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105"/>
  </p:notesMasterIdLst>
  <p:handoutMasterIdLst>
    <p:handoutMasterId r:id="rId106"/>
  </p:handoutMasterIdLst>
  <p:sldIdLst>
    <p:sldId id="2764" r:id="rId2"/>
    <p:sldId id="2783" r:id="rId3"/>
    <p:sldId id="2498" r:id="rId4"/>
    <p:sldId id="2499" r:id="rId5"/>
    <p:sldId id="2829" r:id="rId6"/>
    <p:sldId id="2843" r:id="rId7"/>
    <p:sldId id="2580" r:id="rId8"/>
    <p:sldId id="2479" r:id="rId9"/>
    <p:sldId id="2822" r:id="rId10"/>
    <p:sldId id="2810" r:id="rId11"/>
    <p:sldId id="2611" r:id="rId12"/>
    <p:sldId id="662" r:id="rId13"/>
    <p:sldId id="2529" r:id="rId14"/>
    <p:sldId id="2840" r:id="rId15"/>
    <p:sldId id="2833" r:id="rId16"/>
    <p:sldId id="2823" r:id="rId17"/>
    <p:sldId id="2532" r:id="rId18"/>
    <p:sldId id="2834" r:id="rId19"/>
    <p:sldId id="2835" r:id="rId20"/>
    <p:sldId id="2841" r:id="rId21"/>
    <p:sldId id="2836" r:id="rId22"/>
    <p:sldId id="2837" r:id="rId23"/>
    <p:sldId id="2481" r:id="rId24"/>
    <p:sldId id="2807" r:id="rId25"/>
    <p:sldId id="2689" r:id="rId26"/>
    <p:sldId id="2812" r:id="rId27"/>
    <p:sldId id="2520" r:id="rId28"/>
    <p:sldId id="2586" r:id="rId29"/>
    <p:sldId id="2814" r:id="rId30"/>
    <p:sldId id="2811" r:id="rId31"/>
    <p:sldId id="2229" r:id="rId32"/>
    <p:sldId id="2786" r:id="rId33"/>
    <p:sldId id="2805" r:id="rId34"/>
    <p:sldId id="2671" r:id="rId35"/>
    <p:sldId id="2445" r:id="rId36"/>
    <p:sldId id="2825" r:id="rId37"/>
    <p:sldId id="2723" r:id="rId38"/>
    <p:sldId id="2782" r:id="rId39"/>
    <p:sldId id="2806" r:id="rId40"/>
    <p:sldId id="2790" r:id="rId41"/>
    <p:sldId id="2830" r:id="rId42"/>
    <p:sldId id="2632" r:id="rId43"/>
    <p:sldId id="2787" r:id="rId44"/>
    <p:sldId id="1180" r:id="rId45"/>
    <p:sldId id="2826" r:id="rId46"/>
    <p:sldId id="2802" r:id="rId47"/>
    <p:sldId id="2820" r:id="rId48"/>
    <p:sldId id="2512" r:id="rId49"/>
    <p:sldId id="2827" r:id="rId50"/>
    <p:sldId id="2813" r:id="rId51"/>
    <p:sldId id="2763" r:id="rId52"/>
    <p:sldId id="2722" r:id="rId53"/>
    <p:sldId id="2828" r:id="rId54"/>
    <p:sldId id="2707" r:id="rId55"/>
    <p:sldId id="2817" r:id="rId56"/>
    <p:sldId id="2770" r:id="rId57"/>
    <p:sldId id="2508" r:id="rId58"/>
    <p:sldId id="2423" r:id="rId59"/>
    <p:sldId id="2842" r:id="rId60"/>
    <p:sldId id="2844" r:id="rId61"/>
    <p:sldId id="2815" r:id="rId62"/>
    <p:sldId id="2762" r:id="rId63"/>
    <p:sldId id="2831" r:id="rId64"/>
    <p:sldId id="2832" r:id="rId65"/>
    <p:sldId id="2767" r:id="rId66"/>
    <p:sldId id="2613" r:id="rId67"/>
    <p:sldId id="2846" r:id="rId68"/>
    <p:sldId id="2682" r:id="rId69"/>
    <p:sldId id="2561" r:id="rId70"/>
    <p:sldId id="2585" r:id="rId71"/>
    <p:sldId id="2838" r:id="rId72"/>
    <p:sldId id="2680" r:id="rId73"/>
    <p:sldId id="2117" r:id="rId74"/>
    <p:sldId id="2743" r:id="rId75"/>
    <p:sldId id="2747" r:id="rId76"/>
    <p:sldId id="2516" r:id="rId77"/>
    <p:sldId id="2653" r:id="rId78"/>
    <p:sldId id="2736" r:id="rId79"/>
    <p:sldId id="2819" r:id="rId80"/>
    <p:sldId id="2796" r:id="rId81"/>
    <p:sldId id="2845" r:id="rId82"/>
    <p:sldId id="2771" r:id="rId83"/>
    <p:sldId id="2800" r:id="rId84"/>
    <p:sldId id="1513" r:id="rId85"/>
    <p:sldId id="2712" r:id="rId86"/>
    <p:sldId id="2809" r:id="rId87"/>
    <p:sldId id="2370" r:id="rId88"/>
    <p:sldId id="2785" r:id="rId89"/>
    <p:sldId id="1877" r:id="rId90"/>
    <p:sldId id="2654" r:id="rId91"/>
    <p:sldId id="2519" r:id="rId92"/>
    <p:sldId id="2839" r:id="rId93"/>
    <p:sldId id="2818" r:id="rId94"/>
    <p:sldId id="2766" r:id="rId95"/>
    <p:sldId id="2724" r:id="rId96"/>
    <p:sldId id="2652" r:id="rId97"/>
    <p:sldId id="2751" r:id="rId98"/>
    <p:sldId id="2738" r:id="rId99"/>
    <p:sldId id="2644" r:id="rId100"/>
    <p:sldId id="2337" r:id="rId101"/>
    <p:sldId id="2135" r:id="rId102"/>
    <p:sldId id="2408" r:id="rId103"/>
    <p:sldId id="2329" r:id="rId104"/>
  </p:sldIdLst>
  <p:sldSz cx="9144000" cy="5715000" type="screen16x10"/>
  <p:notesSz cx="6792913" cy="99250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49E62143-807B-4C23-8DD3-DDDA288A92F6}">
          <p14:sldIdLst>
            <p14:sldId id="2764"/>
            <p14:sldId id="2783"/>
            <p14:sldId id="2498"/>
            <p14:sldId id="2499"/>
            <p14:sldId id="2829"/>
            <p14:sldId id="2843"/>
            <p14:sldId id="2580"/>
            <p14:sldId id="2479"/>
            <p14:sldId id="2822"/>
            <p14:sldId id="2810"/>
            <p14:sldId id="2611"/>
            <p14:sldId id="662"/>
            <p14:sldId id="2529"/>
            <p14:sldId id="2840"/>
            <p14:sldId id="2833"/>
            <p14:sldId id="2823"/>
            <p14:sldId id="2532"/>
            <p14:sldId id="2834"/>
            <p14:sldId id="2835"/>
            <p14:sldId id="2841"/>
            <p14:sldId id="2836"/>
            <p14:sldId id="2837"/>
            <p14:sldId id="2481"/>
            <p14:sldId id="2807"/>
            <p14:sldId id="2689"/>
            <p14:sldId id="2812"/>
            <p14:sldId id="2520"/>
            <p14:sldId id="2586"/>
            <p14:sldId id="2814"/>
            <p14:sldId id="2811"/>
            <p14:sldId id="2229"/>
            <p14:sldId id="2786"/>
            <p14:sldId id="2805"/>
            <p14:sldId id="2671"/>
            <p14:sldId id="2445"/>
            <p14:sldId id="2825"/>
            <p14:sldId id="2723"/>
            <p14:sldId id="2782"/>
            <p14:sldId id="2806"/>
            <p14:sldId id="2790"/>
            <p14:sldId id="2830"/>
            <p14:sldId id="2632"/>
            <p14:sldId id="2787"/>
            <p14:sldId id="1180"/>
            <p14:sldId id="2826"/>
            <p14:sldId id="2802"/>
            <p14:sldId id="2820"/>
            <p14:sldId id="2512"/>
            <p14:sldId id="2827"/>
            <p14:sldId id="2813"/>
            <p14:sldId id="2763"/>
            <p14:sldId id="2722"/>
            <p14:sldId id="2828"/>
            <p14:sldId id="2707"/>
            <p14:sldId id="2817"/>
            <p14:sldId id="2770"/>
            <p14:sldId id="2508"/>
            <p14:sldId id="2423"/>
            <p14:sldId id="2842"/>
            <p14:sldId id="2844"/>
            <p14:sldId id="2815"/>
            <p14:sldId id="2762"/>
            <p14:sldId id="2831"/>
            <p14:sldId id="2832"/>
            <p14:sldId id="2767"/>
            <p14:sldId id="2613"/>
            <p14:sldId id="2846"/>
            <p14:sldId id="2682"/>
            <p14:sldId id="2561"/>
            <p14:sldId id="2585"/>
            <p14:sldId id="2838"/>
            <p14:sldId id="2680"/>
            <p14:sldId id="2117"/>
            <p14:sldId id="2743"/>
            <p14:sldId id="2747"/>
            <p14:sldId id="2516"/>
            <p14:sldId id="2653"/>
            <p14:sldId id="2736"/>
            <p14:sldId id="2819"/>
            <p14:sldId id="2796"/>
            <p14:sldId id="2845"/>
            <p14:sldId id="2771"/>
            <p14:sldId id="2800"/>
            <p14:sldId id="1513"/>
            <p14:sldId id="2712"/>
            <p14:sldId id="2809"/>
            <p14:sldId id="2370"/>
            <p14:sldId id="2785"/>
            <p14:sldId id="1877"/>
            <p14:sldId id="2654"/>
            <p14:sldId id="2519"/>
            <p14:sldId id="2839"/>
            <p14:sldId id="2818"/>
            <p14:sldId id="2766"/>
            <p14:sldId id="2724"/>
            <p14:sldId id="2652"/>
            <p14:sldId id="2751"/>
            <p14:sldId id="2738"/>
            <p14:sldId id="2644"/>
            <p14:sldId id="2337"/>
            <p14:sldId id="2135"/>
            <p14:sldId id="2408"/>
            <p14:sldId id="2329"/>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08D40"/>
    <a:srgbClr val="00B050"/>
    <a:srgbClr val="F68856"/>
    <a:srgbClr val="F135FD"/>
    <a:srgbClr val="FFFFFF"/>
    <a:srgbClr val="66FF33"/>
    <a:srgbClr val="00FFFF"/>
    <a:srgbClr val="CC00CC"/>
    <a:srgbClr val="0654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86683" autoAdjust="0"/>
  </p:normalViewPr>
  <p:slideViewPr>
    <p:cSldViewPr>
      <p:cViewPr varScale="1">
        <p:scale>
          <a:sx n="118" d="100"/>
          <a:sy n="118" d="100"/>
        </p:scale>
        <p:origin x="234" y="324"/>
      </p:cViewPr>
      <p:guideLst>
        <p:guide orient="horz" pos="180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0"/>
            <a:ext cx="2943225" cy="496888"/>
          </a:xfrm>
          <a:prstGeom prst="rect">
            <a:avLst/>
          </a:prstGeom>
        </p:spPr>
        <p:txBody>
          <a:bodyPr vert="horz" lIns="91410" tIns="45706" rIns="91410" bIns="45706" rtlCol="0"/>
          <a:lstStyle>
            <a:lvl1pPr algn="l">
              <a:defRPr sz="1200"/>
            </a:lvl1pPr>
          </a:lstStyle>
          <a:p>
            <a:endParaRPr lang="fr-FR"/>
          </a:p>
        </p:txBody>
      </p:sp>
      <p:sp>
        <p:nvSpPr>
          <p:cNvPr id="3" name="Espace réservé de la date 2"/>
          <p:cNvSpPr>
            <a:spLocks noGrp="1"/>
          </p:cNvSpPr>
          <p:nvPr>
            <p:ph type="dt" sz="quarter" idx="1"/>
          </p:nvPr>
        </p:nvSpPr>
        <p:spPr>
          <a:xfrm>
            <a:off x="3848102" y="0"/>
            <a:ext cx="2943225" cy="496888"/>
          </a:xfrm>
          <a:prstGeom prst="rect">
            <a:avLst/>
          </a:prstGeom>
        </p:spPr>
        <p:txBody>
          <a:bodyPr vert="horz" lIns="91410" tIns="45706" rIns="91410" bIns="45706" rtlCol="0"/>
          <a:lstStyle>
            <a:lvl1pPr algn="r">
              <a:defRPr sz="1200"/>
            </a:lvl1pPr>
          </a:lstStyle>
          <a:p>
            <a:fld id="{5D58B6F7-4E95-451C-A67A-F827EACA5928}" type="datetimeFigureOut">
              <a:rPr lang="fr-FR" smtClean="0"/>
              <a:t>17/03/2026</a:t>
            </a:fld>
            <a:endParaRPr lang="fr-FR"/>
          </a:p>
        </p:txBody>
      </p:sp>
      <p:sp>
        <p:nvSpPr>
          <p:cNvPr id="4" name="Espace réservé du pied de page 3"/>
          <p:cNvSpPr>
            <a:spLocks noGrp="1"/>
          </p:cNvSpPr>
          <p:nvPr>
            <p:ph type="ftr" sz="quarter" idx="2"/>
          </p:nvPr>
        </p:nvSpPr>
        <p:spPr>
          <a:xfrm>
            <a:off x="3" y="9426575"/>
            <a:ext cx="2943225" cy="496888"/>
          </a:xfrm>
          <a:prstGeom prst="rect">
            <a:avLst/>
          </a:prstGeom>
        </p:spPr>
        <p:txBody>
          <a:bodyPr vert="horz" lIns="91410" tIns="45706" rIns="91410" bIns="45706"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8102" y="9426575"/>
            <a:ext cx="2943225" cy="496888"/>
          </a:xfrm>
          <a:prstGeom prst="rect">
            <a:avLst/>
          </a:prstGeom>
        </p:spPr>
        <p:txBody>
          <a:bodyPr vert="horz" lIns="91410" tIns="45706" rIns="91410" bIns="45706" rtlCol="0" anchor="b"/>
          <a:lstStyle>
            <a:lvl1pPr algn="r">
              <a:defRPr sz="1200"/>
            </a:lvl1pPr>
          </a:lstStyle>
          <a:p>
            <a:fld id="{B382422D-EE8C-4357-9BC6-47AD2411D221}" type="slidenum">
              <a:rPr lang="fr-FR" smtClean="0"/>
              <a:t>‹N°›</a:t>
            </a:fld>
            <a:endParaRPr lang="fr-FR"/>
          </a:p>
        </p:txBody>
      </p:sp>
    </p:spTree>
    <p:extLst>
      <p:ext uri="{BB962C8B-B14F-4D97-AF65-F5344CB8AC3E}">
        <p14:creationId xmlns:p14="http://schemas.microsoft.com/office/powerpoint/2010/main" val="1016630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4" y="3"/>
            <a:ext cx="2943595" cy="496253"/>
          </a:xfrm>
          <a:prstGeom prst="rect">
            <a:avLst/>
          </a:prstGeom>
        </p:spPr>
        <p:txBody>
          <a:bodyPr vert="horz" lIns="91373" tIns="45688" rIns="91373" bIns="45688" rtlCol="0"/>
          <a:lstStyle>
            <a:lvl1pPr algn="l">
              <a:defRPr sz="1200"/>
            </a:lvl1pPr>
          </a:lstStyle>
          <a:p>
            <a:endParaRPr lang="fr-FR"/>
          </a:p>
        </p:txBody>
      </p:sp>
      <p:sp>
        <p:nvSpPr>
          <p:cNvPr id="3" name="Espace réservé de la date 2"/>
          <p:cNvSpPr>
            <a:spLocks noGrp="1"/>
          </p:cNvSpPr>
          <p:nvPr>
            <p:ph type="dt" idx="1"/>
          </p:nvPr>
        </p:nvSpPr>
        <p:spPr>
          <a:xfrm>
            <a:off x="3847749" y="3"/>
            <a:ext cx="2943595" cy="496253"/>
          </a:xfrm>
          <a:prstGeom prst="rect">
            <a:avLst/>
          </a:prstGeom>
        </p:spPr>
        <p:txBody>
          <a:bodyPr vert="horz" lIns="91373" tIns="45688" rIns="91373" bIns="45688" rtlCol="0"/>
          <a:lstStyle>
            <a:lvl1pPr algn="r">
              <a:defRPr sz="1200"/>
            </a:lvl1pPr>
          </a:lstStyle>
          <a:p>
            <a:fld id="{C71FCD7C-DE67-4F0A-8487-D9402F3C989D}" type="datetimeFigureOut">
              <a:rPr lang="fr-FR" smtClean="0"/>
              <a:t>17/03/2026</a:t>
            </a:fld>
            <a:endParaRPr lang="fr-FR"/>
          </a:p>
        </p:txBody>
      </p:sp>
      <p:sp>
        <p:nvSpPr>
          <p:cNvPr id="4" name="Espace réservé de l'image des diapositives 3"/>
          <p:cNvSpPr>
            <a:spLocks noGrp="1" noRot="1" noChangeAspect="1"/>
          </p:cNvSpPr>
          <p:nvPr>
            <p:ph type="sldImg" idx="2"/>
          </p:nvPr>
        </p:nvSpPr>
        <p:spPr>
          <a:xfrm>
            <a:off x="419100" y="744538"/>
            <a:ext cx="5954713" cy="3722687"/>
          </a:xfrm>
          <a:prstGeom prst="rect">
            <a:avLst/>
          </a:prstGeom>
          <a:noFill/>
          <a:ln w="12700">
            <a:solidFill>
              <a:prstClr val="black"/>
            </a:solidFill>
          </a:ln>
        </p:spPr>
        <p:txBody>
          <a:bodyPr vert="horz" lIns="91373" tIns="45688" rIns="91373" bIns="45688" rtlCol="0" anchor="ctr"/>
          <a:lstStyle/>
          <a:p>
            <a:endParaRPr lang="fr-FR"/>
          </a:p>
        </p:txBody>
      </p:sp>
      <p:sp>
        <p:nvSpPr>
          <p:cNvPr id="5" name="Espace réservé des commentaires 4"/>
          <p:cNvSpPr>
            <a:spLocks noGrp="1"/>
          </p:cNvSpPr>
          <p:nvPr>
            <p:ph type="body" sz="quarter" idx="3"/>
          </p:nvPr>
        </p:nvSpPr>
        <p:spPr>
          <a:xfrm>
            <a:off x="679292" y="4714401"/>
            <a:ext cx="5434330" cy="4466272"/>
          </a:xfrm>
          <a:prstGeom prst="rect">
            <a:avLst/>
          </a:prstGeom>
        </p:spPr>
        <p:txBody>
          <a:bodyPr vert="horz" lIns="91373" tIns="45688" rIns="91373" bIns="45688"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4" y="9427076"/>
            <a:ext cx="2943595" cy="496253"/>
          </a:xfrm>
          <a:prstGeom prst="rect">
            <a:avLst/>
          </a:prstGeom>
        </p:spPr>
        <p:txBody>
          <a:bodyPr vert="horz" lIns="91373" tIns="45688" rIns="91373" bIns="45688"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7749" y="9427076"/>
            <a:ext cx="2943595" cy="496253"/>
          </a:xfrm>
          <a:prstGeom prst="rect">
            <a:avLst/>
          </a:prstGeom>
        </p:spPr>
        <p:txBody>
          <a:bodyPr vert="horz" lIns="91373" tIns="45688" rIns="91373" bIns="45688" rtlCol="0" anchor="b"/>
          <a:lstStyle>
            <a:lvl1pPr algn="r">
              <a:defRPr sz="1200"/>
            </a:lvl1pPr>
          </a:lstStyle>
          <a:p>
            <a:fld id="{3205E1FA-AF4B-4207-87F3-21440A07852B}" type="slidenum">
              <a:rPr lang="fr-FR" smtClean="0"/>
              <a:t>‹N°›</a:t>
            </a:fld>
            <a:endParaRPr lang="fr-FR"/>
          </a:p>
        </p:txBody>
      </p:sp>
    </p:spTree>
    <p:extLst>
      <p:ext uri="{BB962C8B-B14F-4D97-AF65-F5344CB8AC3E}">
        <p14:creationId xmlns:p14="http://schemas.microsoft.com/office/powerpoint/2010/main" val="719004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205E1FA-AF4B-4207-87F3-21440A07852B}" type="slidenum">
              <a:rPr lang="fr-FR" smtClean="0"/>
              <a:t>1</a:t>
            </a:fld>
            <a:endParaRPr lang="fr-FR"/>
          </a:p>
        </p:txBody>
      </p:sp>
    </p:spTree>
    <p:extLst>
      <p:ext uri="{BB962C8B-B14F-4D97-AF65-F5344CB8AC3E}">
        <p14:creationId xmlns:p14="http://schemas.microsoft.com/office/powerpoint/2010/main" val="2370112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7DBF1-0687-1B2C-0D52-4B6CD1C40B7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575222-F163-BDF0-BE5D-A8C0A7E9A45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CB17A4F-0DFE-F906-0D55-3D864F09D0D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C7BBD53-E422-D785-B5DB-278A08ADE095}"/>
              </a:ext>
            </a:extLst>
          </p:cNvPr>
          <p:cNvSpPr>
            <a:spLocks noGrp="1"/>
          </p:cNvSpPr>
          <p:nvPr>
            <p:ph type="sldNum" sz="quarter" idx="5"/>
          </p:nvPr>
        </p:nvSpPr>
        <p:spPr/>
        <p:txBody>
          <a:bodyPr/>
          <a:lstStyle/>
          <a:p>
            <a:fld id="{3205E1FA-AF4B-4207-87F3-21440A07852B}" type="slidenum">
              <a:rPr lang="fr-FR" smtClean="0"/>
              <a:t>20</a:t>
            </a:fld>
            <a:endParaRPr lang="fr-FR"/>
          </a:p>
        </p:txBody>
      </p:sp>
    </p:spTree>
    <p:extLst>
      <p:ext uri="{BB962C8B-B14F-4D97-AF65-F5344CB8AC3E}">
        <p14:creationId xmlns:p14="http://schemas.microsoft.com/office/powerpoint/2010/main" val="1793140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59AA5-F00C-43C4-98F0-1CE8C39BCF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020A4A7-27D4-180C-1B87-412B68F2611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B88C762-C364-D386-E1CE-D61B3AB3DC3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3E1517-0B05-FAD0-711F-A97FD1863598}"/>
              </a:ext>
            </a:extLst>
          </p:cNvPr>
          <p:cNvSpPr>
            <a:spLocks noGrp="1"/>
          </p:cNvSpPr>
          <p:nvPr>
            <p:ph type="sldNum" sz="quarter" idx="5"/>
          </p:nvPr>
        </p:nvSpPr>
        <p:spPr/>
        <p:txBody>
          <a:bodyPr/>
          <a:lstStyle/>
          <a:p>
            <a:fld id="{3205E1FA-AF4B-4207-87F3-21440A07852B}" type="slidenum">
              <a:rPr lang="fr-FR" smtClean="0"/>
              <a:t>21</a:t>
            </a:fld>
            <a:endParaRPr lang="fr-FR"/>
          </a:p>
        </p:txBody>
      </p:sp>
    </p:spTree>
    <p:extLst>
      <p:ext uri="{BB962C8B-B14F-4D97-AF65-F5344CB8AC3E}">
        <p14:creationId xmlns:p14="http://schemas.microsoft.com/office/powerpoint/2010/main" val="1455888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04130-1C57-510A-DF88-44F015131F7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01A93BC-2C60-4813-D91B-5F80F34C10C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E38BA27-CF11-E3B8-9DD9-C607B1AC8EB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20A0FD8-C716-597E-D19C-63E18979407F}"/>
              </a:ext>
            </a:extLst>
          </p:cNvPr>
          <p:cNvSpPr>
            <a:spLocks noGrp="1"/>
          </p:cNvSpPr>
          <p:nvPr>
            <p:ph type="sldNum" sz="quarter" idx="5"/>
          </p:nvPr>
        </p:nvSpPr>
        <p:spPr/>
        <p:txBody>
          <a:bodyPr/>
          <a:lstStyle/>
          <a:p>
            <a:fld id="{3205E1FA-AF4B-4207-87F3-21440A07852B}" type="slidenum">
              <a:rPr lang="fr-FR" smtClean="0"/>
              <a:t>22</a:t>
            </a:fld>
            <a:endParaRPr lang="fr-FR"/>
          </a:p>
        </p:txBody>
      </p:sp>
    </p:spTree>
    <p:extLst>
      <p:ext uri="{BB962C8B-B14F-4D97-AF65-F5344CB8AC3E}">
        <p14:creationId xmlns:p14="http://schemas.microsoft.com/office/powerpoint/2010/main" val="3152202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BC6FC-6944-7BCF-51EC-BDA962F2EF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540434-4D8B-B9FE-A8C0-2AB990C82D7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550B56-AFB1-38AE-ACA9-DA3A82471D7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7605AD4-C6CE-464A-40B6-59C8C30F8086}"/>
              </a:ext>
            </a:extLst>
          </p:cNvPr>
          <p:cNvSpPr>
            <a:spLocks noGrp="1"/>
          </p:cNvSpPr>
          <p:nvPr>
            <p:ph type="sldNum" sz="quarter" idx="5"/>
          </p:nvPr>
        </p:nvSpPr>
        <p:spPr/>
        <p:txBody>
          <a:bodyPr/>
          <a:lstStyle/>
          <a:p>
            <a:fld id="{3205E1FA-AF4B-4207-87F3-21440A07852B}" type="slidenum">
              <a:rPr lang="fr-FR" smtClean="0"/>
              <a:t>23</a:t>
            </a:fld>
            <a:endParaRPr lang="fr-FR"/>
          </a:p>
        </p:txBody>
      </p:sp>
    </p:spTree>
    <p:extLst>
      <p:ext uri="{BB962C8B-B14F-4D97-AF65-F5344CB8AC3E}">
        <p14:creationId xmlns:p14="http://schemas.microsoft.com/office/powerpoint/2010/main" val="4133932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1D69A-F44D-63B4-6FD5-39C5F0A9297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53521E5-86B8-9B18-C97C-5683B0D5099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2CD8691-6209-3C18-8005-D0928765334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6998684-48F1-3099-A3F0-18A3F278FB91}"/>
              </a:ext>
            </a:extLst>
          </p:cNvPr>
          <p:cNvSpPr>
            <a:spLocks noGrp="1"/>
          </p:cNvSpPr>
          <p:nvPr>
            <p:ph type="sldNum" sz="quarter" idx="5"/>
          </p:nvPr>
        </p:nvSpPr>
        <p:spPr/>
        <p:txBody>
          <a:bodyPr/>
          <a:lstStyle/>
          <a:p>
            <a:fld id="{3205E1FA-AF4B-4207-87F3-21440A07852B}" type="slidenum">
              <a:rPr lang="fr-FR" smtClean="0"/>
              <a:t>24</a:t>
            </a:fld>
            <a:endParaRPr lang="fr-FR"/>
          </a:p>
        </p:txBody>
      </p:sp>
    </p:spTree>
    <p:extLst>
      <p:ext uri="{BB962C8B-B14F-4D97-AF65-F5344CB8AC3E}">
        <p14:creationId xmlns:p14="http://schemas.microsoft.com/office/powerpoint/2010/main" val="1003101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205E1FA-AF4B-4207-87F3-21440A07852B}" type="slidenum">
              <a:rPr lang="fr-FR" smtClean="0"/>
              <a:t>25</a:t>
            </a:fld>
            <a:endParaRPr lang="fr-FR"/>
          </a:p>
        </p:txBody>
      </p:sp>
    </p:spTree>
    <p:extLst>
      <p:ext uri="{BB962C8B-B14F-4D97-AF65-F5344CB8AC3E}">
        <p14:creationId xmlns:p14="http://schemas.microsoft.com/office/powerpoint/2010/main" val="3721800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4C074-B888-B7E8-F1D4-88D5933AA3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804E86B-FC92-DFF6-AD51-14C72EA928B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6860E56-8C74-6132-562F-09A9A5471FD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989955E-41F5-7D7D-2910-134D04D6E360}"/>
              </a:ext>
            </a:extLst>
          </p:cNvPr>
          <p:cNvSpPr>
            <a:spLocks noGrp="1"/>
          </p:cNvSpPr>
          <p:nvPr>
            <p:ph type="sldNum" sz="quarter" idx="5"/>
          </p:nvPr>
        </p:nvSpPr>
        <p:spPr/>
        <p:txBody>
          <a:bodyPr/>
          <a:lstStyle/>
          <a:p>
            <a:fld id="{3205E1FA-AF4B-4207-87F3-21440A07852B}" type="slidenum">
              <a:rPr lang="fr-FR" smtClean="0"/>
              <a:t>26</a:t>
            </a:fld>
            <a:endParaRPr lang="fr-FR"/>
          </a:p>
        </p:txBody>
      </p:sp>
    </p:spTree>
    <p:extLst>
      <p:ext uri="{BB962C8B-B14F-4D97-AF65-F5344CB8AC3E}">
        <p14:creationId xmlns:p14="http://schemas.microsoft.com/office/powerpoint/2010/main" val="362661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4C301-A994-E089-4066-0F12CD7DBB4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214E86E-DEC5-BB9B-A52E-1CB0D050218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E142D8E-1522-CCC2-A22E-55476C071A6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A33D48A-63F6-D83B-F4DA-1EC73D68D018}"/>
              </a:ext>
            </a:extLst>
          </p:cNvPr>
          <p:cNvSpPr>
            <a:spLocks noGrp="1"/>
          </p:cNvSpPr>
          <p:nvPr>
            <p:ph type="sldNum" sz="quarter" idx="5"/>
          </p:nvPr>
        </p:nvSpPr>
        <p:spPr/>
        <p:txBody>
          <a:bodyPr/>
          <a:lstStyle/>
          <a:p>
            <a:fld id="{3205E1FA-AF4B-4207-87F3-21440A07852B}" type="slidenum">
              <a:rPr lang="fr-FR" smtClean="0"/>
              <a:t>27</a:t>
            </a:fld>
            <a:endParaRPr lang="fr-FR"/>
          </a:p>
        </p:txBody>
      </p:sp>
    </p:spTree>
    <p:extLst>
      <p:ext uri="{BB962C8B-B14F-4D97-AF65-F5344CB8AC3E}">
        <p14:creationId xmlns:p14="http://schemas.microsoft.com/office/powerpoint/2010/main" val="2306264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95D06-2A50-1A74-BB1B-C73D720404C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C8A2FB-2E4E-5005-DECF-1E069A75EFC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6D1F7E-A2C4-A538-EA2B-2D75B195CEF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63CBFEB-95BD-4BB9-BD5A-AC1A96C11585}"/>
              </a:ext>
            </a:extLst>
          </p:cNvPr>
          <p:cNvSpPr>
            <a:spLocks noGrp="1"/>
          </p:cNvSpPr>
          <p:nvPr>
            <p:ph type="sldNum" sz="quarter" idx="5"/>
          </p:nvPr>
        </p:nvSpPr>
        <p:spPr/>
        <p:txBody>
          <a:bodyPr/>
          <a:lstStyle/>
          <a:p>
            <a:fld id="{3205E1FA-AF4B-4207-87F3-21440A07852B}" type="slidenum">
              <a:rPr lang="fr-FR" smtClean="0"/>
              <a:t>28</a:t>
            </a:fld>
            <a:endParaRPr lang="fr-FR"/>
          </a:p>
        </p:txBody>
      </p:sp>
    </p:spTree>
    <p:extLst>
      <p:ext uri="{BB962C8B-B14F-4D97-AF65-F5344CB8AC3E}">
        <p14:creationId xmlns:p14="http://schemas.microsoft.com/office/powerpoint/2010/main" val="2983763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6086A-EE00-ABAB-5E9E-146A0C5BD8D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87FA5AC-E4BD-D3AE-D4E8-848AAC10E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8E80EA-808A-6DB7-3C73-21B1B4C1121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B9D9C3D-15F9-AEBE-B634-9D8EDD799A62}"/>
              </a:ext>
            </a:extLst>
          </p:cNvPr>
          <p:cNvSpPr>
            <a:spLocks noGrp="1"/>
          </p:cNvSpPr>
          <p:nvPr>
            <p:ph type="sldNum" sz="quarter" idx="5"/>
          </p:nvPr>
        </p:nvSpPr>
        <p:spPr/>
        <p:txBody>
          <a:bodyPr/>
          <a:lstStyle/>
          <a:p>
            <a:fld id="{3205E1FA-AF4B-4207-87F3-21440A07852B}" type="slidenum">
              <a:rPr lang="fr-FR" smtClean="0"/>
              <a:t>29</a:t>
            </a:fld>
            <a:endParaRPr lang="fr-FR"/>
          </a:p>
        </p:txBody>
      </p:sp>
    </p:spTree>
    <p:extLst>
      <p:ext uri="{BB962C8B-B14F-4D97-AF65-F5344CB8AC3E}">
        <p14:creationId xmlns:p14="http://schemas.microsoft.com/office/powerpoint/2010/main" val="3081441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B4C2F-DFCC-CB61-D9A9-9646629D738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08BB5A-B4B9-0BC4-0ED5-361D974833B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232CDC9-3E93-86C5-73D4-BEE29E4DC29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A7BC856-376B-6EB0-AB29-AC94F92ADD65}"/>
              </a:ext>
            </a:extLst>
          </p:cNvPr>
          <p:cNvSpPr>
            <a:spLocks noGrp="1"/>
          </p:cNvSpPr>
          <p:nvPr>
            <p:ph type="sldNum" sz="quarter" idx="5"/>
          </p:nvPr>
        </p:nvSpPr>
        <p:spPr/>
        <p:txBody>
          <a:bodyPr/>
          <a:lstStyle/>
          <a:p>
            <a:fld id="{3205E1FA-AF4B-4207-87F3-21440A07852B}" type="slidenum">
              <a:rPr lang="fr-FR" smtClean="0"/>
              <a:t>4</a:t>
            </a:fld>
            <a:endParaRPr lang="fr-FR"/>
          </a:p>
        </p:txBody>
      </p:sp>
    </p:spTree>
    <p:extLst>
      <p:ext uri="{BB962C8B-B14F-4D97-AF65-F5344CB8AC3E}">
        <p14:creationId xmlns:p14="http://schemas.microsoft.com/office/powerpoint/2010/main" val="846822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CB3E5-C337-99AF-63DD-9E7DEB2FECC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C00C77D-4494-6810-2A8D-51A4BD2075B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8FD9A5-4517-6529-5F52-8FDC504F878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4692DC0-B44B-598D-D303-A7E10A185638}"/>
              </a:ext>
            </a:extLst>
          </p:cNvPr>
          <p:cNvSpPr>
            <a:spLocks noGrp="1"/>
          </p:cNvSpPr>
          <p:nvPr>
            <p:ph type="sldNum" sz="quarter" idx="5"/>
          </p:nvPr>
        </p:nvSpPr>
        <p:spPr/>
        <p:txBody>
          <a:bodyPr/>
          <a:lstStyle/>
          <a:p>
            <a:fld id="{3205E1FA-AF4B-4207-87F3-21440A07852B}" type="slidenum">
              <a:rPr lang="fr-FR" smtClean="0"/>
              <a:t>30</a:t>
            </a:fld>
            <a:endParaRPr lang="fr-FR"/>
          </a:p>
        </p:txBody>
      </p:sp>
    </p:spTree>
    <p:extLst>
      <p:ext uri="{BB962C8B-B14F-4D97-AF65-F5344CB8AC3E}">
        <p14:creationId xmlns:p14="http://schemas.microsoft.com/office/powerpoint/2010/main" val="1175826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D9A3E-2F42-15CA-98A7-69A15988DA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87B059-5B03-717F-3793-2657CB3A6DB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D37F064-D3E5-7FBC-4DAE-155C7648822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4F61D55-6DBA-0C1D-EF93-A4FDDEA4E3B2}"/>
              </a:ext>
            </a:extLst>
          </p:cNvPr>
          <p:cNvSpPr>
            <a:spLocks noGrp="1"/>
          </p:cNvSpPr>
          <p:nvPr>
            <p:ph type="sldNum" sz="quarter" idx="5"/>
          </p:nvPr>
        </p:nvSpPr>
        <p:spPr/>
        <p:txBody>
          <a:bodyPr/>
          <a:lstStyle/>
          <a:p>
            <a:fld id="{3205E1FA-AF4B-4207-87F3-21440A07852B}" type="slidenum">
              <a:rPr lang="fr-FR" smtClean="0"/>
              <a:t>32</a:t>
            </a:fld>
            <a:endParaRPr lang="fr-FR"/>
          </a:p>
        </p:txBody>
      </p:sp>
    </p:spTree>
    <p:extLst>
      <p:ext uri="{BB962C8B-B14F-4D97-AF65-F5344CB8AC3E}">
        <p14:creationId xmlns:p14="http://schemas.microsoft.com/office/powerpoint/2010/main" val="32225045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F8A80-217F-CBA4-4591-CC1CF486A6C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D12D751-DC33-8A70-A5A9-F330501670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0C24646-13D9-35C7-8DA9-C96CEB0C915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836A771-4B4B-D38F-D351-D8EECCEBF32F}"/>
              </a:ext>
            </a:extLst>
          </p:cNvPr>
          <p:cNvSpPr>
            <a:spLocks noGrp="1"/>
          </p:cNvSpPr>
          <p:nvPr>
            <p:ph type="sldNum" sz="quarter" idx="5"/>
          </p:nvPr>
        </p:nvSpPr>
        <p:spPr/>
        <p:txBody>
          <a:bodyPr/>
          <a:lstStyle/>
          <a:p>
            <a:fld id="{3205E1FA-AF4B-4207-87F3-21440A07852B}" type="slidenum">
              <a:rPr lang="fr-FR" smtClean="0"/>
              <a:t>33</a:t>
            </a:fld>
            <a:endParaRPr lang="fr-FR"/>
          </a:p>
        </p:txBody>
      </p:sp>
    </p:spTree>
    <p:extLst>
      <p:ext uri="{BB962C8B-B14F-4D97-AF65-F5344CB8AC3E}">
        <p14:creationId xmlns:p14="http://schemas.microsoft.com/office/powerpoint/2010/main" val="3293828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9D938-312E-E0E7-D115-E7DCD773B06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2CCB0D1-6392-BB44-4228-9382E50082C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47C0372-8F7A-3458-25AD-6458F4ADFD4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D6DDEF9-B97E-C47F-7DB9-85145ED268FF}"/>
              </a:ext>
            </a:extLst>
          </p:cNvPr>
          <p:cNvSpPr>
            <a:spLocks noGrp="1"/>
          </p:cNvSpPr>
          <p:nvPr>
            <p:ph type="sldNum" sz="quarter" idx="5"/>
          </p:nvPr>
        </p:nvSpPr>
        <p:spPr/>
        <p:txBody>
          <a:bodyPr/>
          <a:lstStyle/>
          <a:p>
            <a:fld id="{3205E1FA-AF4B-4207-87F3-21440A07852B}" type="slidenum">
              <a:rPr lang="fr-FR" smtClean="0"/>
              <a:t>37</a:t>
            </a:fld>
            <a:endParaRPr lang="fr-FR"/>
          </a:p>
        </p:txBody>
      </p:sp>
    </p:spTree>
    <p:extLst>
      <p:ext uri="{BB962C8B-B14F-4D97-AF65-F5344CB8AC3E}">
        <p14:creationId xmlns:p14="http://schemas.microsoft.com/office/powerpoint/2010/main" val="658420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205E1FA-AF4B-4207-87F3-21440A07852B}" type="slidenum">
              <a:rPr lang="fr-FR" smtClean="0"/>
              <a:t>38</a:t>
            </a:fld>
            <a:endParaRPr lang="fr-FR"/>
          </a:p>
        </p:txBody>
      </p:sp>
    </p:spTree>
    <p:extLst>
      <p:ext uri="{BB962C8B-B14F-4D97-AF65-F5344CB8AC3E}">
        <p14:creationId xmlns:p14="http://schemas.microsoft.com/office/powerpoint/2010/main" val="29420477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9107F-A4C9-474B-5899-F61D829FFB6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DED9488-A53E-5F8A-D13C-65CB50E0A73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D450989-B968-E048-1AAD-FCF5A9F21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F34893A-4E3E-C56F-5A59-A7A9D6833420}"/>
              </a:ext>
            </a:extLst>
          </p:cNvPr>
          <p:cNvSpPr>
            <a:spLocks noGrp="1"/>
          </p:cNvSpPr>
          <p:nvPr>
            <p:ph type="sldNum" sz="quarter" idx="5"/>
          </p:nvPr>
        </p:nvSpPr>
        <p:spPr/>
        <p:txBody>
          <a:bodyPr/>
          <a:lstStyle/>
          <a:p>
            <a:fld id="{3205E1FA-AF4B-4207-87F3-21440A07852B}" type="slidenum">
              <a:rPr lang="fr-FR" smtClean="0"/>
              <a:t>39</a:t>
            </a:fld>
            <a:endParaRPr lang="fr-FR"/>
          </a:p>
        </p:txBody>
      </p:sp>
    </p:spTree>
    <p:extLst>
      <p:ext uri="{BB962C8B-B14F-4D97-AF65-F5344CB8AC3E}">
        <p14:creationId xmlns:p14="http://schemas.microsoft.com/office/powerpoint/2010/main" val="2978295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C2919-B4CA-628B-C09A-5216C5ADA4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29896B-95C0-A4A2-5BD4-19556D66F45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F619CF-1C01-FDB7-C763-E81F919AF75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24A1D32-8151-57BD-CB8E-02D172F68AE7}"/>
              </a:ext>
            </a:extLst>
          </p:cNvPr>
          <p:cNvSpPr>
            <a:spLocks noGrp="1"/>
          </p:cNvSpPr>
          <p:nvPr>
            <p:ph type="sldNum" sz="quarter" idx="5"/>
          </p:nvPr>
        </p:nvSpPr>
        <p:spPr/>
        <p:txBody>
          <a:bodyPr/>
          <a:lstStyle/>
          <a:p>
            <a:fld id="{3205E1FA-AF4B-4207-87F3-21440A07852B}" type="slidenum">
              <a:rPr lang="fr-FR" smtClean="0"/>
              <a:t>41</a:t>
            </a:fld>
            <a:endParaRPr lang="fr-FR"/>
          </a:p>
        </p:txBody>
      </p:sp>
    </p:spTree>
    <p:extLst>
      <p:ext uri="{BB962C8B-B14F-4D97-AF65-F5344CB8AC3E}">
        <p14:creationId xmlns:p14="http://schemas.microsoft.com/office/powerpoint/2010/main" val="14564986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60B654F-E639-4A8A-BC0C-191638AA198B}" type="slidenum">
              <a:rPr lang="fr-FR" smtClean="0"/>
              <a:t>46</a:t>
            </a:fld>
            <a:endParaRPr lang="fr-FR"/>
          </a:p>
        </p:txBody>
      </p:sp>
    </p:spTree>
    <p:extLst>
      <p:ext uri="{BB962C8B-B14F-4D97-AF65-F5344CB8AC3E}">
        <p14:creationId xmlns:p14="http://schemas.microsoft.com/office/powerpoint/2010/main" val="42235101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BCC3F-C5C2-D047-A5BB-EF70A5276A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6F5B97-C850-7AB1-7A98-1EF3D4C8F8F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A1DE88-236F-C826-9BC3-946991FA4A2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C97FD97-7B6E-88C5-5F5E-1C8A378808E1}"/>
              </a:ext>
            </a:extLst>
          </p:cNvPr>
          <p:cNvSpPr>
            <a:spLocks noGrp="1"/>
          </p:cNvSpPr>
          <p:nvPr>
            <p:ph type="sldNum" sz="quarter" idx="5"/>
          </p:nvPr>
        </p:nvSpPr>
        <p:spPr/>
        <p:txBody>
          <a:bodyPr/>
          <a:lstStyle/>
          <a:p>
            <a:fld id="{3205E1FA-AF4B-4207-87F3-21440A07852B}" type="slidenum">
              <a:rPr lang="fr-FR" smtClean="0"/>
              <a:t>59</a:t>
            </a:fld>
            <a:endParaRPr lang="fr-FR"/>
          </a:p>
        </p:txBody>
      </p:sp>
    </p:spTree>
    <p:extLst>
      <p:ext uri="{BB962C8B-B14F-4D97-AF65-F5344CB8AC3E}">
        <p14:creationId xmlns:p14="http://schemas.microsoft.com/office/powerpoint/2010/main" val="514407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60E39-C454-1D5B-DE99-C0BF9ECC8C6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8EF1C9-B2F5-1A61-AD8C-F469CFBC5AB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8E84869-674C-D29F-E01F-DC38688CB2E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0BFE3C8-CFC7-874F-33A4-D8F4D8D5F2F8}"/>
              </a:ext>
            </a:extLst>
          </p:cNvPr>
          <p:cNvSpPr>
            <a:spLocks noGrp="1"/>
          </p:cNvSpPr>
          <p:nvPr>
            <p:ph type="sldNum" sz="quarter" idx="5"/>
          </p:nvPr>
        </p:nvSpPr>
        <p:spPr/>
        <p:txBody>
          <a:bodyPr/>
          <a:lstStyle/>
          <a:p>
            <a:fld id="{3205E1FA-AF4B-4207-87F3-21440A07852B}" type="slidenum">
              <a:rPr lang="fr-FR" smtClean="0"/>
              <a:t>60</a:t>
            </a:fld>
            <a:endParaRPr lang="fr-FR"/>
          </a:p>
        </p:txBody>
      </p:sp>
    </p:spTree>
    <p:extLst>
      <p:ext uri="{BB962C8B-B14F-4D97-AF65-F5344CB8AC3E}">
        <p14:creationId xmlns:p14="http://schemas.microsoft.com/office/powerpoint/2010/main" val="1225319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DD495-CF89-BA28-2FE8-2E31DC2D07A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492285-52B1-22E3-144A-B65EF1860AF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88F2627-1D12-86DA-5362-5154E1A1DB9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B47A2A6-E098-BE9E-BD2F-1CD1C220567B}"/>
              </a:ext>
            </a:extLst>
          </p:cNvPr>
          <p:cNvSpPr>
            <a:spLocks noGrp="1"/>
          </p:cNvSpPr>
          <p:nvPr>
            <p:ph type="sldNum" sz="quarter" idx="5"/>
          </p:nvPr>
        </p:nvSpPr>
        <p:spPr/>
        <p:txBody>
          <a:bodyPr/>
          <a:lstStyle/>
          <a:p>
            <a:fld id="{3205E1FA-AF4B-4207-87F3-21440A07852B}" type="slidenum">
              <a:rPr lang="fr-FR" smtClean="0"/>
              <a:t>11</a:t>
            </a:fld>
            <a:endParaRPr lang="fr-FR"/>
          </a:p>
        </p:txBody>
      </p:sp>
    </p:spTree>
    <p:extLst>
      <p:ext uri="{BB962C8B-B14F-4D97-AF65-F5344CB8AC3E}">
        <p14:creationId xmlns:p14="http://schemas.microsoft.com/office/powerpoint/2010/main" val="175101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11DD0-18CB-50A6-EFE4-49AA3A6C5B3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7FFB35D-17A0-FEF5-7C95-0D38B7A8DB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71CAB7-C0AC-3322-FE6F-A096498F0DE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03C24E4-70A0-1243-D349-130ECBB5A6F3}"/>
              </a:ext>
            </a:extLst>
          </p:cNvPr>
          <p:cNvSpPr>
            <a:spLocks noGrp="1"/>
          </p:cNvSpPr>
          <p:nvPr>
            <p:ph type="sldNum" sz="quarter" idx="5"/>
          </p:nvPr>
        </p:nvSpPr>
        <p:spPr/>
        <p:txBody>
          <a:bodyPr/>
          <a:lstStyle/>
          <a:p>
            <a:fld id="{3205E1FA-AF4B-4207-87F3-21440A07852B}" type="slidenum">
              <a:rPr lang="fr-FR" smtClean="0"/>
              <a:t>62</a:t>
            </a:fld>
            <a:endParaRPr lang="fr-FR"/>
          </a:p>
        </p:txBody>
      </p:sp>
    </p:spTree>
    <p:extLst>
      <p:ext uri="{BB962C8B-B14F-4D97-AF65-F5344CB8AC3E}">
        <p14:creationId xmlns:p14="http://schemas.microsoft.com/office/powerpoint/2010/main" val="2653630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45045-9BB6-F12A-17D3-6B1081BC96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8D6C515-33FE-526A-00E3-476FF18D3D4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947924A-3FE3-9FEC-1B89-6E66FD629DC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DBFB066-25D3-D898-F4FC-7EC3D111C0C5}"/>
              </a:ext>
            </a:extLst>
          </p:cNvPr>
          <p:cNvSpPr>
            <a:spLocks noGrp="1"/>
          </p:cNvSpPr>
          <p:nvPr>
            <p:ph type="sldNum" sz="quarter" idx="5"/>
          </p:nvPr>
        </p:nvSpPr>
        <p:spPr/>
        <p:txBody>
          <a:bodyPr/>
          <a:lstStyle/>
          <a:p>
            <a:fld id="{3205E1FA-AF4B-4207-87F3-21440A07852B}" type="slidenum">
              <a:rPr lang="fr-FR" smtClean="0"/>
              <a:t>67</a:t>
            </a:fld>
            <a:endParaRPr lang="fr-FR"/>
          </a:p>
        </p:txBody>
      </p:sp>
    </p:spTree>
    <p:extLst>
      <p:ext uri="{BB962C8B-B14F-4D97-AF65-F5344CB8AC3E}">
        <p14:creationId xmlns:p14="http://schemas.microsoft.com/office/powerpoint/2010/main" val="497252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3445A-9E50-5306-76E3-BFC5D5DEF6A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8F154A9-3196-CDA7-D6CB-A27A6CD1013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450DD7F-05E1-EA91-2701-09A99B04312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91A565A-E0E1-0263-4EB7-30D0273F7326}"/>
              </a:ext>
            </a:extLst>
          </p:cNvPr>
          <p:cNvSpPr>
            <a:spLocks noGrp="1"/>
          </p:cNvSpPr>
          <p:nvPr>
            <p:ph type="sldNum" sz="quarter" idx="5"/>
          </p:nvPr>
        </p:nvSpPr>
        <p:spPr/>
        <p:txBody>
          <a:bodyPr/>
          <a:lstStyle/>
          <a:p>
            <a:fld id="{3205E1FA-AF4B-4207-87F3-21440A07852B}" type="slidenum">
              <a:rPr lang="fr-FR" smtClean="0"/>
              <a:t>69</a:t>
            </a:fld>
            <a:endParaRPr lang="fr-FR"/>
          </a:p>
        </p:txBody>
      </p:sp>
    </p:spTree>
    <p:extLst>
      <p:ext uri="{BB962C8B-B14F-4D97-AF65-F5344CB8AC3E}">
        <p14:creationId xmlns:p14="http://schemas.microsoft.com/office/powerpoint/2010/main" val="19348541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D1E62-FFC7-AB47-E2D4-82173A6E943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342567-7416-8293-2B0F-6975858201D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D7B5EE8-E2CE-A723-9657-B682EC2181A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81EEB74-8940-F320-D8CD-3A84D59CDCD1}"/>
              </a:ext>
            </a:extLst>
          </p:cNvPr>
          <p:cNvSpPr>
            <a:spLocks noGrp="1"/>
          </p:cNvSpPr>
          <p:nvPr>
            <p:ph type="sldNum" sz="quarter" idx="5"/>
          </p:nvPr>
        </p:nvSpPr>
        <p:spPr/>
        <p:txBody>
          <a:bodyPr/>
          <a:lstStyle/>
          <a:p>
            <a:fld id="{3205E1FA-AF4B-4207-87F3-21440A07852B}" type="slidenum">
              <a:rPr lang="fr-FR" smtClean="0"/>
              <a:t>71</a:t>
            </a:fld>
            <a:endParaRPr lang="fr-FR"/>
          </a:p>
        </p:txBody>
      </p:sp>
    </p:spTree>
    <p:extLst>
      <p:ext uri="{BB962C8B-B14F-4D97-AF65-F5344CB8AC3E}">
        <p14:creationId xmlns:p14="http://schemas.microsoft.com/office/powerpoint/2010/main" val="9635380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C4DB-72BC-775B-ABF0-92F044C9AC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CA0986A-EF84-D0E2-5E3F-57AA56C6F5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46CFFCD-B153-E704-7A64-EA1EB77E69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0B359F7-A8F9-4B44-9061-58BD702D5B8B}"/>
              </a:ext>
            </a:extLst>
          </p:cNvPr>
          <p:cNvSpPr>
            <a:spLocks noGrp="1"/>
          </p:cNvSpPr>
          <p:nvPr>
            <p:ph type="sldNum" sz="quarter" idx="5"/>
          </p:nvPr>
        </p:nvSpPr>
        <p:spPr/>
        <p:txBody>
          <a:bodyPr/>
          <a:lstStyle/>
          <a:p>
            <a:fld id="{3205E1FA-AF4B-4207-87F3-21440A07852B}" type="slidenum">
              <a:rPr lang="fr-FR" smtClean="0"/>
              <a:t>74</a:t>
            </a:fld>
            <a:endParaRPr lang="fr-FR"/>
          </a:p>
        </p:txBody>
      </p:sp>
    </p:spTree>
    <p:extLst>
      <p:ext uri="{BB962C8B-B14F-4D97-AF65-F5344CB8AC3E}">
        <p14:creationId xmlns:p14="http://schemas.microsoft.com/office/powerpoint/2010/main" val="3370416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17F1C-FAC3-B6EF-0796-8A91F22AAF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721EAFE-F938-838B-9A44-25AA62061C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E12A0C7-1A3E-94C0-EFE1-F4C2503D00A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A3DB597-2BFD-2734-7A61-05BCCABECDCB}"/>
              </a:ext>
            </a:extLst>
          </p:cNvPr>
          <p:cNvSpPr>
            <a:spLocks noGrp="1"/>
          </p:cNvSpPr>
          <p:nvPr>
            <p:ph type="sldNum" sz="quarter" idx="5"/>
          </p:nvPr>
        </p:nvSpPr>
        <p:spPr/>
        <p:txBody>
          <a:bodyPr/>
          <a:lstStyle/>
          <a:p>
            <a:fld id="{3205E1FA-AF4B-4207-87F3-21440A07852B}" type="slidenum">
              <a:rPr lang="fr-FR" smtClean="0"/>
              <a:t>75</a:t>
            </a:fld>
            <a:endParaRPr lang="fr-FR"/>
          </a:p>
        </p:txBody>
      </p:sp>
    </p:spTree>
    <p:extLst>
      <p:ext uri="{BB962C8B-B14F-4D97-AF65-F5344CB8AC3E}">
        <p14:creationId xmlns:p14="http://schemas.microsoft.com/office/powerpoint/2010/main" val="25605687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58150-3CA8-B08E-EC2C-0BBB5F74AD7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8FB147E-244F-875B-F06C-4D184F7038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30801FD-F5AA-1507-C04F-5569B3D3518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A16467-8DEA-2759-51D5-36DF94E6B729}"/>
              </a:ext>
            </a:extLst>
          </p:cNvPr>
          <p:cNvSpPr>
            <a:spLocks noGrp="1"/>
          </p:cNvSpPr>
          <p:nvPr>
            <p:ph type="sldNum" sz="quarter" idx="5"/>
          </p:nvPr>
        </p:nvSpPr>
        <p:spPr/>
        <p:txBody>
          <a:bodyPr/>
          <a:lstStyle/>
          <a:p>
            <a:fld id="{3205E1FA-AF4B-4207-87F3-21440A07852B}" type="slidenum">
              <a:rPr lang="fr-FR" smtClean="0"/>
              <a:t>77</a:t>
            </a:fld>
            <a:endParaRPr lang="fr-FR"/>
          </a:p>
        </p:txBody>
      </p:sp>
    </p:spTree>
    <p:extLst>
      <p:ext uri="{BB962C8B-B14F-4D97-AF65-F5344CB8AC3E}">
        <p14:creationId xmlns:p14="http://schemas.microsoft.com/office/powerpoint/2010/main" val="9270533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4C683-4B92-D3F1-B8A6-2EF5F2704E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DF3467-7C8D-39B2-A823-5373C7D3D8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9E747C-0C02-329E-51FC-B4782808AE7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1FDD8DB-BC99-8CA9-B18B-5C82A9A5D964}"/>
              </a:ext>
            </a:extLst>
          </p:cNvPr>
          <p:cNvSpPr>
            <a:spLocks noGrp="1"/>
          </p:cNvSpPr>
          <p:nvPr>
            <p:ph type="sldNum" sz="quarter" idx="5"/>
          </p:nvPr>
        </p:nvSpPr>
        <p:spPr/>
        <p:txBody>
          <a:bodyPr/>
          <a:lstStyle/>
          <a:p>
            <a:fld id="{3205E1FA-AF4B-4207-87F3-21440A07852B}" type="slidenum">
              <a:rPr lang="fr-FR" smtClean="0"/>
              <a:t>80</a:t>
            </a:fld>
            <a:endParaRPr lang="fr-FR"/>
          </a:p>
        </p:txBody>
      </p:sp>
    </p:spTree>
    <p:extLst>
      <p:ext uri="{BB962C8B-B14F-4D97-AF65-F5344CB8AC3E}">
        <p14:creationId xmlns:p14="http://schemas.microsoft.com/office/powerpoint/2010/main" val="3729232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62A42-47CF-7EE9-3DDD-8B150EDC13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88354CE-D7DC-73F4-1255-1EE03342EA8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515A960-5D5E-94BB-1D00-2E38BE84619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F8F0ACA-5C7B-9859-8F7F-D4A5CF5AFF96}"/>
              </a:ext>
            </a:extLst>
          </p:cNvPr>
          <p:cNvSpPr>
            <a:spLocks noGrp="1"/>
          </p:cNvSpPr>
          <p:nvPr>
            <p:ph type="sldNum" sz="quarter" idx="5"/>
          </p:nvPr>
        </p:nvSpPr>
        <p:spPr/>
        <p:txBody>
          <a:bodyPr/>
          <a:lstStyle/>
          <a:p>
            <a:fld id="{3205E1FA-AF4B-4207-87F3-21440A07852B}" type="slidenum">
              <a:rPr lang="fr-FR" smtClean="0"/>
              <a:t>81</a:t>
            </a:fld>
            <a:endParaRPr lang="fr-FR"/>
          </a:p>
        </p:txBody>
      </p:sp>
    </p:spTree>
    <p:extLst>
      <p:ext uri="{BB962C8B-B14F-4D97-AF65-F5344CB8AC3E}">
        <p14:creationId xmlns:p14="http://schemas.microsoft.com/office/powerpoint/2010/main" val="32054355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51F6D-89E9-89D1-16D5-3C3A0A4DC59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69DC186-7505-DAA4-5EB5-7468795C098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1F6A7E4-A8D2-2735-C78E-17731801EE43}"/>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70F6C8E-CAF8-6AB1-0938-3FD3663164C1}"/>
              </a:ext>
            </a:extLst>
          </p:cNvPr>
          <p:cNvSpPr>
            <a:spLocks noGrp="1"/>
          </p:cNvSpPr>
          <p:nvPr>
            <p:ph type="sldNum" sz="quarter" idx="5"/>
          </p:nvPr>
        </p:nvSpPr>
        <p:spPr/>
        <p:txBody>
          <a:bodyPr/>
          <a:lstStyle/>
          <a:p>
            <a:fld id="{3205E1FA-AF4B-4207-87F3-21440A07852B}" type="slidenum">
              <a:rPr lang="fr-FR" smtClean="0"/>
              <a:t>87</a:t>
            </a:fld>
            <a:endParaRPr lang="fr-FR"/>
          </a:p>
        </p:txBody>
      </p:sp>
    </p:spTree>
    <p:extLst>
      <p:ext uri="{BB962C8B-B14F-4D97-AF65-F5344CB8AC3E}">
        <p14:creationId xmlns:p14="http://schemas.microsoft.com/office/powerpoint/2010/main" val="1509636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24FCC-7CA2-0332-CD7E-D4023DF358C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F575AEC-1199-A3A2-66F7-57AFDD2BCC9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6EEB32-05C5-9D56-C100-5B700977240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D5CA62C-E312-E87B-09FE-8CC5E63AB858}"/>
              </a:ext>
            </a:extLst>
          </p:cNvPr>
          <p:cNvSpPr>
            <a:spLocks noGrp="1"/>
          </p:cNvSpPr>
          <p:nvPr>
            <p:ph type="sldNum" sz="quarter" idx="5"/>
          </p:nvPr>
        </p:nvSpPr>
        <p:spPr/>
        <p:txBody>
          <a:bodyPr/>
          <a:lstStyle/>
          <a:p>
            <a:fld id="{3205E1FA-AF4B-4207-87F3-21440A07852B}" type="slidenum">
              <a:rPr lang="fr-FR" smtClean="0"/>
              <a:t>13</a:t>
            </a:fld>
            <a:endParaRPr lang="fr-FR"/>
          </a:p>
        </p:txBody>
      </p:sp>
    </p:spTree>
    <p:extLst>
      <p:ext uri="{BB962C8B-B14F-4D97-AF65-F5344CB8AC3E}">
        <p14:creationId xmlns:p14="http://schemas.microsoft.com/office/powerpoint/2010/main" val="40798398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05E1FA-AF4B-4207-87F3-21440A07852B}" type="slidenum">
              <a:rPr lang="fr-FR" smtClean="0"/>
              <a:t>89</a:t>
            </a:fld>
            <a:endParaRPr lang="fr-FR"/>
          </a:p>
        </p:txBody>
      </p:sp>
    </p:spTree>
    <p:extLst>
      <p:ext uri="{BB962C8B-B14F-4D97-AF65-F5344CB8AC3E}">
        <p14:creationId xmlns:p14="http://schemas.microsoft.com/office/powerpoint/2010/main" val="739061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9391F-09F2-9340-8EC6-787940095D5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19DF7E5-D090-B63A-4D58-B6AF5533414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BBEECDA-76A2-FC8C-E3BD-45439A74952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35DD4F7-2A6A-5DE8-58E6-99F76AA38891}"/>
              </a:ext>
            </a:extLst>
          </p:cNvPr>
          <p:cNvSpPr>
            <a:spLocks noGrp="1"/>
          </p:cNvSpPr>
          <p:nvPr>
            <p:ph type="sldNum" sz="quarter" idx="5"/>
          </p:nvPr>
        </p:nvSpPr>
        <p:spPr/>
        <p:txBody>
          <a:bodyPr/>
          <a:lstStyle/>
          <a:p>
            <a:fld id="{3205E1FA-AF4B-4207-87F3-21440A07852B}" type="slidenum">
              <a:rPr lang="fr-FR" smtClean="0"/>
              <a:t>90</a:t>
            </a:fld>
            <a:endParaRPr lang="fr-FR"/>
          </a:p>
        </p:txBody>
      </p:sp>
    </p:spTree>
    <p:extLst>
      <p:ext uri="{BB962C8B-B14F-4D97-AF65-F5344CB8AC3E}">
        <p14:creationId xmlns:p14="http://schemas.microsoft.com/office/powerpoint/2010/main" val="30202396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B4CFD-C7B1-12DB-8D69-549B17C508A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83F63FB-EEEC-2A4C-F56A-15B1356F2EF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DDE3CE7-ED6F-D324-1477-417F8160B0E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C59F494-EC63-1369-BF55-D3DE671D852D}"/>
              </a:ext>
            </a:extLst>
          </p:cNvPr>
          <p:cNvSpPr>
            <a:spLocks noGrp="1"/>
          </p:cNvSpPr>
          <p:nvPr>
            <p:ph type="sldNum" sz="quarter" idx="5"/>
          </p:nvPr>
        </p:nvSpPr>
        <p:spPr/>
        <p:txBody>
          <a:bodyPr/>
          <a:lstStyle/>
          <a:p>
            <a:fld id="{3205E1FA-AF4B-4207-87F3-21440A07852B}" type="slidenum">
              <a:rPr lang="fr-FR" smtClean="0"/>
              <a:t>91</a:t>
            </a:fld>
            <a:endParaRPr lang="fr-FR"/>
          </a:p>
        </p:txBody>
      </p:sp>
    </p:spTree>
    <p:extLst>
      <p:ext uri="{BB962C8B-B14F-4D97-AF65-F5344CB8AC3E}">
        <p14:creationId xmlns:p14="http://schemas.microsoft.com/office/powerpoint/2010/main" val="30384333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17113-EE1E-512F-BE37-4B88B6FAC3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3007C2-6DD3-96CE-E0FE-5888DAEBAA9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C9E84C-F817-E49E-00D8-6DB83A70004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9521FA7-A478-4051-E84F-33309D5D2C51}"/>
              </a:ext>
            </a:extLst>
          </p:cNvPr>
          <p:cNvSpPr>
            <a:spLocks noGrp="1"/>
          </p:cNvSpPr>
          <p:nvPr>
            <p:ph type="sldNum" sz="quarter" idx="5"/>
          </p:nvPr>
        </p:nvSpPr>
        <p:spPr/>
        <p:txBody>
          <a:bodyPr/>
          <a:lstStyle/>
          <a:p>
            <a:fld id="{3205E1FA-AF4B-4207-87F3-21440A07852B}" type="slidenum">
              <a:rPr lang="fr-FR" smtClean="0"/>
              <a:t>95</a:t>
            </a:fld>
            <a:endParaRPr lang="fr-FR"/>
          </a:p>
        </p:txBody>
      </p:sp>
    </p:spTree>
    <p:extLst>
      <p:ext uri="{BB962C8B-B14F-4D97-AF65-F5344CB8AC3E}">
        <p14:creationId xmlns:p14="http://schemas.microsoft.com/office/powerpoint/2010/main" val="5657122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51F09-D12B-944F-3BBB-0F8E53138A3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3A52663-C6EA-FF5F-F970-7FC685B1B04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72226F1-AEB9-856D-5271-064DCCDE7E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6CED43-CF70-A3EE-1908-A8C20EBBADCB}"/>
              </a:ext>
            </a:extLst>
          </p:cNvPr>
          <p:cNvSpPr>
            <a:spLocks noGrp="1"/>
          </p:cNvSpPr>
          <p:nvPr>
            <p:ph type="sldNum" sz="quarter" idx="5"/>
          </p:nvPr>
        </p:nvSpPr>
        <p:spPr/>
        <p:txBody>
          <a:bodyPr/>
          <a:lstStyle/>
          <a:p>
            <a:fld id="{3205E1FA-AF4B-4207-87F3-21440A07852B}" type="slidenum">
              <a:rPr lang="fr-FR" smtClean="0"/>
              <a:t>96</a:t>
            </a:fld>
            <a:endParaRPr lang="fr-FR"/>
          </a:p>
        </p:txBody>
      </p:sp>
    </p:spTree>
    <p:extLst>
      <p:ext uri="{BB962C8B-B14F-4D97-AF65-F5344CB8AC3E}">
        <p14:creationId xmlns:p14="http://schemas.microsoft.com/office/powerpoint/2010/main" val="8581974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D2919-A349-E24A-6036-006D3A2F3DD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4BF3458-34E5-4280-0522-4F4CF908440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04F634-173B-8AAC-9E6F-8ECCAAE6793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B59E101-6EEA-44C2-7EBB-551E92A7D80E}"/>
              </a:ext>
            </a:extLst>
          </p:cNvPr>
          <p:cNvSpPr>
            <a:spLocks noGrp="1"/>
          </p:cNvSpPr>
          <p:nvPr>
            <p:ph type="sldNum" sz="quarter" idx="5"/>
          </p:nvPr>
        </p:nvSpPr>
        <p:spPr/>
        <p:txBody>
          <a:bodyPr/>
          <a:lstStyle/>
          <a:p>
            <a:fld id="{3205E1FA-AF4B-4207-87F3-21440A07852B}" type="slidenum">
              <a:rPr lang="fr-FR" smtClean="0"/>
              <a:t>98</a:t>
            </a:fld>
            <a:endParaRPr lang="fr-FR"/>
          </a:p>
        </p:txBody>
      </p:sp>
    </p:spTree>
    <p:extLst>
      <p:ext uri="{BB962C8B-B14F-4D97-AF65-F5344CB8AC3E}">
        <p14:creationId xmlns:p14="http://schemas.microsoft.com/office/powerpoint/2010/main" val="32788834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0A52D-A9AA-FC70-70D2-194A1DD1BEF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DFFCA8E-E824-18CC-A637-82BB617C8F6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4AE179-A88C-932E-AAB3-E6A8DA802E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E3D0A76-D0F6-E1E7-9CAE-58DC0ED737AB}"/>
              </a:ext>
            </a:extLst>
          </p:cNvPr>
          <p:cNvSpPr>
            <a:spLocks noGrp="1"/>
          </p:cNvSpPr>
          <p:nvPr>
            <p:ph type="sldNum" sz="quarter" idx="5"/>
          </p:nvPr>
        </p:nvSpPr>
        <p:spPr/>
        <p:txBody>
          <a:bodyPr/>
          <a:lstStyle/>
          <a:p>
            <a:fld id="{3205E1FA-AF4B-4207-87F3-21440A07852B}" type="slidenum">
              <a:rPr lang="fr-FR" smtClean="0"/>
              <a:t>100</a:t>
            </a:fld>
            <a:endParaRPr lang="fr-FR"/>
          </a:p>
        </p:txBody>
      </p:sp>
    </p:spTree>
    <p:extLst>
      <p:ext uri="{BB962C8B-B14F-4D97-AF65-F5344CB8AC3E}">
        <p14:creationId xmlns:p14="http://schemas.microsoft.com/office/powerpoint/2010/main" val="500763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AC898-ABAB-789B-F84C-EE5BBC7FFCC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7A77F7-7282-5AF3-2305-864A0743890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345AFA6-AC92-87ED-CBAA-B3714E83216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0EE54D-AA97-1769-7668-3F917AAFC31C}"/>
              </a:ext>
            </a:extLst>
          </p:cNvPr>
          <p:cNvSpPr>
            <a:spLocks noGrp="1"/>
          </p:cNvSpPr>
          <p:nvPr>
            <p:ph type="sldNum" sz="quarter" idx="5"/>
          </p:nvPr>
        </p:nvSpPr>
        <p:spPr/>
        <p:txBody>
          <a:bodyPr/>
          <a:lstStyle/>
          <a:p>
            <a:fld id="{3205E1FA-AF4B-4207-87F3-21440A07852B}" type="slidenum">
              <a:rPr lang="fr-FR" smtClean="0"/>
              <a:t>103</a:t>
            </a:fld>
            <a:endParaRPr lang="fr-FR"/>
          </a:p>
        </p:txBody>
      </p:sp>
    </p:spTree>
    <p:extLst>
      <p:ext uri="{BB962C8B-B14F-4D97-AF65-F5344CB8AC3E}">
        <p14:creationId xmlns:p14="http://schemas.microsoft.com/office/powerpoint/2010/main" val="1123818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8226-D97B-1E1B-795F-D00496FF957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22C51C-AC0A-88FC-1D8D-6D44152016E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301B2B4-3A26-28F2-A2B2-03DD855ECF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99B6C7B-7548-EC35-F4EF-50D47D85B6AA}"/>
              </a:ext>
            </a:extLst>
          </p:cNvPr>
          <p:cNvSpPr>
            <a:spLocks noGrp="1"/>
          </p:cNvSpPr>
          <p:nvPr>
            <p:ph type="sldNum" sz="quarter" idx="5"/>
          </p:nvPr>
        </p:nvSpPr>
        <p:spPr/>
        <p:txBody>
          <a:bodyPr/>
          <a:lstStyle/>
          <a:p>
            <a:fld id="{3205E1FA-AF4B-4207-87F3-21440A07852B}" type="slidenum">
              <a:rPr lang="fr-FR" smtClean="0"/>
              <a:t>14</a:t>
            </a:fld>
            <a:endParaRPr lang="fr-FR"/>
          </a:p>
        </p:txBody>
      </p:sp>
    </p:spTree>
    <p:extLst>
      <p:ext uri="{BB962C8B-B14F-4D97-AF65-F5344CB8AC3E}">
        <p14:creationId xmlns:p14="http://schemas.microsoft.com/office/powerpoint/2010/main" val="1939631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1C25A-B0E4-6BC3-C0D0-206B1A75FB7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3A433A-34DB-620A-6912-37DBEFBBA15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7FD790-AA20-379B-18E7-8F65B01737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5CF1C4-2675-F0C8-6A72-B2EFF6EE1490}"/>
              </a:ext>
            </a:extLst>
          </p:cNvPr>
          <p:cNvSpPr>
            <a:spLocks noGrp="1"/>
          </p:cNvSpPr>
          <p:nvPr>
            <p:ph type="sldNum" sz="quarter" idx="5"/>
          </p:nvPr>
        </p:nvSpPr>
        <p:spPr/>
        <p:txBody>
          <a:bodyPr/>
          <a:lstStyle/>
          <a:p>
            <a:fld id="{3205E1FA-AF4B-4207-87F3-21440A07852B}" type="slidenum">
              <a:rPr lang="fr-FR" smtClean="0"/>
              <a:t>15</a:t>
            </a:fld>
            <a:endParaRPr lang="fr-FR"/>
          </a:p>
        </p:txBody>
      </p:sp>
    </p:spTree>
    <p:extLst>
      <p:ext uri="{BB962C8B-B14F-4D97-AF65-F5344CB8AC3E}">
        <p14:creationId xmlns:p14="http://schemas.microsoft.com/office/powerpoint/2010/main" val="56490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A077B-1A06-6F52-6614-F84CCD9DFD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9FA2830-6DF7-F844-6005-E85AF82B87D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1EB7111-54B8-BD80-8F73-648A8E416FA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C438C5-F9AE-FAB8-7EB4-110C301CE81B}"/>
              </a:ext>
            </a:extLst>
          </p:cNvPr>
          <p:cNvSpPr>
            <a:spLocks noGrp="1"/>
          </p:cNvSpPr>
          <p:nvPr>
            <p:ph type="sldNum" sz="quarter" idx="5"/>
          </p:nvPr>
        </p:nvSpPr>
        <p:spPr/>
        <p:txBody>
          <a:bodyPr/>
          <a:lstStyle/>
          <a:p>
            <a:fld id="{3205E1FA-AF4B-4207-87F3-21440A07852B}" type="slidenum">
              <a:rPr lang="fr-FR" smtClean="0"/>
              <a:t>17</a:t>
            </a:fld>
            <a:endParaRPr lang="fr-FR"/>
          </a:p>
        </p:txBody>
      </p:sp>
    </p:spTree>
    <p:extLst>
      <p:ext uri="{BB962C8B-B14F-4D97-AF65-F5344CB8AC3E}">
        <p14:creationId xmlns:p14="http://schemas.microsoft.com/office/powerpoint/2010/main" val="824915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D9E16-C5D1-60D4-49A4-7D5BCC37BD0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39491D0-5DF0-C559-C68E-1D131ECAB3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CA6E2D0-4FC4-8CEA-FAC1-3EF03952B0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9D0F5C9-1C2E-9D05-176E-1B688582A24E}"/>
              </a:ext>
            </a:extLst>
          </p:cNvPr>
          <p:cNvSpPr>
            <a:spLocks noGrp="1"/>
          </p:cNvSpPr>
          <p:nvPr>
            <p:ph type="sldNum" sz="quarter" idx="5"/>
          </p:nvPr>
        </p:nvSpPr>
        <p:spPr/>
        <p:txBody>
          <a:bodyPr/>
          <a:lstStyle/>
          <a:p>
            <a:fld id="{3205E1FA-AF4B-4207-87F3-21440A07852B}" type="slidenum">
              <a:rPr lang="fr-FR" smtClean="0"/>
              <a:t>18</a:t>
            </a:fld>
            <a:endParaRPr lang="fr-FR"/>
          </a:p>
        </p:txBody>
      </p:sp>
    </p:spTree>
    <p:extLst>
      <p:ext uri="{BB962C8B-B14F-4D97-AF65-F5344CB8AC3E}">
        <p14:creationId xmlns:p14="http://schemas.microsoft.com/office/powerpoint/2010/main" val="2918826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1084E-E1ED-D9E8-1F22-076B454648B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FADC55-B57D-8D8C-6402-360C384B934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82603C8-98CC-261A-8434-4DED017BAFB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F972B93-1379-B140-3535-536DA516B54D}"/>
              </a:ext>
            </a:extLst>
          </p:cNvPr>
          <p:cNvSpPr>
            <a:spLocks noGrp="1"/>
          </p:cNvSpPr>
          <p:nvPr>
            <p:ph type="sldNum" sz="quarter" idx="5"/>
          </p:nvPr>
        </p:nvSpPr>
        <p:spPr/>
        <p:txBody>
          <a:bodyPr/>
          <a:lstStyle/>
          <a:p>
            <a:fld id="{3205E1FA-AF4B-4207-87F3-21440A07852B}" type="slidenum">
              <a:rPr lang="fr-FR" smtClean="0"/>
              <a:t>19</a:t>
            </a:fld>
            <a:endParaRPr lang="fr-FR"/>
          </a:p>
        </p:txBody>
      </p:sp>
    </p:spTree>
    <p:extLst>
      <p:ext uri="{BB962C8B-B14F-4D97-AF65-F5344CB8AC3E}">
        <p14:creationId xmlns:p14="http://schemas.microsoft.com/office/powerpoint/2010/main" val="3354027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775355"/>
            <a:ext cx="7772400" cy="1225021"/>
          </a:xfrm>
        </p:spPr>
        <p:txBody>
          <a:bodyPr/>
          <a:lstStyle/>
          <a:p>
            <a:r>
              <a:rPr lang="fr-FR"/>
              <a:t>Modifiez le style du titre</a:t>
            </a:r>
          </a:p>
        </p:txBody>
      </p:sp>
      <p:sp>
        <p:nvSpPr>
          <p:cNvPr id="3" name="Sous-titr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9FE5A402-B43D-460D-BEC9-B1DB9567C57C}" type="datetime1">
              <a:rPr lang="fr-FR" smtClean="0"/>
              <a:t>17/03/2026</a:t>
            </a:fld>
            <a:endParaRPr lang="fr-FR"/>
          </a:p>
        </p:txBody>
      </p:sp>
      <p:sp>
        <p:nvSpPr>
          <p:cNvPr id="5" name="Espace réservé du pied de page 4"/>
          <p:cNvSpPr>
            <a:spLocks noGrp="1"/>
          </p:cNvSpPr>
          <p:nvPr>
            <p:ph type="ftr" sz="quarter" idx="11"/>
          </p:nvPr>
        </p:nvSpPr>
        <p:spPr/>
        <p:txBody>
          <a:bodyPr/>
          <a:lstStyle/>
          <a:p>
            <a:r>
              <a:rPr lang="fr-FR"/>
              <a:t>CM n°34 du  05/03/2026</a:t>
            </a:r>
          </a:p>
        </p:txBody>
      </p:sp>
      <p:sp>
        <p:nvSpPr>
          <p:cNvPr id="6" name="Espace réservé du numéro de diapositive 5"/>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1478591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263E508-DD68-48AE-8CF7-8D8C96489687}" type="datetime1">
              <a:rPr lang="fr-FR" smtClean="0"/>
              <a:t>17/03/2026</a:t>
            </a:fld>
            <a:endParaRPr lang="fr-FR"/>
          </a:p>
        </p:txBody>
      </p:sp>
      <p:sp>
        <p:nvSpPr>
          <p:cNvPr id="5" name="Espace réservé du pied de page 4"/>
          <p:cNvSpPr>
            <a:spLocks noGrp="1"/>
          </p:cNvSpPr>
          <p:nvPr>
            <p:ph type="ftr" sz="quarter" idx="11"/>
          </p:nvPr>
        </p:nvSpPr>
        <p:spPr/>
        <p:txBody>
          <a:bodyPr/>
          <a:lstStyle/>
          <a:p>
            <a:r>
              <a:rPr lang="fr-FR"/>
              <a:t>CM n°34 du  05/03/2026</a:t>
            </a:r>
          </a:p>
        </p:txBody>
      </p:sp>
      <p:sp>
        <p:nvSpPr>
          <p:cNvPr id="6" name="Espace réservé du numéro de diapositive 5"/>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2591596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28865"/>
            <a:ext cx="2057400" cy="4876271"/>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28865"/>
            <a:ext cx="6019800" cy="4876271"/>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D44B61D-44B0-46DA-9A33-F7201C826D8F}" type="datetime1">
              <a:rPr lang="fr-FR" smtClean="0"/>
              <a:t>17/03/2026</a:t>
            </a:fld>
            <a:endParaRPr lang="fr-FR"/>
          </a:p>
        </p:txBody>
      </p:sp>
      <p:sp>
        <p:nvSpPr>
          <p:cNvPr id="5" name="Espace réservé du pied de page 4"/>
          <p:cNvSpPr>
            <a:spLocks noGrp="1"/>
          </p:cNvSpPr>
          <p:nvPr>
            <p:ph type="ftr" sz="quarter" idx="11"/>
          </p:nvPr>
        </p:nvSpPr>
        <p:spPr/>
        <p:txBody>
          <a:bodyPr/>
          <a:lstStyle/>
          <a:p>
            <a:r>
              <a:rPr lang="fr-FR"/>
              <a:t>CM n°34 du  05/03/2026</a:t>
            </a:r>
          </a:p>
        </p:txBody>
      </p:sp>
      <p:sp>
        <p:nvSpPr>
          <p:cNvPr id="6" name="Espace réservé du numéro de diapositive 5"/>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2466117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33347F4-2648-4A98-AD72-869F7FD155A5}" type="datetime1">
              <a:rPr lang="fr-FR" smtClean="0"/>
              <a:t>17/03/2026</a:t>
            </a:fld>
            <a:endParaRPr lang="fr-FR"/>
          </a:p>
        </p:txBody>
      </p:sp>
      <p:sp>
        <p:nvSpPr>
          <p:cNvPr id="5" name="Espace réservé du pied de page 4"/>
          <p:cNvSpPr>
            <a:spLocks noGrp="1"/>
          </p:cNvSpPr>
          <p:nvPr>
            <p:ph type="ftr" sz="quarter" idx="11"/>
          </p:nvPr>
        </p:nvSpPr>
        <p:spPr/>
        <p:txBody>
          <a:bodyPr/>
          <a:lstStyle/>
          <a:p>
            <a:r>
              <a:rPr lang="fr-FR"/>
              <a:t>CM n°34 du  05/03/2026</a:t>
            </a:r>
          </a:p>
        </p:txBody>
      </p:sp>
      <p:sp>
        <p:nvSpPr>
          <p:cNvPr id="6" name="Espace réservé du numéro de diapositive 5"/>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790914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672417"/>
            <a:ext cx="7772400" cy="1135063"/>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778F5CF4-576E-41C2-A039-367B11852B97}" type="datetime1">
              <a:rPr lang="fr-FR" smtClean="0"/>
              <a:t>17/03/2026</a:t>
            </a:fld>
            <a:endParaRPr lang="fr-FR"/>
          </a:p>
        </p:txBody>
      </p:sp>
      <p:sp>
        <p:nvSpPr>
          <p:cNvPr id="5" name="Espace réservé du pied de page 4"/>
          <p:cNvSpPr>
            <a:spLocks noGrp="1"/>
          </p:cNvSpPr>
          <p:nvPr>
            <p:ph type="ftr" sz="quarter" idx="11"/>
          </p:nvPr>
        </p:nvSpPr>
        <p:spPr/>
        <p:txBody>
          <a:bodyPr/>
          <a:lstStyle/>
          <a:p>
            <a:r>
              <a:rPr lang="fr-FR"/>
              <a:t>CM n°34 du  05/03/2026</a:t>
            </a:r>
          </a:p>
        </p:txBody>
      </p:sp>
      <p:sp>
        <p:nvSpPr>
          <p:cNvPr id="6" name="Espace réservé du numéro de diapositive 5"/>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3333087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4A2C79B7-A8C4-482D-A5E7-DED008BD9C26}" type="datetime1">
              <a:rPr lang="fr-FR" smtClean="0"/>
              <a:t>17/03/2026</a:t>
            </a:fld>
            <a:endParaRPr lang="fr-FR"/>
          </a:p>
        </p:txBody>
      </p:sp>
      <p:sp>
        <p:nvSpPr>
          <p:cNvPr id="6" name="Espace réservé du pied de page 5"/>
          <p:cNvSpPr>
            <a:spLocks noGrp="1"/>
          </p:cNvSpPr>
          <p:nvPr>
            <p:ph type="ftr" sz="quarter" idx="11"/>
          </p:nvPr>
        </p:nvSpPr>
        <p:spPr/>
        <p:txBody>
          <a:bodyPr/>
          <a:lstStyle/>
          <a:p>
            <a:r>
              <a:rPr lang="fr-FR"/>
              <a:t>CM n°34 du  05/03/2026</a:t>
            </a:r>
          </a:p>
        </p:txBody>
      </p:sp>
      <p:sp>
        <p:nvSpPr>
          <p:cNvPr id="7" name="Espace réservé du numéro de diapositive 6"/>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1249680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66313CF-24B3-46EA-B99B-2840BDF178DC}" type="datetime1">
              <a:rPr lang="fr-FR" smtClean="0"/>
              <a:t>17/03/2026</a:t>
            </a:fld>
            <a:endParaRPr lang="fr-FR"/>
          </a:p>
        </p:txBody>
      </p:sp>
      <p:sp>
        <p:nvSpPr>
          <p:cNvPr id="8" name="Espace réservé du pied de page 7"/>
          <p:cNvSpPr>
            <a:spLocks noGrp="1"/>
          </p:cNvSpPr>
          <p:nvPr>
            <p:ph type="ftr" sz="quarter" idx="11"/>
          </p:nvPr>
        </p:nvSpPr>
        <p:spPr/>
        <p:txBody>
          <a:bodyPr/>
          <a:lstStyle/>
          <a:p>
            <a:r>
              <a:rPr lang="fr-FR"/>
              <a:t>CM n°34 du  05/03/2026</a:t>
            </a:r>
          </a:p>
        </p:txBody>
      </p:sp>
      <p:sp>
        <p:nvSpPr>
          <p:cNvPr id="9" name="Espace réservé du numéro de diapositive 8"/>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956786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6A06236-6BBC-439A-B948-3D7AE1720F2F}" type="datetime1">
              <a:rPr lang="fr-FR" smtClean="0"/>
              <a:t>17/03/2026</a:t>
            </a:fld>
            <a:endParaRPr lang="fr-FR"/>
          </a:p>
        </p:txBody>
      </p:sp>
      <p:sp>
        <p:nvSpPr>
          <p:cNvPr id="4" name="Espace réservé du pied de page 3"/>
          <p:cNvSpPr>
            <a:spLocks noGrp="1"/>
          </p:cNvSpPr>
          <p:nvPr>
            <p:ph type="ftr" sz="quarter" idx="11"/>
          </p:nvPr>
        </p:nvSpPr>
        <p:spPr/>
        <p:txBody>
          <a:bodyPr/>
          <a:lstStyle/>
          <a:p>
            <a:r>
              <a:rPr lang="fr-FR"/>
              <a:t>CM n°34 du  05/03/2026</a:t>
            </a:r>
          </a:p>
        </p:txBody>
      </p:sp>
      <p:sp>
        <p:nvSpPr>
          <p:cNvPr id="5" name="Espace réservé du numéro de diapositive 4"/>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3914432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2E12303-D7E9-47CE-95D4-3D6B36EF50E7}" type="datetime1">
              <a:rPr lang="fr-FR" smtClean="0"/>
              <a:t>17/03/2026</a:t>
            </a:fld>
            <a:endParaRPr lang="fr-FR"/>
          </a:p>
        </p:txBody>
      </p:sp>
      <p:sp>
        <p:nvSpPr>
          <p:cNvPr id="3" name="Espace réservé du pied de page 2"/>
          <p:cNvSpPr>
            <a:spLocks noGrp="1"/>
          </p:cNvSpPr>
          <p:nvPr>
            <p:ph type="ftr" sz="quarter" idx="11"/>
          </p:nvPr>
        </p:nvSpPr>
        <p:spPr/>
        <p:txBody>
          <a:bodyPr/>
          <a:lstStyle/>
          <a:p>
            <a:r>
              <a:rPr lang="fr-FR"/>
              <a:t>CM n°34 du  05/03/2026</a:t>
            </a:r>
          </a:p>
        </p:txBody>
      </p:sp>
      <p:sp>
        <p:nvSpPr>
          <p:cNvPr id="4" name="Espace réservé du numéro de diapositive 3"/>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2028443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27542"/>
            <a:ext cx="3008313" cy="968375"/>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FAA3794-0EBF-4946-9467-DFD5D06E4C58}" type="datetime1">
              <a:rPr lang="fr-FR" smtClean="0"/>
              <a:t>17/03/2026</a:t>
            </a:fld>
            <a:endParaRPr lang="fr-FR"/>
          </a:p>
        </p:txBody>
      </p:sp>
      <p:sp>
        <p:nvSpPr>
          <p:cNvPr id="6" name="Espace réservé du pied de page 5"/>
          <p:cNvSpPr>
            <a:spLocks noGrp="1"/>
          </p:cNvSpPr>
          <p:nvPr>
            <p:ph type="ftr" sz="quarter" idx="11"/>
          </p:nvPr>
        </p:nvSpPr>
        <p:spPr/>
        <p:txBody>
          <a:bodyPr/>
          <a:lstStyle/>
          <a:p>
            <a:r>
              <a:rPr lang="fr-FR"/>
              <a:t>CM n°34 du  05/03/2026</a:t>
            </a:r>
          </a:p>
        </p:txBody>
      </p:sp>
      <p:sp>
        <p:nvSpPr>
          <p:cNvPr id="7" name="Espace réservé du numéro de diapositive 6"/>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177078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000500"/>
            <a:ext cx="5486400" cy="472282"/>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57949A7-E31D-497C-87D6-F5B2FCF0B8A1}" type="datetime1">
              <a:rPr lang="fr-FR" smtClean="0"/>
              <a:t>17/03/2026</a:t>
            </a:fld>
            <a:endParaRPr lang="fr-FR"/>
          </a:p>
        </p:txBody>
      </p:sp>
      <p:sp>
        <p:nvSpPr>
          <p:cNvPr id="6" name="Espace réservé du pied de page 5"/>
          <p:cNvSpPr>
            <a:spLocks noGrp="1"/>
          </p:cNvSpPr>
          <p:nvPr>
            <p:ph type="ftr" sz="quarter" idx="11"/>
          </p:nvPr>
        </p:nvSpPr>
        <p:spPr/>
        <p:txBody>
          <a:bodyPr/>
          <a:lstStyle/>
          <a:p>
            <a:r>
              <a:rPr lang="fr-FR"/>
              <a:t>CM n°34 du  05/03/2026</a:t>
            </a:r>
          </a:p>
        </p:txBody>
      </p:sp>
      <p:sp>
        <p:nvSpPr>
          <p:cNvPr id="7" name="Espace réservé du numéro de diapositive 6"/>
          <p:cNvSpPr>
            <a:spLocks noGrp="1"/>
          </p:cNvSpPr>
          <p:nvPr>
            <p:ph type="sldNum" sz="quarter" idx="12"/>
          </p:nvPr>
        </p:nvSpPr>
        <p:spPr/>
        <p:txBody>
          <a:bodyPr/>
          <a:lstStyle/>
          <a:p>
            <a:fld id="{759F8C28-2559-48B3-A02F-41E0C7A8A4CA}" type="slidenum">
              <a:rPr lang="fr-FR" smtClean="0"/>
              <a:t>‹N°›</a:t>
            </a:fld>
            <a:endParaRPr lang="fr-FR"/>
          </a:p>
        </p:txBody>
      </p:sp>
    </p:spTree>
    <p:extLst>
      <p:ext uri="{BB962C8B-B14F-4D97-AF65-F5344CB8AC3E}">
        <p14:creationId xmlns:p14="http://schemas.microsoft.com/office/powerpoint/2010/main" val="459038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D77C5077-80BC-40F1-846F-34EE972E3070}" type="datetime1">
              <a:rPr lang="fr-FR" smtClean="0"/>
              <a:t>17/03/2026</a:t>
            </a:fld>
            <a:endParaRPr lang="fr-FR"/>
          </a:p>
        </p:txBody>
      </p:sp>
      <p:sp>
        <p:nvSpPr>
          <p:cNvPr id="5" name="Espace réservé du pied de page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CM n°34 du  05/03/2026</a:t>
            </a:r>
          </a:p>
        </p:txBody>
      </p:sp>
      <p:sp>
        <p:nvSpPr>
          <p:cNvPr id="6" name="Espace réservé du numéro de diapositive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59F8C28-2559-48B3-A02F-41E0C7A8A4CA}" type="slidenum">
              <a:rPr lang="fr-FR" smtClean="0"/>
              <a:t>‹N°›</a:t>
            </a:fld>
            <a:endParaRPr lang="fr-FR"/>
          </a:p>
        </p:txBody>
      </p:sp>
    </p:spTree>
    <p:extLst>
      <p:ext uri="{BB962C8B-B14F-4D97-AF65-F5344CB8AC3E}">
        <p14:creationId xmlns:p14="http://schemas.microsoft.com/office/powerpoint/2010/main" val="1368070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jpeg"/><Relationship Id="rId18" Type="http://schemas.openxmlformats.org/officeDocument/2006/relationships/image" Target="../media/image16.jpeg"/><Relationship Id="rId26" Type="http://schemas.openxmlformats.org/officeDocument/2006/relationships/image" Target="../media/image24.jpeg"/><Relationship Id="rId3" Type="http://schemas.openxmlformats.org/officeDocument/2006/relationships/image" Target="../media/image1.jpeg"/><Relationship Id="rId21" Type="http://schemas.openxmlformats.org/officeDocument/2006/relationships/image" Target="../media/image19.jpeg"/><Relationship Id="rId34" Type="http://schemas.openxmlformats.org/officeDocument/2006/relationships/image" Target="../media/image32.emf"/><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5" Type="http://schemas.openxmlformats.org/officeDocument/2006/relationships/image" Target="../media/image23.jpeg"/><Relationship Id="rId33" Type="http://schemas.openxmlformats.org/officeDocument/2006/relationships/image" Target="../media/image31.jpeg"/><Relationship Id="rId2" Type="http://schemas.openxmlformats.org/officeDocument/2006/relationships/notesSlide" Target="../notesSlides/notesSlide1.xml"/><Relationship Id="rId16" Type="http://schemas.openxmlformats.org/officeDocument/2006/relationships/image" Target="../media/image14.jpeg"/><Relationship Id="rId20" Type="http://schemas.openxmlformats.org/officeDocument/2006/relationships/image" Target="../media/image18.jpeg"/><Relationship Id="rId29"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jpeg"/><Relationship Id="rId24" Type="http://schemas.openxmlformats.org/officeDocument/2006/relationships/image" Target="../media/image22.emf"/><Relationship Id="rId32" Type="http://schemas.openxmlformats.org/officeDocument/2006/relationships/image" Target="../media/image30.jpeg"/><Relationship Id="rId5" Type="http://schemas.openxmlformats.org/officeDocument/2006/relationships/image" Target="../media/image3.emf"/><Relationship Id="rId15" Type="http://schemas.openxmlformats.org/officeDocument/2006/relationships/image" Target="../media/image13.jpeg"/><Relationship Id="rId23" Type="http://schemas.openxmlformats.org/officeDocument/2006/relationships/image" Target="../media/image21.jpeg"/><Relationship Id="rId28" Type="http://schemas.openxmlformats.org/officeDocument/2006/relationships/image" Target="../media/image26.jpeg"/><Relationship Id="rId10" Type="http://schemas.openxmlformats.org/officeDocument/2006/relationships/image" Target="../media/image8.jpeg"/><Relationship Id="rId19" Type="http://schemas.openxmlformats.org/officeDocument/2006/relationships/image" Target="../media/image17.jpeg"/><Relationship Id="rId31" Type="http://schemas.openxmlformats.org/officeDocument/2006/relationships/image" Target="../media/image29.jpeg"/><Relationship Id="rId4" Type="http://schemas.openxmlformats.org/officeDocument/2006/relationships/image" Target="../media/image2.emf"/><Relationship Id="rId9" Type="http://schemas.openxmlformats.org/officeDocument/2006/relationships/image" Target="../media/image7.jpeg"/><Relationship Id="rId14" Type="http://schemas.openxmlformats.org/officeDocument/2006/relationships/image" Target="../media/image12.jpeg"/><Relationship Id="rId22" Type="http://schemas.openxmlformats.org/officeDocument/2006/relationships/image" Target="../media/image20.jpeg"/><Relationship Id="rId27" Type="http://schemas.openxmlformats.org/officeDocument/2006/relationships/image" Target="../media/image25.emf"/><Relationship Id="rId30" Type="http://schemas.openxmlformats.org/officeDocument/2006/relationships/image" Target="../media/image28.jpeg"/><Relationship Id="rId8"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hyperlink" Target="Dossiers/2026-02-03-TE38-ModeleDeDeliberation.pdf" TargetMode="External"/><Relationship Id="rId5" Type="http://schemas.openxmlformats.org/officeDocument/2006/relationships/hyperlink" Target="Dossiers/2026-02-03-LettreDeLaFNCCR.pdf" TargetMode="External"/><Relationship Id="rId4" Type="http://schemas.openxmlformats.org/officeDocument/2006/relationships/hyperlink" Target="Dossiers/2026-02-03-LettreDuPresidentTE38.pdf"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hyperlink" Target="https://plaquedecocher.fr/isere-page-5/" TargetMode="External"/><Relationship Id="rId4" Type="http://schemas.openxmlformats.org/officeDocument/2006/relationships/image" Target="../media/image223.png"/></Relationships>
</file>

<file path=ppt/slides/_rels/slide101.xml.rels><?xml version="1.0" encoding="UTF-8" standalone="yes"?>
<Relationships xmlns="http://schemas.openxmlformats.org/package/2006/relationships"><Relationship Id="rId8" Type="http://schemas.openxmlformats.org/officeDocument/2006/relationships/image" Target="../media/image225.jpeg"/><Relationship Id="rId3" Type="http://schemas.openxmlformats.org/officeDocument/2006/relationships/hyperlink" Target="Dossiers/2022-11-12-VALBOPLAGE.pdf" TargetMode="External"/><Relationship Id="rId7" Type="http://schemas.openxmlformats.org/officeDocument/2006/relationships/image" Target="../media/image224.jpeg"/><Relationship Id="rId2" Type="http://schemas.openxmlformats.org/officeDocument/2006/relationships/hyperlink" Target="Dossiers/2022-11-12-VALBOMARCHE.pdf" TargetMode="External"/><Relationship Id="rId1" Type="http://schemas.openxmlformats.org/officeDocument/2006/relationships/slideLayout" Target="../slideLayouts/slideLayout7.xml"/><Relationship Id="rId6" Type="http://schemas.openxmlformats.org/officeDocument/2006/relationships/hyperlink" Target="Dossiers/2023-12-07-BailRestaurant.pdf" TargetMode="External"/><Relationship Id="rId5" Type="http://schemas.openxmlformats.org/officeDocument/2006/relationships/hyperlink" Target="Dossiers/2023-12-07-BailSuperette.pdf" TargetMode="External"/><Relationship Id="rId10" Type="http://schemas.openxmlformats.org/officeDocument/2006/relationships/image" Target="../media/image227.jpeg"/><Relationship Id="rId4" Type="http://schemas.openxmlformats.org/officeDocument/2006/relationships/hyperlink" Target="Dossiers/2023-03-07-RapportExpertiseSuperettePompeBarRestaurantPourEstimationLoyers.pdf" TargetMode="External"/><Relationship Id="rId9" Type="http://schemas.openxmlformats.org/officeDocument/2006/relationships/image" Target="../media/image226.jpeg"/></Relationships>
</file>

<file path=ppt/slides/_rels/slide102.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image" Target="../media/image51.jpg"/><Relationship Id="rId1" Type="http://schemas.openxmlformats.org/officeDocument/2006/relationships/slideLayout" Target="../slideLayouts/slideLayout7.xml"/><Relationship Id="rId4" Type="http://schemas.openxmlformats.org/officeDocument/2006/relationships/image" Target="../media/image229.emf"/></Relationships>
</file>

<file path=ppt/slides/_rels/slide10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30.jpeg"/><Relationship Id="rId7" Type="http://schemas.openxmlformats.org/officeDocument/2006/relationships/slide" Target="slide91.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231.emf"/><Relationship Id="rId5" Type="http://schemas.openxmlformats.org/officeDocument/2006/relationships/hyperlink" Target="Dossiers/2024-05-28-DevisMSD-TablePiquenic217x18x74.pdf" TargetMode="External"/><Relationship Id="rId4" Type="http://schemas.openxmlformats.org/officeDocument/2006/relationships/hyperlink" Target="Dossiers/2024-05-28-DevisMSD-TablePiquenic180x16x75.pdf" TargetMode="External"/><Relationship Id="rId9" Type="http://schemas.openxmlformats.org/officeDocument/2006/relationships/hyperlink" Target="https://www.techni-contact.com/produits/4009-6610737-table-pique-nique-bois.html?utm_source=dialog&amp;utm_medium=email&amp;utm_campaign=DI-DI0059-tables-pique-nique&amp;campaignID=727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Dossiers/2026-02-02-TE38-Batiwatt_Deliberation.pdf" TargetMode="External"/><Relationship Id="rId5" Type="http://schemas.openxmlformats.org/officeDocument/2006/relationships/hyperlink" Target="Dossiers/2026-02-02-TE38-Batiwatt_Convention.pdf" TargetMode="External"/><Relationship Id="rId4" Type="http://schemas.openxmlformats.org/officeDocument/2006/relationships/hyperlink" Target="Dossiers/2026-02-02-TE38-Batiwatt_FicheMission.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g"/><Relationship Id="rId1" Type="http://schemas.openxmlformats.org/officeDocument/2006/relationships/slideLayout" Target="../slideLayouts/slideLayout7.xml"/><Relationship Id="rId5" Type="http://schemas.openxmlformats.org/officeDocument/2006/relationships/hyperlink" Target="Dossiers/2025-05-21-ContratGuillaudTraiteur2025-2026.pdf" TargetMode="External"/><Relationship Id="rId4" Type="http://schemas.openxmlformats.org/officeDocument/2006/relationships/hyperlink" Target="Dossiers/2026-02-19-ContratGuilladTraiteur2026-2027.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6.emf"/><Relationship Id="rId4" Type="http://schemas.openxmlformats.org/officeDocument/2006/relationships/hyperlink" Target="Dossiers/2026-03-03-M57-RepriseAnticipeeResultats2025.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Dossiers/2026-03-03-Budget-2026-M57.xlsx" TargetMode="External"/><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Dossiers/2026-03-03-Budget-2026-M57.xlsx" TargetMode="External"/><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Dossiers/2026-03-05-M57AdmissionEnNonValeur.pdf" TargetMode="External"/><Relationship Id="rId4" Type="http://schemas.openxmlformats.org/officeDocument/2006/relationships/image" Target="../media/image60.jpeg"/></Relationships>
</file>

<file path=ppt/slides/_rels/slide1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1.emf"/><Relationship Id="rId4" Type="http://schemas.openxmlformats.org/officeDocument/2006/relationships/hyperlink" Target="Dossiers/2026-03-03-M49-RepriseAnticipeeResultats2025.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Dossiers/2026-03-03-Budget-2026-M49.xlsx" TargetMode="External"/><Relationship Id="rId4" Type="http://schemas.openxmlformats.org/officeDocument/2006/relationships/image" Target="../media/image62.emf"/></Relationships>
</file>

<file path=ppt/slides/_rels/slide2.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hyperlink" Target="Dossiers/2026-03-05-DICRIM.pdf" TargetMode="External"/><Relationship Id="rId2" Type="http://schemas.openxmlformats.org/officeDocument/2006/relationships/image" Target="../media/image33.emf"/><Relationship Id="rId1" Type="http://schemas.openxmlformats.org/officeDocument/2006/relationships/slideLayout" Target="../slideLayouts/slideLayout1.xml"/><Relationship Id="rId6" Type="http://schemas.openxmlformats.org/officeDocument/2006/relationships/hyperlink" Target="Dossiers/2026-03-05-PCS%20.pdf" TargetMode="External"/><Relationship Id="rId5" Type="http://schemas.openxmlformats.org/officeDocument/2006/relationships/hyperlink" Target="Dossiers/2025-09-30-PCSValbonnaisNEW.pdf" TargetMode="External"/><Relationship Id="rId4" Type="http://schemas.openxmlformats.org/officeDocument/2006/relationships/hyperlink" Target="Dossiers/2026-03-05-PresentationDuPCS2026.pdf"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hyperlink" Target="Dossiers/2026-03-03-Budget-2026-M49.xlsx" TargetMode="External"/><Relationship Id="rId4" Type="http://schemas.openxmlformats.org/officeDocument/2006/relationships/image" Target="../media/image63.emf"/></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Dossiers/2026-03-05-M49ExtinctionCreancesIrrecouvrables.pdf" TargetMode="External"/><Relationship Id="rId4" Type="http://schemas.openxmlformats.org/officeDocument/2006/relationships/image" Target="../media/image60.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Dossiers/2026-03-05-M49AdmissionEnNonValeur.pdf" TargetMode="External"/><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slide" Target="slide29.xml"/><Relationship Id="rId4" Type="http://schemas.openxmlformats.org/officeDocument/2006/relationships/slide" Target="slide76.xml"/></Relationships>
</file>

<file path=ppt/slides/_rels/slide25.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26.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hyperlink" Target="Dossiers/2026-02-17-DevisRoquet-ReservoirSiguret.pdf"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Dossiers/2026-02-17-DevisRoquet-ReservoirLesAngelas.pdf" TargetMode="External"/><Relationship Id="rId5" Type="http://schemas.openxmlformats.org/officeDocument/2006/relationships/hyperlink" Target="Dossiers/2026-02-17-DevisRoquet-ReservoirLaRoche.pdf" TargetMode="External"/><Relationship Id="rId4" Type="http://schemas.openxmlformats.org/officeDocument/2006/relationships/image" Target="../media/image67.jpeg"/></Relationships>
</file>

<file path=ppt/slides/_rels/slide2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slide" Target="slide89.xml"/><Relationship Id="rId4" Type="http://schemas.openxmlformats.org/officeDocument/2006/relationships/image" Target="../media/image69.emf"/></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slide" Target="slide41.xml"/><Relationship Id="rId4" Type="http://schemas.openxmlformats.org/officeDocument/2006/relationships/slide" Target="slide76.xml"/></Relationships>
</file>

<file path=ppt/slides/_rels/slide3.xml.rels><?xml version="1.0" encoding="UTF-8" standalone="yes"?>
<Relationships xmlns="http://schemas.openxmlformats.org/package/2006/relationships"><Relationship Id="rId3" Type="http://schemas.openxmlformats.org/officeDocument/2006/relationships/hyperlink" Target="Dossiers/2026-01-15-ProcesVerbal.pdf" TargetMode="External"/><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emf"/></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emf"/><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66.jpeg"/></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hyperlink" Target="Dossiers/2026-01-15-DevisBertiniEauxUseesPlaceDuCentre.pdf" TargetMode="External"/><Relationship Id="rId4" Type="http://schemas.openxmlformats.org/officeDocument/2006/relationships/image" Target="../media/image76.jpeg"/></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slide" Target="slide38.xml"/><Relationship Id="rId4" Type="http://schemas.openxmlformats.org/officeDocument/2006/relationships/slide" Target="slide76.xml"/></Relationships>
</file>

<file path=ppt/slides/_rels/slide34.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46.jpeg"/><Relationship Id="rId3" Type="http://schemas.openxmlformats.org/officeDocument/2006/relationships/hyperlink" Target="Dossiers/2025-01-24-DiagnosticFinal-Scenarii-.pdf" TargetMode="External"/><Relationship Id="rId7" Type="http://schemas.openxmlformats.org/officeDocument/2006/relationships/hyperlink" Target="Dossiers/2025-01-24-AGEDEN-ElsaDonadio-ListeDesAidesPossibles.pdf" TargetMode="External"/><Relationship Id="rId12" Type="http://schemas.openxmlformats.org/officeDocument/2006/relationships/hyperlink" Target="Dossiers/2026-02-23-DevisPSP&amp;ALP-Ecole-Etape1.pdf" TargetMode="External"/><Relationship Id="rId2" Type="http://schemas.openxmlformats.org/officeDocument/2006/relationships/image" Target="../media/image53.jpg"/><Relationship Id="rId1" Type="http://schemas.openxmlformats.org/officeDocument/2006/relationships/slideLayout" Target="../slideLayouts/slideLayout7.xml"/><Relationship Id="rId6" Type="http://schemas.openxmlformats.org/officeDocument/2006/relationships/hyperlink" Target="Dossiers/2025-01-24-Diagnostic-RenovationEnergetique-Chauffage.pdf" TargetMode="External"/><Relationship Id="rId11" Type="http://schemas.openxmlformats.org/officeDocument/2006/relationships/hyperlink" Target="Dossiers/2025-01-24-DiagnosticFinal-SallePolyvalente.jpg" TargetMode="External"/><Relationship Id="rId5" Type="http://schemas.openxmlformats.org/officeDocument/2006/relationships/hyperlink" Target="Dossiers/2025-01-24-Diagnostic-RenovationEnergetique-Eectricite.pdf" TargetMode="External"/><Relationship Id="rId10" Type="http://schemas.openxmlformats.org/officeDocument/2006/relationships/hyperlink" Target="Dossiers/2025-01-24-DiagnosticFinal-ZoomCourCantine.jpg" TargetMode="External"/><Relationship Id="rId4" Type="http://schemas.openxmlformats.org/officeDocument/2006/relationships/hyperlink" Target="Dossiers/2025-01-24-Diagnostic-RapportDeStructure.pdf" TargetMode="External"/><Relationship Id="rId9" Type="http://schemas.openxmlformats.org/officeDocument/2006/relationships/hyperlink" Target="Dossiers/2025-01-24-DiagnosticFinal-ZoomClasses.jpg"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Dossiers/2025-10-28-MOSKAL-EtudeArchitecturale.pdf" TargetMode="External"/><Relationship Id="rId3" Type="http://schemas.openxmlformats.org/officeDocument/2006/relationships/image" Target="../media/image79.png"/><Relationship Id="rId7" Type="http://schemas.openxmlformats.org/officeDocument/2006/relationships/hyperlink" Target="Dossiers/2025-10-28-MOSKAL-EstimationDiagnostic.pdf" TargetMode="External"/><Relationship Id="rId12" Type="http://schemas.openxmlformats.org/officeDocument/2006/relationships/hyperlink" Target="Dossiers/2026-01-08-EstimationCoutDesTravauxAvecOptions_Angelas_Clocher_Synthe&#768;se%20financie&#768;re.pdf" TargetMode="External"/><Relationship Id="rId2" Type="http://schemas.openxmlformats.org/officeDocument/2006/relationships/image" Target="../media/image78.jpg"/><Relationship Id="rId1" Type="http://schemas.openxmlformats.org/officeDocument/2006/relationships/slideLayout" Target="../slideLayouts/slideLayout7.xml"/><Relationship Id="rId6" Type="http://schemas.openxmlformats.org/officeDocument/2006/relationships/image" Target="../media/image81.jpeg"/><Relationship Id="rId11" Type="http://schemas.openxmlformats.org/officeDocument/2006/relationships/hyperlink" Target="Dossiers/2025-12-04-ClocherEgliseAngelas-EtudeArchitecturale.pdf" TargetMode="External"/><Relationship Id="rId5" Type="http://schemas.openxmlformats.org/officeDocument/2006/relationships/hyperlink" Target="Dossiers/2025-06-12-Guide-du-mecenat-du-patrimoine-religieux-Etats-generaux-du-patrimoine-religieux-1ere-edition-de-novembre-2024.pdf" TargetMode="External"/><Relationship Id="rId10" Type="http://schemas.openxmlformats.org/officeDocument/2006/relationships/hyperlink" Target="Dossiers/2025-12-04-ClocherEgliseAngelas-DossierGraphique.pdf" TargetMode="External"/><Relationship Id="rId4" Type="http://schemas.openxmlformats.org/officeDocument/2006/relationships/image" Target="../media/image80.jpeg"/><Relationship Id="rId9" Type="http://schemas.openxmlformats.org/officeDocument/2006/relationships/hyperlink" Target="Dossiers/2025-10-28-MOSKAL-DossierGraphique.pdf"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www.google.com/maps/d/edit?mid=1pkSGuGKRBHx0H1rPyjMq3ld3yfSaynGh&amp;usp=sharing" TargetMode="External"/><Relationship Id="rId13" Type="http://schemas.openxmlformats.org/officeDocument/2006/relationships/image" Target="../media/image84.png"/><Relationship Id="rId3" Type="http://schemas.openxmlformats.org/officeDocument/2006/relationships/hyperlink" Target="https://www.google.com/maps/d/edit?mid=1yk841qQlUyKjVoTW7ZtDLukXGv37J80A&amp;usp=sharing" TargetMode="External"/><Relationship Id="rId7" Type="http://schemas.openxmlformats.org/officeDocument/2006/relationships/hyperlink" Target="https://www.google.com/maps/d/edit?mid=1Sgionk5aZbNZpQ6wVvARRR7-aBwsd-9h&amp;usp=sharing" TargetMode="External"/><Relationship Id="rId12" Type="http://schemas.openxmlformats.org/officeDocument/2006/relationships/image" Target="../media/image83.emf"/><Relationship Id="rId2" Type="http://schemas.openxmlformats.org/officeDocument/2006/relationships/hyperlink" Target="https://www.google.com/maps/d/edit?mid=1pzDNug1Mv4QBt68d_HtNrSC-K1iLZPwb&amp;usp=sharing" TargetMode="External"/><Relationship Id="rId1" Type="http://schemas.openxmlformats.org/officeDocument/2006/relationships/slideLayout" Target="../slideLayouts/slideLayout7.xml"/><Relationship Id="rId6" Type="http://schemas.openxmlformats.org/officeDocument/2006/relationships/hyperlink" Target="https://www.google.com/maps/d/edit?mid=1dS1H07QiMBE2mJDztTUD_6tF8jhYsFHW&amp;usp=sharing" TargetMode="External"/><Relationship Id="rId11" Type="http://schemas.openxmlformats.org/officeDocument/2006/relationships/hyperlink" Target="Dossiers/2025-04-01-DevisBertini-ChaffardsClosDyBarmes.pdf" TargetMode="External"/><Relationship Id="rId5" Type="http://schemas.openxmlformats.org/officeDocument/2006/relationships/hyperlink" Target="https://www.google.com/maps/d/edit?mid=1slYheQ_Y6xZAgMMmyzWFeuXWRkUeRZQi&amp;usp=sharing" TargetMode="External"/><Relationship Id="rId10" Type="http://schemas.openxmlformats.org/officeDocument/2006/relationships/image" Target="../media/image82.jpeg"/><Relationship Id="rId4" Type="http://schemas.openxmlformats.org/officeDocument/2006/relationships/hyperlink" Target="https://www.google.com/maps/d/edit?mid=1FtibcKkSpjbjGgiSJnKCsfjQ9WhjcXgz&amp;usp=sharing" TargetMode="External"/><Relationship Id="rId9" Type="http://schemas.openxmlformats.org/officeDocument/2006/relationships/hyperlink" Target="https://www.google.com/maps/d/edit?mid=1hpkCXY7qcm7ukmdtZkSZ3MxxwhGudwxu&amp;usp=sharing" TargetMode="External"/><Relationship Id="rId14" Type="http://schemas.openxmlformats.org/officeDocument/2006/relationships/image" Target="../media/image85.png"/></Relationships>
</file>

<file path=ppt/slides/_rels/slide37.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hyperlink" Target="Dossiers/2026-02-12-TE38_StatistiquesUtilisationBornesRechargeEborn_2025.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Dossiers/2026-03-03-EvolutionDuNombreDeCharges-E-BORN.jpg" TargetMode="External"/><Relationship Id="rId5" Type="http://schemas.openxmlformats.org/officeDocument/2006/relationships/image" Target="../media/image87.png"/><Relationship Id="rId4" Type="http://schemas.openxmlformats.org/officeDocument/2006/relationships/image" Target="../media/image86.emf"/></Relationships>
</file>

<file path=ppt/slides/_rels/slide3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39.xml.rels><?xml version="1.0" encoding="UTF-8" standalone="yes"?>
<Relationships xmlns="http://schemas.openxmlformats.org/package/2006/relationships"><Relationship Id="rId8" Type="http://schemas.openxmlformats.org/officeDocument/2006/relationships/hyperlink" Target="Dossiers/2026-02-24-DevisMOUTINChaudiereDechiquete.pdf" TargetMode="External"/><Relationship Id="rId3" Type="http://schemas.openxmlformats.org/officeDocument/2006/relationships/image" Target="../media/image51.jpg"/><Relationship Id="rId7" Type="http://schemas.openxmlformats.org/officeDocument/2006/relationships/hyperlink" Target="Dossiers/2026-02-24-DevisMOUTINChaudiereGranules.pdf"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Dossiers/2026-02-13-ElsaDonadio-DemarchesASuivre.pdf" TargetMode="External"/><Relationship Id="rId5" Type="http://schemas.openxmlformats.org/officeDocument/2006/relationships/hyperlink" Target="Dossiers/2026-02-23-AGEDEN-EtudeRemplacementDesChaudiersBoisGranules&amp;DechiquetesConclusion.pdf" TargetMode="External"/><Relationship Id="rId10" Type="http://schemas.openxmlformats.org/officeDocument/2006/relationships/image" Target="../media/image90.jpeg"/><Relationship Id="rId4" Type="http://schemas.openxmlformats.org/officeDocument/2006/relationships/hyperlink" Target="Dossiers/2026-01-29-AGEDEN-EtudeRemplacementDesChaudiersFioulParBois-Granule.pdf" TargetMode="External"/><Relationship Id="rId9" Type="http://schemas.openxmlformats.org/officeDocument/2006/relationships/image" Target="../media/image89.jpeg"/></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9.emf"/><Relationship Id="rId4" Type="http://schemas.openxmlformats.org/officeDocument/2006/relationships/image" Target="../media/image38.emf"/></Relationships>
</file>

<file path=ppt/slides/_rels/slide40.xml.rels><?xml version="1.0" encoding="UTF-8" standalone="yes"?>
<Relationships xmlns="http://schemas.openxmlformats.org/package/2006/relationships"><Relationship Id="rId3" Type="http://schemas.openxmlformats.org/officeDocument/2006/relationships/hyperlink" Target="Dossiers/2026-02-07--DevisRAO-ChaisesAvecAccoudoirs.pdf" TargetMode="External"/><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hyperlink" Target="Dossiers/2026-02-09-Devis-RAO-ChaisesTissusEmpilables.pdf" TargetMode="External"/><Relationship Id="rId5" Type="http://schemas.openxmlformats.org/officeDocument/2006/relationships/image" Target="../media/image92.png"/><Relationship Id="rId4" Type="http://schemas.openxmlformats.org/officeDocument/2006/relationships/image" Target="../media/image91.emf"/></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slide" Target="slide57.xml"/><Relationship Id="rId4" Type="http://schemas.openxmlformats.org/officeDocument/2006/relationships/slide" Target="slide76.xml"/></Relationships>
</file>

<file path=ppt/slides/_rels/slide42.xml.rels><?xml version="1.0" encoding="UTF-8" standalone="yes"?>
<Relationships xmlns="http://schemas.openxmlformats.org/package/2006/relationships"><Relationship Id="rId8" Type="http://schemas.openxmlformats.org/officeDocument/2006/relationships/hyperlink" Target="https://www.google.com/maps/d/edit?mid=1pkSGuGKRBHx0H1rPyjMq3ld3yfSaynGh&amp;usp=sharing" TargetMode="External"/><Relationship Id="rId13" Type="http://schemas.openxmlformats.org/officeDocument/2006/relationships/image" Target="../media/image94.emf"/><Relationship Id="rId3" Type="http://schemas.openxmlformats.org/officeDocument/2006/relationships/hyperlink" Target="https://www.google.com/maps/d/edit?mid=1yk841qQlUyKjVoTW7ZtDLukXGv37J80A&amp;usp=sharing" TargetMode="External"/><Relationship Id="rId7" Type="http://schemas.openxmlformats.org/officeDocument/2006/relationships/hyperlink" Target="https://www.google.com/maps/d/edit?mid=1Sgionk5aZbNZpQ6wVvARRR7-aBwsd-9h&amp;usp=sharing" TargetMode="External"/><Relationship Id="rId12" Type="http://schemas.openxmlformats.org/officeDocument/2006/relationships/hyperlink" Target="Dossiers/2026-01-14-DevisBertiniVerneysDrainsCunettes.pdf" TargetMode="External"/><Relationship Id="rId17" Type="http://schemas.openxmlformats.org/officeDocument/2006/relationships/hyperlink" Target="Dossiers/2026-01-14-DevisBertiniRevetemntDevantSallePolyvalente.pdf" TargetMode="External"/><Relationship Id="rId2" Type="http://schemas.openxmlformats.org/officeDocument/2006/relationships/hyperlink" Target="https://www.google.com/maps/d/edit?mid=1pzDNug1Mv4QBt68d_HtNrSC-K1iLZPwb&amp;usp=sharing" TargetMode="External"/><Relationship Id="rId16"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hyperlink" Target="https://www.google.com/maps/d/edit?mid=1dS1H07QiMBE2mJDztTUD_6tF8jhYsFHW&amp;usp=sharing" TargetMode="External"/><Relationship Id="rId11" Type="http://schemas.openxmlformats.org/officeDocument/2006/relationships/image" Target="../media/image93.emf"/><Relationship Id="rId5" Type="http://schemas.openxmlformats.org/officeDocument/2006/relationships/hyperlink" Target="https://www.google.com/maps/d/edit?mid=1slYheQ_Y6xZAgMMmyzWFeuXWRkUeRZQi&amp;usp=sharing" TargetMode="External"/><Relationship Id="rId15" Type="http://schemas.openxmlformats.org/officeDocument/2006/relationships/hyperlink" Target="Dossiers/2025-04-09-BERTINI-DevisCuragesFossesVerneys.pdf" TargetMode="External"/><Relationship Id="rId10" Type="http://schemas.openxmlformats.org/officeDocument/2006/relationships/image" Target="../media/image82.jpeg"/><Relationship Id="rId4" Type="http://schemas.openxmlformats.org/officeDocument/2006/relationships/hyperlink" Target="https://www.google.com/maps/d/edit?mid=1FtibcKkSpjbjGgiSJnKCsfjQ9WhjcXgz&amp;usp=sharing" TargetMode="External"/><Relationship Id="rId9" Type="http://schemas.openxmlformats.org/officeDocument/2006/relationships/hyperlink" Target="https://www.google.com/maps/d/edit?mid=1hpkCXY7qcm7ukmdtZkSZ3MxxwhGudwxu&amp;usp=sharing" TargetMode="External"/><Relationship Id="rId14" Type="http://schemas.openxmlformats.org/officeDocument/2006/relationships/hyperlink" Target="Dossiers/2026-01-14-DevisBertiniCuragePlaineMoulina.pdf"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97.jpeg"/><Relationship Id="rId7" Type="http://schemas.openxmlformats.org/officeDocument/2006/relationships/image" Target="../media/image99.jpg"/><Relationship Id="rId2" Type="http://schemas.openxmlformats.org/officeDocument/2006/relationships/image" Target="../media/image96.jpeg"/><Relationship Id="rId1" Type="http://schemas.openxmlformats.org/officeDocument/2006/relationships/slideLayout" Target="../slideLayouts/slideLayout1.xml"/><Relationship Id="rId6" Type="http://schemas.openxmlformats.org/officeDocument/2006/relationships/hyperlink" Target="Dossiers/2026-02-11-Devis-ONF-ElagageDesArbres.pdf" TargetMode="External"/><Relationship Id="rId5" Type="http://schemas.openxmlformats.org/officeDocument/2006/relationships/image" Target="../media/image40.jpeg"/><Relationship Id="rId4" Type="http://schemas.openxmlformats.org/officeDocument/2006/relationships/image" Target="../media/image98.jpeg"/></Relationships>
</file>

<file path=ppt/slides/_rels/slide4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hyperlink" Target="Dossiers/2026-01-21-DemandeExrterieureSubventionAssociationPreventionRoutiere.pdf" TargetMode="External"/><Relationship Id="rId3" Type="http://schemas.openxmlformats.org/officeDocument/2006/relationships/hyperlink" Target="https://docs.google.com/spreadsheets/d/1gRmpOXxbq3qhgHOykYvd1DbrhAjL8NN729dyNCbdKXo/edit?usp=sharing" TargetMode="External"/><Relationship Id="rId7" Type="http://schemas.openxmlformats.org/officeDocument/2006/relationships/hyperlink" Target="Dossiers/2026-01-15-DemandeExterieurSubventionRugbyClubMatheysin.pdf"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04.png"/><Relationship Id="rId11" Type="http://schemas.openxmlformats.org/officeDocument/2006/relationships/hyperlink" Target="https://mairiedevalbonnais.fr/assos" TargetMode="External"/><Relationship Id="rId5" Type="http://schemas.openxmlformats.org/officeDocument/2006/relationships/image" Target="../media/image103.emf"/><Relationship Id="rId10" Type="http://schemas.openxmlformats.org/officeDocument/2006/relationships/hyperlink" Target="Dossiers/2026-03-10-DemandeSubventionExterieureSecoursPopulaire.pdf" TargetMode="External"/><Relationship Id="rId4" Type="http://schemas.openxmlformats.org/officeDocument/2006/relationships/image" Target="../media/image49.jpeg"/><Relationship Id="rId9" Type="http://schemas.openxmlformats.org/officeDocument/2006/relationships/hyperlink" Target="Dossiers/2026-01-26-DemandeExrterieureSubventionAssociationTrailOisansMatheysine.pdf"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hyperlink" Target="https://www.google.com/maps/d/edit?mid=1pkSGuGKRBHx0H1rPyjMq3ld3yfSaynGh&amp;usp=sharing" TargetMode="External"/><Relationship Id="rId13" Type="http://schemas.openxmlformats.org/officeDocument/2006/relationships/hyperlink" Target="Dossiers/2026-02-09-AtelierEnergieAtelier.pdf" TargetMode="External"/><Relationship Id="rId3" Type="http://schemas.openxmlformats.org/officeDocument/2006/relationships/hyperlink" Target="https://www.google.com/maps/d/edit?mid=1yk841qQlUyKjVoTW7ZtDLukXGv37J80A&amp;usp=sharing" TargetMode="External"/><Relationship Id="rId7" Type="http://schemas.openxmlformats.org/officeDocument/2006/relationships/hyperlink" Target="https://www.google.com/maps/d/edit?mid=1Sgionk5aZbNZpQ6wVvARRR7-aBwsd-9h&amp;usp=sharing" TargetMode="External"/><Relationship Id="rId12" Type="http://schemas.openxmlformats.org/officeDocument/2006/relationships/image" Target="../media/image107.png"/><Relationship Id="rId2" Type="http://schemas.openxmlformats.org/officeDocument/2006/relationships/hyperlink" Target="https://www.google.com/maps/d/edit?mid=1pzDNug1Mv4QBt68d_HtNrSC-K1iLZPwb&amp;usp=sharing" TargetMode="External"/><Relationship Id="rId1" Type="http://schemas.openxmlformats.org/officeDocument/2006/relationships/slideLayout" Target="../slideLayouts/slideLayout7.xml"/><Relationship Id="rId6" Type="http://schemas.openxmlformats.org/officeDocument/2006/relationships/hyperlink" Target="https://www.google.com/maps/d/edit?mid=1dS1H07QiMBE2mJDztTUD_6tF8jhYsFHW&amp;usp=sharing" TargetMode="External"/><Relationship Id="rId11" Type="http://schemas.openxmlformats.org/officeDocument/2006/relationships/image" Target="../media/image106.png"/><Relationship Id="rId5" Type="http://schemas.openxmlformats.org/officeDocument/2006/relationships/hyperlink" Target="https://www.google.com/maps/d/edit?mid=1slYheQ_Y6xZAgMMmyzWFeuXWRkUeRZQi&amp;usp=sharing" TargetMode="External"/><Relationship Id="rId10" Type="http://schemas.openxmlformats.org/officeDocument/2006/relationships/image" Target="../media/image105.jpeg"/><Relationship Id="rId4" Type="http://schemas.openxmlformats.org/officeDocument/2006/relationships/hyperlink" Target="https://www.google.com/maps/d/edit?mid=1FtibcKkSpjbjGgiSJnKCsfjQ9WhjcXgz&amp;usp=sharing" TargetMode="External"/><Relationship Id="rId9" Type="http://schemas.openxmlformats.org/officeDocument/2006/relationships/hyperlink" Target="https://www.google.com/maps/d/edit?mid=1hpkCXY7qcm7ukmdtZkSZ3MxxwhGudwxu&amp;usp=sharing" TargetMode="External"/><Relationship Id="rId14" Type="http://schemas.openxmlformats.org/officeDocument/2006/relationships/hyperlink" Target="Dossiers/2026-02-09-Devis-LesMainsEnOr-AtelierEnergie.pdf"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google.com/maps/d/edit?mid=1pkSGuGKRBHx0H1rPyjMq3ld3yfSaynGh&amp;usp=sharing" TargetMode="External"/><Relationship Id="rId3" Type="http://schemas.openxmlformats.org/officeDocument/2006/relationships/hyperlink" Target="https://www.google.com/maps/d/edit?mid=1yk841qQlUyKjVoTW7ZtDLukXGv37J80A&amp;usp=sharing" TargetMode="External"/><Relationship Id="rId7" Type="http://schemas.openxmlformats.org/officeDocument/2006/relationships/hyperlink" Target="https://www.google.com/maps/d/edit?mid=1Sgionk5aZbNZpQ6wVvARRR7-aBwsd-9h&amp;usp=sharing" TargetMode="External"/><Relationship Id="rId2" Type="http://schemas.openxmlformats.org/officeDocument/2006/relationships/hyperlink" Target="https://www.google.com/maps/d/edit?mid=1pzDNug1Mv4QBt68d_HtNrSC-K1iLZPwb&amp;usp=sharing" TargetMode="External"/><Relationship Id="rId1" Type="http://schemas.openxmlformats.org/officeDocument/2006/relationships/slideLayout" Target="../slideLayouts/slideLayout7.xml"/><Relationship Id="rId6" Type="http://schemas.openxmlformats.org/officeDocument/2006/relationships/hyperlink" Target="https://www.google.com/maps/d/edit?mid=1dS1H07QiMBE2mJDztTUD_6tF8jhYsFHW&amp;usp=sharing" TargetMode="External"/><Relationship Id="rId11" Type="http://schemas.openxmlformats.org/officeDocument/2006/relationships/image" Target="../media/image108.emf"/><Relationship Id="rId5" Type="http://schemas.openxmlformats.org/officeDocument/2006/relationships/hyperlink" Target="https://www.google.com/maps/d/edit?mid=1slYheQ_Y6xZAgMMmyzWFeuXWRkUeRZQi&amp;usp=sharing" TargetMode="External"/><Relationship Id="rId10" Type="http://schemas.openxmlformats.org/officeDocument/2006/relationships/image" Target="../media/image40.jpeg"/><Relationship Id="rId4" Type="http://schemas.openxmlformats.org/officeDocument/2006/relationships/hyperlink" Target="https://www.google.com/maps/d/edit?mid=1FtibcKkSpjbjGgiSJnKCsfjQ9WhjcXgz&amp;usp=sharing" TargetMode="External"/><Relationship Id="rId9" Type="http://schemas.openxmlformats.org/officeDocument/2006/relationships/hyperlink" Target="https://www.google.com/maps/d/edit?mid=1hpkCXY7qcm7ukmdtZkSZ3MxxwhGudwxu&amp;usp=sharing"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google.com/maps/d/edit?mid=1pkSGuGKRBHx0H1rPyjMq3ld3yfSaynGh&amp;usp=sharing" TargetMode="External"/><Relationship Id="rId3" Type="http://schemas.openxmlformats.org/officeDocument/2006/relationships/hyperlink" Target="https://www.google.com/maps/d/edit?mid=1yk841qQlUyKjVoTW7ZtDLukXGv37J80A&amp;usp=sharing" TargetMode="External"/><Relationship Id="rId7" Type="http://schemas.openxmlformats.org/officeDocument/2006/relationships/hyperlink" Target="https://www.google.com/maps/d/edit?mid=1Sgionk5aZbNZpQ6wVvARRR7-aBwsd-9h&amp;usp=sharing" TargetMode="External"/><Relationship Id="rId2" Type="http://schemas.openxmlformats.org/officeDocument/2006/relationships/hyperlink" Target="https://www.google.com/maps/d/edit?mid=1pzDNug1Mv4QBt68d_HtNrSC-K1iLZPwb&amp;usp=sharing" TargetMode="External"/><Relationship Id="rId1" Type="http://schemas.openxmlformats.org/officeDocument/2006/relationships/slideLayout" Target="../slideLayouts/slideLayout7.xml"/><Relationship Id="rId6" Type="http://schemas.openxmlformats.org/officeDocument/2006/relationships/hyperlink" Target="https://www.google.com/maps/d/edit?mid=1dS1H07QiMBE2mJDztTUD_6tF8jhYsFHW&amp;usp=sharing" TargetMode="External"/><Relationship Id="rId11" Type="http://schemas.openxmlformats.org/officeDocument/2006/relationships/image" Target="../media/image41.png"/><Relationship Id="rId5" Type="http://schemas.openxmlformats.org/officeDocument/2006/relationships/hyperlink" Target="https://www.google.com/maps/d/edit?mid=1slYheQ_Y6xZAgMMmyzWFeuXWRkUeRZQi&amp;usp=sharing" TargetMode="External"/><Relationship Id="rId10" Type="http://schemas.openxmlformats.org/officeDocument/2006/relationships/image" Target="../media/image40.jpeg"/><Relationship Id="rId4" Type="http://schemas.openxmlformats.org/officeDocument/2006/relationships/hyperlink" Target="https://www.google.com/maps/d/edit?mid=1FtibcKkSpjbjGgiSJnKCsfjQ9WhjcXgz&amp;usp=sharing" TargetMode="External"/><Relationship Id="rId9" Type="http://schemas.openxmlformats.org/officeDocument/2006/relationships/hyperlink" Target="https://www.google.com/maps/d/edit?mid=1hpkCXY7qcm7ukmdtZkSZ3MxxwhGudwxu&amp;usp=sharing" TargetMode="External"/></Relationships>
</file>

<file path=ppt/slides/_rels/slide50.xml.rels><?xml version="1.0" encoding="UTF-8" standalone="yes"?>
<Relationships xmlns="http://schemas.openxmlformats.org/package/2006/relationships"><Relationship Id="rId8" Type="http://schemas.openxmlformats.org/officeDocument/2006/relationships/hyperlink" Target="Dossiers/2026-01-14-GuideIndexationsDesActesEtatCivil.pdf" TargetMode="External"/><Relationship Id="rId3" Type="http://schemas.openxmlformats.org/officeDocument/2006/relationships/hyperlink" Target="Dossiers/2026-01-14-NumerizePlaquetteEtatCivil.pdf" TargetMode="External"/><Relationship Id="rId7" Type="http://schemas.openxmlformats.org/officeDocument/2006/relationships/hyperlink" Target="Dossiers/2026-01-14-NumerizeDevisPour2500actes.pdf" TargetMode="External"/><Relationship Id="rId2" Type="http://schemas.openxmlformats.org/officeDocument/2006/relationships/hyperlink" Target="Dossiers/2026-01-14-NUMERIZE-Message.pdf" TargetMode="External"/><Relationship Id="rId1" Type="http://schemas.openxmlformats.org/officeDocument/2006/relationships/slideLayout" Target="../slideLayouts/slideLayout1.xml"/><Relationship Id="rId6" Type="http://schemas.openxmlformats.org/officeDocument/2006/relationships/hyperlink" Target="Dossiers/2026-01-14-NumerizeDevisPour1000actes.pdf" TargetMode="External"/><Relationship Id="rId5" Type="http://schemas.openxmlformats.org/officeDocument/2006/relationships/hyperlink" Target="Dossiers/2026-01-14-NumerizeCGV.pdf" TargetMode="External"/><Relationship Id="rId10" Type="http://schemas.openxmlformats.org/officeDocument/2006/relationships/image" Target="../media/image109.png"/><Relationship Id="rId4" Type="http://schemas.openxmlformats.org/officeDocument/2006/relationships/hyperlink" Target="Dossiers/2026-01-14-NumerizePlaquetteTousLesProduits.pdf" TargetMode="External"/><Relationship Id="rId9" Type="http://schemas.openxmlformats.org/officeDocument/2006/relationships/image" Target="../media/image47.jpeg"/></Relationships>
</file>

<file path=ppt/slides/_rels/slide51.xml.rels><?xml version="1.0" encoding="UTF-8" standalone="yes"?>
<Relationships xmlns="http://schemas.openxmlformats.org/package/2006/relationships"><Relationship Id="rId3" Type="http://schemas.openxmlformats.org/officeDocument/2006/relationships/hyperlink" Target="Dossiers/2025-212-12-ENEDIS-PropositionRaccordement.pdf" TargetMode="External"/><Relationship Id="rId7" Type="http://schemas.openxmlformats.org/officeDocument/2006/relationships/image" Target="../media/image112.jpeg"/><Relationship Id="rId2" Type="http://schemas.openxmlformats.org/officeDocument/2006/relationships/hyperlink" Target="Dossiers/2025-12-08-DevisFoureauLinky-Maison.pdf" TargetMode="External"/><Relationship Id="rId1" Type="http://schemas.openxmlformats.org/officeDocument/2006/relationships/slideLayout" Target="../slideLayouts/slideLayout7.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hyperlink" Target="Dossiers/2025-12-16-ENEDIS_OFFRE_4257857901.pdf"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Dossiers/2025-10-12-ListeElecteursde+70%20ansParVillage.pdf" TargetMode="External"/><Relationship Id="rId2" Type="http://schemas.openxmlformats.org/officeDocument/2006/relationships/image" Target="../media/image113.jpg"/><Relationship Id="rId1" Type="http://schemas.openxmlformats.org/officeDocument/2006/relationships/slideLayout" Target="../slideLayouts/slideLayout7.xml"/><Relationship Id="rId5" Type="http://schemas.openxmlformats.org/officeDocument/2006/relationships/image" Target="../media/image114.emf"/><Relationship Id="rId4" Type="http://schemas.openxmlformats.org/officeDocument/2006/relationships/hyperlink" Target="Dossiers/2025-10-20-DEVIS-EYMET-VILLAGE.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82.jpeg"/><Relationship Id="rId1" Type="http://schemas.openxmlformats.org/officeDocument/2006/relationships/slideLayout" Target="../slideLayouts/slideLayout7.xml"/><Relationship Id="rId6" Type="http://schemas.openxmlformats.org/officeDocument/2006/relationships/hyperlink" Target="Dossiers/2025-12-10-Devis-MJ-PtrestationsDeService.pdf" TargetMode="External"/><Relationship Id="rId5" Type="http://schemas.openxmlformats.org/officeDocument/2006/relationships/image" Target="../media/image119.jpeg"/><Relationship Id="rId4" Type="http://schemas.openxmlformats.org/officeDocument/2006/relationships/image" Target="../media/image118.jpeg"/></Relationships>
</file>

<file path=ppt/slides/_rels/slide55.xml.rels><?xml version="1.0" encoding="UTF-8" standalone="yes"?>
<Relationships xmlns="http://schemas.openxmlformats.org/package/2006/relationships"><Relationship Id="rId8" Type="http://schemas.openxmlformats.org/officeDocument/2006/relationships/hyperlink" Target="https://insectosphere.fr/chenilles-processionnaires/98-piege-pheromone-chenilles-processionnaires" TargetMode="External"/><Relationship Id="rId3" Type="http://schemas.openxmlformats.org/officeDocument/2006/relationships/image" Target="../media/image121.jpeg"/><Relationship Id="rId7" Type="http://schemas.openxmlformats.org/officeDocument/2006/relationships/hyperlink" Target="https://www.chenille-risque.info/" TargetMode="External"/><Relationship Id="rId2" Type="http://schemas.openxmlformats.org/officeDocument/2006/relationships/image" Target="../media/image120.jpeg"/><Relationship Id="rId1" Type="http://schemas.openxmlformats.org/officeDocument/2006/relationships/slideLayout" Target="../slideLayouts/slideLayout1.xml"/><Relationship Id="rId6" Type="http://schemas.openxmlformats.org/officeDocument/2006/relationships/hyperlink" Target="Dossiers/2026-02-17-NoticePresentationArretePrefectoraChenillesProcessionnaires.pdf" TargetMode="External"/><Relationship Id="rId5" Type="http://schemas.openxmlformats.org/officeDocument/2006/relationships/hyperlink" Target="Dossiers/2026-02-17-AffichePresentationArretePrefectoraChenillesProcessionnaires.pdf" TargetMode="External"/><Relationship Id="rId10" Type="http://schemas.openxmlformats.org/officeDocument/2006/relationships/image" Target="../media/image123.emf"/><Relationship Id="rId4" Type="http://schemas.openxmlformats.org/officeDocument/2006/relationships/hyperlink" Target="Dossiers/2026-02-17-ArretePrefectoraChenillesProcessionnaires.pdf" TargetMode="External"/><Relationship Id="rId9" Type="http://schemas.openxmlformats.org/officeDocument/2006/relationships/image" Target="../media/image122.emf"/></Relationships>
</file>

<file path=ppt/slides/_rels/slide5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27.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30.jpeg"/><Relationship Id="rId5" Type="http://schemas.openxmlformats.org/officeDocument/2006/relationships/image" Target="../media/image129.jpeg"/><Relationship Id="rId4" Type="http://schemas.openxmlformats.org/officeDocument/2006/relationships/image" Target="../media/image128.jpeg"/></Relationships>
</file>

<file path=ppt/slides/_rels/slide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6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31.jpeg"/></Relationships>
</file>

<file path=ppt/slides/_rels/slide61.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133.jpeg"/></Relationships>
</file>

<file path=ppt/slides/_rels/slide62.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34.jpeg"/><Relationship Id="rId7" Type="http://schemas.openxmlformats.org/officeDocument/2006/relationships/image" Target="../media/image138.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37.jpeg"/><Relationship Id="rId5" Type="http://schemas.openxmlformats.org/officeDocument/2006/relationships/image" Target="../media/image136.jpeg"/><Relationship Id="rId10" Type="http://schemas.openxmlformats.org/officeDocument/2006/relationships/image" Target="../media/image141.jpeg"/><Relationship Id="rId4" Type="http://schemas.openxmlformats.org/officeDocument/2006/relationships/image" Target="../media/image135.emf"/><Relationship Id="rId9" Type="http://schemas.openxmlformats.org/officeDocument/2006/relationships/image" Target="../media/image140.jpeg"/></Relationships>
</file>

<file path=ppt/slides/_rels/slide63.xml.rels><?xml version="1.0" encoding="UTF-8" standalone="yes"?>
<Relationships xmlns="http://schemas.openxmlformats.org/package/2006/relationships"><Relationship Id="rId3" Type="http://schemas.openxmlformats.org/officeDocument/2006/relationships/image" Target="../media/image142.emf"/><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143.jpg"/></Relationships>
</file>

<file path=ppt/slides/_rels/slide64.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145.jpg"/></Relationships>
</file>

<file path=ppt/slides/_rels/slide65.xml.rels><?xml version="1.0" encoding="UTF-8" standalone="yes"?>
<Relationships xmlns="http://schemas.openxmlformats.org/package/2006/relationships"><Relationship Id="rId3" Type="http://schemas.openxmlformats.org/officeDocument/2006/relationships/image" Target="../media/image146.emf"/><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slide" Target="slide76.xml"/></Relationships>
</file>

<file path=ppt/slides/_rels/slide68.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hyperlink" Target="Dossiers/2025-12-31-VueParcellaireProjetsClosMoulina.jpg"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150.jpg"/><Relationship Id="rId4" Type="http://schemas.openxmlformats.org/officeDocument/2006/relationships/image" Target="../media/image149.png"/></Relationships>
</file>

<file path=ppt/slides/_rels/slide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53.jpg"/><Relationship Id="rId1" Type="http://schemas.openxmlformats.org/officeDocument/2006/relationships/slideLayout" Target="../slideLayouts/slideLayout7.xml"/><Relationship Id="rId6" Type="http://schemas.openxmlformats.org/officeDocument/2006/relationships/hyperlink" Target="Dossiers/2025-12-04-DEVIS_BC2E-DiagAmianteEcole.pdf" TargetMode="External"/><Relationship Id="rId5" Type="http://schemas.openxmlformats.org/officeDocument/2006/relationships/hyperlink" Target="Dossiers/2025-11-25-DevisAC-Environnement_DTA-Ecole.pdf" TargetMode="External"/><Relationship Id="rId4" Type="http://schemas.openxmlformats.org/officeDocument/2006/relationships/image" Target="../media/image77.png"/></Relationships>
</file>

<file path=ppt/slides/_rels/slide7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hyperlink" Target="Dossiers/2024-03-15-Devis_Temporisation.pdf"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53.emf"/><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155.emf"/><Relationship Id="rId4" Type="http://schemas.openxmlformats.org/officeDocument/2006/relationships/image" Target="../media/image154.png"/></Relationships>
</file>

<file path=ppt/slides/_rels/slide74.xml.rels><?xml version="1.0" encoding="UTF-8" standalone="yes"?>
<Relationships xmlns="http://schemas.openxmlformats.org/package/2006/relationships"><Relationship Id="rId3" Type="http://schemas.openxmlformats.org/officeDocument/2006/relationships/image" Target="../media/image156.jpeg"/><Relationship Id="rId7" Type="http://schemas.openxmlformats.org/officeDocument/2006/relationships/image" Target="../media/image160.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75.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61.jpeg"/></Relationships>
</file>

<file path=ppt/slides/_rels/slide76.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image" Target="../media/image168.emf"/><Relationship Id="rId13" Type="http://schemas.openxmlformats.org/officeDocument/2006/relationships/image" Target="../media/image173.emf"/><Relationship Id="rId3" Type="http://schemas.openxmlformats.org/officeDocument/2006/relationships/image" Target="../media/image163.png"/><Relationship Id="rId7" Type="http://schemas.openxmlformats.org/officeDocument/2006/relationships/image" Target="../media/image167.emf"/><Relationship Id="rId12" Type="http://schemas.openxmlformats.org/officeDocument/2006/relationships/image" Target="../media/image172.emf"/><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66.emf"/><Relationship Id="rId11" Type="http://schemas.openxmlformats.org/officeDocument/2006/relationships/image" Target="../media/image171.emf"/><Relationship Id="rId5" Type="http://schemas.openxmlformats.org/officeDocument/2006/relationships/image" Target="../media/image165.emf"/><Relationship Id="rId15" Type="http://schemas.openxmlformats.org/officeDocument/2006/relationships/image" Target="../media/image175.emf"/><Relationship Id="rId10" Type="http://schemas.openxmlformats.org/officeDocument/2006/relationships/image" Target="../media/image170.emf"/><Relationship Id="rId4" Type="http://schemas.openxmlformats.org/officeDocument/2006/relationships/image" Target="../media/image164.emf"/><Relationship Id="rId9" Type="http://schemas.openxmlformats.org/officeDocument/2006/relationships/image" Target="../media/image169.emf"/><Relationship Id="rId14" Type="http://schemas.openxmlformats.org/officeDocument/2006/relationships/image" Target="../media/image174.emf"/></Relationships>
</file>

<file path=ppt/slides/_rels/slide78.xml.rels><?xml version="1.0" encoding="UTF-8" standalone="yes"?>
<Relationships xmlns="http://schemas.openxmlformats.org/package/2006/relationships"><Relationship Id="rId3" Type="http://schemas.openxmlformats.org/officeDocument/2006/relationships/hyperlink" Target="https://docs.google.com/spreadsheets/d/1XmXJ_FQ8GuWQrdE0F1FU3q0ZpCBlsA6xr0rTpTXHrC4/edit?usp=sharing" TargetMode="External"/><Relationship Id="rId2" Type="http://schemas.openxmlformats.org/officeDocument/2006/relationships/image" Target="../media/image176.emf"/><Relationship Id="rId1" Type="http://schemas.openxmlformats.org/officeDocument/2006/relationships/slideLayout" Target="../slideLayouts/slideLayout7.xml"/><Relationship Id="rId4" Type="http://schemas.openxmlformats.org/officeDocument/2006/relationships/image" Target="../media/image177.emf"/></Relationships>
</file>

<file path=ppt/slides/_rels/slide79.xml.rels><?xml version="1.0" encoding="UTF-8" standalone="yes"?>
<Relationships xmlns="http://schemas.openxmlformats.org/package/2006/relationships"><Relationship Id="rId8" Type="http://schemas.openxmlformats.org/officeDocument/2006/relationships/hyperlink" Target="https://www.google.com/maps/d/edit?mid=1pkSGuGKRBHx0H1rPyjMq3ld3yfSaynGh&amp;usp=sharing" TargetMode="External"/><Relationship Id="rId13" Type="http://schemas.openxmlformats.org/officeDocument/2006/relationships/hyperlink" Target="Dossiers/2026-02-17-SpectaclesDecentralises-CCM-LMCT-EngagementAttendusDesCommunes.pdf" TargetMode="External"/><Relationship Id="rId3" Type="http://schemas.openxmlformats.org/officeDocument/2006/relationships/hyperlink" Target="https://www.google.com/maps/d/edit?mid=1yk841qQlUyKjVoTW7ZtDLukXGv37J80A&amp;usp=sharing" TargetMode="External"/><Relationship Id="rId7" Type="http://schemas.openxmlformats.org/officeDocument/2006/relationships/hyperlink" Target="https://www.google.com/maps/d/edit?mid=1Sgionk5aZbNZpQ6wVvARRR7-aBwsd-9h&amp;usp=sharing" TargetMode="External"/><Relationship Id="rId12" Type="http://schemas.openxmlformats.org/officeDocument/2006/relationships/hyperlink" Target="Dossiers/2026-02-17-SpectaclesDecentralises-CCM-LMCT-DetailDesPropositions.pdf" TargetMode="External"/><Relationship Id="rId2" Type="http://schemas.openxmlformats.org/officeDocument/2006/relationships/hyperlink" Target="https://www.google.com/maps/d/edit?mid=1pzDNug1Mv4QBt68d_HtNrSC-K1iLZPwb&amp;usp=sharing" TargetMode="External"/><Relationship Id="rId1" Type="http://schemas.openxmlformats.org/officeDocument/2006/relationships/slideLayout" Target="../slideLayouts/slideLayout7.xml"/><Relationship Id="rId6" Type="http://schemas.openxmlformats.org/officeDocument/2006/relationships/hyperlink" Target="https://www.google.com/maps/d/edit?mid=1dS1H07QiMBE2mJDztTUD_6tF8jhYsFHW&amp;usp=sharing" TargetMode="External"/><Relationship Id="rId11" Type="http://schemas.openxmlformats.org/officeDocument/2006/relationships/hyperlink" Target="https://webquest.fr/?m=237204_appel-a-candidatures-evenements-culturels-decentralises-2026-2027" TargetMode="External"/><Relationship Id="rId5" Type="http://schemas.openxmlformats.org/officeDocument/2006/relationships/hyperlink" Target="https://www.google.com/maps/d/edit?mid=1slYheQ_Y6xZAgMMmyzWFeuXWRkUeRZQi&amp;usp=sharing" TargetMode="External"/><Relationship Id="rId10" Type="http://schemas.openxmlformats.org/officeDocument/2006/relationships/image" Target="../media/image106.png"/><Relationship Id="rId4" Type="http://schemas.openxmlformats.org/officeDocument/2006/relationships/hyperlink" Target="https://www.google.com/maps/d/edit?mid=1FtibcKkSpjbjGgiSJnKCsfjQ9WhjcXgz&amp;usp=sharing" TargetMode="External"/><Relationship Id="rId9" Type="http://schemas.openxmlformats.org/officeDocument/2006/relationships/hyperlink" Target="https://www.google.com/maps/d/edit?mid=1hpkCXY7qcm7ukmdtZkSZ3MxxwhGudwxu&amp;usp=shar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emf"/></Relationships>
</file>

<file path=ppt/slides/_rels/slide80.xml.rels><?xml version="1.0" encoding="UTF-8" standalone="yes"?>
<Relationships xmlns="http://schemas.openxmlformats.org/package/2006/relationships"><Relationship Id="rId8" Type="http://schemas.openxmlformats.org/officeDocument/2006/relationships/image" Target="../media/image181.jpeg"/><Relationship Id="rId3" Type="http://schemas.openxmlformats.org/officeDocument/2006/relationships/image" Target="../media/image178.png"/><Relationship Id="rId7" Type="http://schemas.openxmlformats.org/officeDocument/2006/relationships/image" Target="../media/image180.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79.png"/><Relationship Id="rId5" Type="http://schemas.openxmlformats.org/officeDocument/2006/relationships/hyperlink" Target="Dossiers/2026-01-19-TransfertCompetencePolicePubliciteExterieure.pdf" TargetMode="External"/><Relationship Id="rId10" Type="http://schemas.openxmlformats.org/officeDocument/2006/relationships/hyperlink" Target="Dossiers/2026-01-27-Rapport_PresentatationCCM.pdf" TargetMode="External"/><Relationship Id="rId4" Type="http://schemas.openxmlformats.org/officeDocument/2006/relationships/hyperlink" Target="Dossiers/2026-01-19-Transfert%20de%20comp&#233;tencePLUi.pdf" TargetMode="External"/><Relationship Id="rId9" Type="http://schemas.openxmlformats.org/officeDocument/2006/relationships/image" Target="../media/image182.jpeg"/></Relationships>
</file>

<file path=ppt/slides/_rels/slide81.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83.emf"/><Relationship Id="rId4" Type="http://schemas.openxmlformats.org/officeDocument/2006/relationships/image" Target="../media/image179.png"/></Relationships>
</file>

<file path=ppt/slides/_rels/slide82.xml.rels><?xml version="1.0" encoding="UTF-8" standalone="yes"?>
<Relationships xmlns="http://schemas.openxmlformats.org/package/2006/relationships"><Relationship Id="rId3" Type="http://schemas.openxmlformats.org/officeDocument/2006/relationships/image" Target="../media/image184.png"/><Relationship Id="rId7" Type="http://schemas.openxmlformats.org/officeDocument/2006/relationships/hyperlink" Target="Dossiers/2026-01-08-ARS-PrixAnalyses2026.pdf" TargetMode="External"/><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hyperlink" Target="Dossiers/2026-01-12-ARS-EvolutionDuControleSanitaire-2026-ChangementReglementation.pdf" TargetMode="External"/><Relationship Id="rId5" Type="http://schemas.openxmlformats.org/officeDocument/2006/relationships/hyperlink" Target="Dossiers/2026-01-08-2024_AgirEnCasDeNonBonformiteBacteriologique-Restrictions.docx" TargetMode="External"/><Relationship Id="rId4" Type="http://schemas.openxmlformats.org/officeDocument/2006/relationships/hyperlink" Target="Dossiers/2026-01-08-2024_AgirEnCasDeNonBonformiteBacteriologique_verifier-nettoyer-desinfecter.docx"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hyperlink" Target="Dossiers/2025-09-30-PCSValbonnaisNEW.pdf" TargetMode="External"/><Relationship Id="rId1" Type="http://schemas.openxmlformats.org/officeDocument/2006/relationships/slideLayout" Target="../slideLayouts/slideLayout1.xml"/><Relationship Id="rId6" Type="http://schemas.openxmlformats.org/officeDocument/2006/relationships/hyperlink" Target="Dossiers/2025-11-24-ORSEC-INONDATION.pdf" TargetMode="External"/><Relationship Id="rId5" Type="http://schemas.openxmlformats.org/officeDocument/2006/relationships/image" Target="../media/image187.png"/><Relationship Id="rId4" Type="http://schemas.openxmlformats.org/officeDocument/2006/relationships/image" Target="../media/image186.png"/></Relationships>
</file>

<file path=ppt/slides/_rels/slide84.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90.png"/><Relationship Id="rId1" Type="http://schemas.openxmlformats.org/officeDocument/2006/relationships/slideLayout" Target="../slideLayouts/slideLayout1.xml"/><Relationship Id="rId6" Type="http://schemas.openxmlformats.org/officeDocument/2006/relationships/hyperlink" Target="../../GestionDesSallesValbonnais/ReglementDesSalles/2024-12-05-ReglementsSalles.doc" TargetMode="External"/><Relationship Id="rId5" Type="http://schemas.openxmlformats.org/officeDocument/2006/relationships/image" Target="../media/image192.png"/><Relationship Id="rId4" Type="http://schemas.openxmlformats.org/officeDocument/2006/relationships/image" Target="../media/image191.png"/></Relationships>
</file>

<file path=ppt/slides/_rels/slide87.xml.rels><?xml version="1.0" encoding="UTF-8" standalone="yes"?>
<Relationships xmlns="http://schemas.openxmlformats.org/package/2006/relationships"><Relationship Id="rId8" Type="http://schemas.openxmlformats.org/officeDocument/2006/relationships/image" Target="../media/image197.emf"/><Relationship Id="rId3" Type="http://schemas.openxmlformats.org/officeDocument/2006/relationships/image" Target="../media/image193.jpeg"/><Relationship Id="rId7" Type="http://schemas.openxmlformats.org/officeDocument/2006/relationships/image" Target="../media/image196.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hyperlink" Target="https://fb.watch/qNR3Xy3-bU/" TargetMode="External"/><Relationship Id="rId5" Type="http://schemas.openxmlformats.org/officeDocument/2006/relationships/image" Target="../media/image195.jpeg"/><Relationship Id="rId4" Type="http://schemas.openxmlformats.org/officeDocument/2006/relationships/image" Target="../media/image194.png"/><Relationship Id="rId9" Type="http://schemas.openxmlformats.org/officeDocument/2006/relationships/image" Target="../media/image198.emf"/></Relationships>
</file>

<file path=ppt/slides/_rels/slide8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199.emf"/><Relationship Id="rId1" Type="http://schemas.openxmlformats.org/officeDocument/2006/relationships/slideLayout" Target="../slideLayouts/slideLayout7.xml"/><Relationship Id="rId6" Type="http://schemas.openxmlformats.org/officeDocument/2006/relationships/hyperlink" Target="Dossiers/2025-12-26--PresentationSuiviSourcesEauPotableCR-Commission.pdf" TargetMode="External"/><Relationship Id="rId5" Type="http://schemas.openxmlformats.org/officeDocument/2006/relationships/hyperlink" Target="Dossiers/2025-12-26--PresentationSuiviSourcesEauPotable-CCTP.pdf" TargetMode="External"/><Relationship Id="rId4" Type="http://schemas.openxmlformats.org/officeDocument/2006/relationships/hyperlink" Target="Dossiers/2025-12-26--PresentationSuiviSourcesEauPotable.pdf" TargetMode="External"/></Relationships>
</file>

<file path=ppt/slides/_rels/slide89.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42.jpeg"/><Relationship Id="rId7" Type="http://schemas.openxmlformats.org/officeDocument/2006/relationships/image" Target="../media/image203.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202.emf"/><Relationship Id="rId5" Type="http://schemas.openxmlformats.org/officeDocument/2006/relationships/image" Target="../media/image201.jpeg"/><Relationship Id="rId4" Type="http://schemas.openxmlformats.org/officeDocument/2006/relationships/image" Target="../media/image200.jpeg"/></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2.jpeg"/><Relationship Id="rId7" Type="http://schemas.openxmlformats.org/officeDocument/2006/relationships/slide" Target="slide84.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206.jpeg"/><Relationship Id="rId11" Type="http://schemas.openxmlformats.org/officeDocument/2006/relationships/slide" Target="slide85.xml"/><Relationship Id="rId5" Type="http://schemas.openxmlformats.org/officeDocument/2006/relationships/hyperlink" Target="Dossiers/2024-02-16-L&amp;B-DevisVoletsNeufsMairie.pdf" TargetMode="External"/><Relationship Id="rId10" Type="http://schemas.openxmlformats.org/officeDocument/2006/relationships/hyperlink" Target="Dossiers/2024-02-16-L&amp;B-DevisEsclierClocher.pdf" TargetMode="External"/><Relationship Id="rId4" Type="http://schemas.openxmlformats.org/officeDocument/2006/relationships/image" Target="../media/image205.png"/><Relationship Id="rId9" Type="http://schemas.openxmlformats.org/officeDocument/2006/relationships/image" Target="../media/image207.jpeg"/></Relationships>
</file>

<file path=ppt/slides/_rels/slide9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209.png"/><Relationship Id="rId4" Type="http://schemas.openxmlformats.org/officeDocument/2006/relationships/image" Target="../media/image208.jpeg"/></Relationships>
</file>

<file path=ppt/slides/_rels/slide92.xml.rels><?xml version="1.0" encoding="UTF-8" standalone="yes"?>
<Relationships xmlns="http://schemas.openxmlformats.org/package/2006/relationships"><Relationship Id="rId8" Type="http://schemas.openxmlformats.org/officeDocument/2006/relationships/hyperlink" Target="https://www.google.com/maps/d/edit?mid=1pkSGuGKRBHx0H1rPyjMq3ld3yfSaynGh&amp;usp=sharing" TargetMode="External"/><Relationship Id="rId13" Type="http://schemas.openxmlformats.org/officeDocument/2006/relationships/image" Target="../media/image210.png"/><Relationship Id="rId3" Type="http://schemas.openxmlformats.org/officeDocument/2006/relationships/hyperlink" Target="https://www.google.com/maps/d/edit?mid=1yk841qQlUyKjVoTW7ZtDLukXGv37J80A&amp;usp=sharing" TargetMode="External"/><Relationship Id="rId7" Type="http://schemas.openxmlformats.org/officeDocument/2006/relationships/hyperlink" Target="https://www.google.com/maps/d/edit?mid=1Sgionk5aZbNZpQ6wVvARRR7-aBwsd-9h&amp;usp=sharing" TargetMode="External"/><Relationship Id="rId12" Type="http://schemas.openxmlformats.org/officeDocument/2006/relationships/hyperlink" Target="Dossiers/2026-01-14-DevisBertiniVerneysDrainsCunettes.pdf" TargetMode="External"/><Relationship Id="rId2" Type="http://schemas.openxmlformats.org/officeDocument/2006/relationships/hyperlink" Target="https://www.google.com/maps/d/edit?mid=1pzDNug1Mv4QBt68d_HtNrSC-K1iLZPwb&amp;usp=sharing" TargetMode="External"/><Relationship Id="rId1" Type="http://schemas.openxmlformats.org/officeDocument/2006/relationships/slideLayout" Target="../slideLayouts/slideLayout7.xml"/><Relationship Id="rId6" Type="http://schemas.openxmlformats.org/officeDocument/2006/relationships/hyperlink" Target="https://www.google.com/maps/d/edit?mid=1dS1H07QiMBE2mJDztTUD_6tF8jhYsFHW&amp;usp=sharing" TargetMode="External"/><Relationship Id="rId11" Type="http://schemas.openxmlformats.org/officeDocument/2006/relationships/image" Target="../media/image93.emf"/><Relationship Id="rId5" Type="http://schemas.openxmlformats.org/officeDocument/2006/relationships/hyperlink" Target="https://www.google.com/maps/d/edit?mid=1slYheQ_Y6xZAgMMmyzWFeuXWRkUeRZQi&amp;usp=sharing" TargetMode="External"/><Relationship Id="rId10" Type="http://schemas.openxmlformats.org/officeDocument/2006/relationships/image" Target="../media/image82.jpeg"/><Relationship Id="rId4" Type="http://schemas.openxmlformats.org/officeDocument/2006/relationships/hyperlink" Target="https://www.google.com/maps/d/edit?mid=1FtibcKkSpjbjGgiSJnKCsfjQ9WhjcXgz&amp;usp=sharing" TargetMode="External"/><Relationship Id="rId9" Type="http://schemas.openxmlformats.org/officeDocument/2006/relationships/hyperlink" Target="https://www.google.com/maps/d/edit?mid=1hpkCXY7qcm7ukmdtZkSZ3MxxwhGudwxu&amp;usp=sharing" TargetMode="External"/><Relationship Id="rId14" Type="http://schemas.openxmlformats.org/officeDocument/2006/relationships/hyperlink" Target="Dossiers/2026-01-14-DevisBertini-GrilleEP-RuePrincipale.pdf"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90.png"/><Relationship Id="rId1" Type="http://schemas.openxmlformats.org/officeDocument/2006/relationships/slideLayout" Target="../slideLayouts/slideLayout1.xml"/><Relationship Id="rId4" Type="http://schemas.openxmlformats.org/officeDocument/2006/relationships/hyperlink" Target="../../GestionDesSallesValbonnais/ReglementDesSalles/2024-12-05-ReglementsSalles.doc" TargetMode="External"/></Relationships>
</file>

<file path=ppt/slides/_rels/slide95.xml.rels><?xml version="1.0" encoding="UTF-8" standalone="yes"?>
<Relationships xmlns="http://schemas.openxmlformats.org/package/2006/relationships"><Relationship Id="rId8" Type="http://schemas.openxmlformats.org/officeDocument/2006/relationships/image" Target="../media/image213.jpeg"/><Relationship Id="rId3" Type="http://schemas.openxmlformats.org/officeDocument/2006/relationships/image" Target="../media/image212.jpeg"/><Relationship Id="rId7" Type="http://schemas.openxmlformats.org/officeDocument/2006/relationships/hyperlink" Target="Dossiers/2025-08-14-DPE-LesAlleman-BRUN-Appt5-002EW771553.pdf"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hyperlink" Target="Dossiers/2025-09-25-DPE-LesAlleman-PILLOTTI-Etage2.pdf" TargetMode="External"/><Relationship Id="rId11" Type="http://schemas.openxmlformats.org/officeDocument/2006/relationships/image" Target="../media/image70.png"/><Relationship Id="rId5" Type="http://schemas.openxmlformats.org/officeDocument/2006/relationships/hyperlink" Target="Dossiers/2025-02-13-DPE-Les%20Angelas%20OUEST.pdf" TargetMode="External"/><Relationship Id="rId10" Type="http://schemas.openxmlformats.org/officeDocument/2006/relationships/slide" Target="slide11.xml"/><Relationship Id="rId4" Type="http://schemas.openxmlformats.org/officeDocument/2006/relationships/hyperlink" Target="Dossiers/2025-09-24-DL-NouveauCalculPourAmaeliorerDPEsansTravaux.pdf" TargetMode="External"/><Relationship Id="rId9" Type="http://schemas.openxmlformats.org/officeDocument/2006/relationships/image" Target="../media/image214.png"/></Relationships>
</file>

<file path=ppt/slides/_rels/slide96.xml.rels><?xml version="1.0" encoding="UTF-8" standalone="yes"?>
<Relationships xmlns="http://schemas.openxmlformats.org/package/2006/relationships"><Relationship Id="rId13" Type="http://schemas.openxmlformats.org/officeDocument/2006/relationships/hyperlink" Target="Dossiers/2025-06-02-ControleVeritasThermiqueCamping.pdf" TargetMode="External"/><Relationship Id="rId18" Type="http://schemas.openxmlformats.org/officeDocument/2006/relationships/hyperlink" Target="Dossiers/2025-06-02-ControleVeritas-TerrainsBasketHandball.pdf" TargetMode="External"/><Relationship Id="rId26" Type="http://schemas.openxmlformats.org/officeDocument/2006/relationships/hyperlink" Target="Dossiers/2025-06-29-ReservesVeritasThermiqueCamping.pdf" TargetMode="External"/><Relationship Id="rId39" Type="http://schemas.openxmlformats.org/officeDocument/2006/relationships/hyperlink" Target="Dossiers/2025-06-29-ReservesVeritasElectriqueEgliseDuBourg.pdf" TargetMode="External"/><Relationship Id="rId21" Type="http://schemas.openxmlformats.org/officeDocument/2006/relationships/hyperlink" Target="Dossiers/2025-06-02-ControleVeritas-Electrique-SalleDesAngelas.pdf" TargetMode="External"/><Relationship Id="rId34" Type="http://schemas.openxmlformats.org/officeDocument/2006/relationships/hyperlink" Target="Dossiers/2025-06-29-ReservesVeritasElectriqueSalleDesAngelas.pdf" TargetMode="External"/><Relationship Id="rId42" Type="http://schemas.openxmlformats.org/officeDocument/2006/relationships/image" Target="../media/image217.emf"/><Relationship Id="rId7" Type="http://schemas.openxmlformats.org/officeDocument/2006/relationships/hyperlink" Target="Dossiers/2025-06-02-ControleVeritas-Electrique-EgliseDeValbonnais.pdf" TargetMode="External"/><Relationship Id="rId2" Type="http://schemas.openxmlformats.org/officeDocument/2006/relationships/notesSlide" Target="../notesSlides/notesSlide44.xml"/><Relationship Id="rId16" Type="http://schemas.openxmlformats.org/officeDocument/2006/relationships/hyperlink" Target="Dossiers/2025-06-02-ControleVeritas-AireJeuxTENNIS.pdf" TargetMode="External"/><Relationship Id="rId20" Type="http://schemas.openxmlformats.org/officeDocument/2006/relationships/hyperlink" Target="Dossiers/2025-06-02-ControleVeritas-Electrique-SallePolyvalente.pdf" TargetMode="External"/><Relationship Id="rId29" Type="http://schemas.openxmlformats.org/officeDocument/2006/relationships/hyperlink" Target="Dossiers/2025-06-29-ReservesVeritasAiresDeJeuxSport.pdf" TargetMode="External"/><Relationship Id="rId41" Type="http://schemas.openxmlformats.org/officeDocument/2006/relationships/hyperlink" Target="Dossiers/2025-06-29-ReservesVeritasElectriqueEcole.pdf" TargetMode="External"/><Relationship Id="rId1" Type="http://schemas.openxmlformats.org/officeDocument/2006/relationships/slideLayout" Target="../slideLayouts/slideLayout7.xml"/><Relationship Id="rId6" Type="http://schemas.openxmlformats.org/officeDocument/2006/relationships/hyperlink" Target="Dossiers/2025-06-02-ControleVeritas-Electrique-EgliseDesAngealas.pdf" TargetMode="External"/><Relationship Id="rId11" Type="http://schemas.openxmlformats.org/officeDocument/2006/relationships/hyperlink" Target="Dossiers/2025-06-02-ControleVeritasThermiqueRestaurantPlanDeau.pdf" TargetMode="External"/><Relationship Id="rId24" Type="http://schemas.openxmlformats.org/officeDocument/2006/relationships/image" Target="../media/image216.png"/><Relationship Id="rId32" Type="http://schemas.openxmlformats.org/officeDocument/2006/relationships/hyperlink" Target="Dossiers/2025-06-29-ReservesVeritasElectriqueSalleDesAssociations.pdf" TargetMode="External"/><Relationship Id="rId37" Type="http://schemas.openxmlformats.org/officeDocument/2006/relationships/hyperlink" Target="Dossiers/2025-06-29-ReservesVeritasElectriqueGarageCommunal.pdf" TargetMode="External"/><Relationship Id="rId40" Type="http://schemas.openxmlformats.org/officeDocument/2006/relationships/hyperlink" Target="Dossiers/2025-06-29-ReservesVeritasElectriqueCreche.pdf" TargetMode="External"/><Relationship Id="rId5" Type="http://schemas.openxmlformats.org/officeDocument/2006/relationships/hyperlink" Target="Dossiers/2025-06-02-ControleVeritas-Electrique-GarageCommunalDuBourg.pdf" TargetMode="External"/><Relationship Id="rId15" Type="http://schemas.openxmlformats.org/officeDocument/2006/relationships/hyperlink" Target="Dossiers/2025-06-02-ControleVeritas-Electrique-Superette.pdf" TargetMode="External"/><Relationship Id="rId23" Type="http://schemas.openxmlformats.org/officeDocument/2006/relationships/hyperlink" Target="Dossiers/2025-06-29-ReservesVeritasThermiqueRestaurantPlanDeau.pdf" TargetMode="External"/><Relationship Id="rId28" Type="http://schemas.openxmlformats.org/officeDocument/2006/relationships/hyperlink" Target="Dossiers/2025-06-29-ReservesVeritasElectriqueSuperette.pdf" TargetMode="External"/><Relationship Id="rId36" Type="http://schemas.openxmlformats.org/officeDocument/2006/relationships/hyperlink" Target="Dossiers/2025-06-29-ReservesVeritasElectriqueMairie.pdf" TargetMode="External"/><Relationship Id="rId10" Type="http://schemas.openxmlformats.org/officeDocument/2006/relationships/hyperlink" Target="Dossiers/2025-06-02-ControleVeritas-Electrique-Cr&#232;che.pdf" TargetMode="External"/><Relationship Id="rId19" Type="http://schemas.openxmlformats.org/officeDocument/2006/relationships/hyperlink" Target="Dossiers/2025-06-02-ControleVeritas-Electrique-SalleDesAssociations.pdf" TargetMode="External"/><Relationship Id="rId31" Type="http://schemas.openxmlformats.org/officeDocument/2006/relationships/hyperlink" Target="Dossiers/2025-06-29-ReservesVeritasTerrainDeSport.pdf" TargetMode="External"/><Relationship Id="rId4" Type="http://schemas.openxmlformats.org/officeDocument/2006/relationships/hyperlink" Target="Dossiers/2025-06-02-ControleVeritas-Electrique-Mairie.pdf" TargetMode="External"/><Relationship Id="rId9" Type="http://schemas.openxmlformats.org/officeDocument/2006/relationships/hyperlink" Target="Dossiers/2025-06-04-ControleVeritasElectriqueEcole.pdf" TargetMode="External"/><Relationship Id="rId14" Type="http://schemas.openxmlformats.org/officeDocument/2006/relationships/hyperlink" Target="Dossiers/2025-06-04-ControleVeritasElectriqueCamping.pdf" TargetMode="External"/><Relationship Id="rId22" Type="http://schemas.openxmlformats.org/officeDocument/2006/relationships/hyperlink" Target="Dossiers/2025-06-02-ControleVeritas-Electrique-Bibliothreque.pdf" TargetMode="External"/><Relationship Id="rId27" Type="http://schemas.openxmlformats.org/officeDocument/2006/relationships/hyperlink" Target="Dossiers/2025-06-29-ReservesVeritasElectriqueCamping.pdf" TargetMode="External"/><Relationship Id="rId30" Type="http://schemas.openxmlformats.org/officeDocument/2006/relationships/hyperlink" Target="Dossiers/2025-06-29-ReservesVeritasAiresDeJeuxPlanDeau.pdf" TargetMode="External"/><Relationship Id="rId35" Type="http://schemas.openxmlformats.org/officeDocument/2006/relationships/hyperlink" Target="Dossiers/2025-06-29-ReservesVeritasElectriqueBibliotheque.pdf" TargetMode="External"/><Relationship Id="rId43" Type="http://schemas.openxmlformats.org/officeDocument/2006/relationships/image" Target="../media/image44.png"/><Relationship Id="rId8" Type="http://schemas.openxmlformats.org/officeDocument/2006/relationships/hyperlink" Target="Dossiers/2025-06-02-ControleVeritasSecuriteIncendie-Ecole.pdf" TargetMode="External"/><Relationship Id="rId3" Type="http://schemas.openxmlformats.org/officeDocument/2006/relationships/image" Target="../media/image215.jpeg"/><Relationship Id="rId12" Type="http://schemas.openxmlformats.org/officeDocument/2006/relationships/hyperlink" Target="Dossiers/2025-06-04-ControleVeritasElectriqueRestaurantPlanDeau.pdf" TargetMode="External"/><Relationship Id="rId17" Type="http://schemas.openxmlformats.org/officeDocument/2006/relationships/hyperlink" Target="Dossiers/2025-06-02-ControleVeritas-AireJeux-PlanDeau.pdf" TargetMode="External"/><Relationship Id="rId25" Type="http://schemas.openxmlformats.org/officeDocument/2006/relationships/hyperlink" Target="Dossiers/2025-06-29-ReservesVeritasElectriqueRestaurantPlanDeau.pdf" TargetMode="External"/><Relationship Id="rId33" Type="http://schemas.openxmlformats.org/officeDocument/2006/relationships/hyperlink" Target="Dossiers/2025-06-29-ReservesVeritasElectriqueSallePolyvalente.pdf" TargetMode="External"/><Relationship Id="rId38" Type="http://schemas.openxmlformats.org/officeDocument/2006/relationships/hyperlink" Target="Dossiers/2025-06-29-ReservesVeritasElectriqueEgliseDesAngelas.pdf"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219.emf"/></Relationships>
</file>

<file path=ppt/slides/_rels/slide98.xml.rels><?xml version="1.0" encoding="UTF-8" standalone="yes"?>
<Relationships xmlns="http://schemas.openxmlformats.org/package/2006/relationships"><Relationship Id="rId3" Type="http://schemas.openxmlformats.org/officeDocument/2006/relationships/image" Target="../media/image220.emf"/><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221.emf"/><Relationship Id="rId4" Type="http://schemas.openxmlformats.org/officeDocument/2006/relationships/image" Target="../media/image134.jpeg"/></Relationships>
</file>

<file path=ppt/slides/_rels/slide99.xml.rels><?xml version="1.0" encoding="UTF-8" standalone="yes"?>
<Relationships xmlns="http://schemas.openxmlformats.org/package/2006/relationships"><Relationship Id="rId8" Type="http://schemas.openxmlformats.org/officeDocument/2006/relationships/hyperlink" Target="https://www.enercoop.fr/nos-cooperatives/auvergne-rhone-alpes" TargetMode="External"/><Relationship Id="rId3" Type="http://schemas.openxmlformats.org/officeDocument/2006/relationships/image" Target="../media/image222.jpeg"/><Relationship Id="rId7" Type="http://schemas.openxmlformats.org/officeDocument/2006/relationships/hyperlink" Target="Dossiers/2021-06-16-CentralesVillageoisesTrieves.jpg" TargetMode="External"/><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hyperlink" Target="Dossiers/2024-05-28-AG-CentraleVillageois4MontagnesVercors.pdf" TargetMode="External"/><Relationship Id="rId11" Type="http://schemas.openxmlformats.org/officeDocument/2006/relationships/image" Target="../media/image70.png"/><Relationship Id="rId5" Type="http://schemas.openxmlformats.org/officeDocument/2006/relationships/hyperlink" Target="Dossiers/2025-05-01-DL-EnergYCitoyennes.pdf" TargetMode="External"/><Relationship Id="rId10" Type="http://schemas.openxmlformats.org/officeDocument/2006/relationships/slide" Target="slide34.xml"/><Relationship Id="rId4" Type="http://schemas.openxmlformats.org/officeDocument/2006/relationships/hyperlink" Target="Dossiers/2025-05-12-DevisAlpSolarToitSuperette.pdf" TargetMode="External"/><Relationship Id="rId9" Type="http://schemas.openxmlformats.org/officeDocument/2006/relationships/hyperlink" Target="Dossiers/2025-05-15-AutoconsommationVenteAuxHabitants.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F0B9A37-B5B2-6F51-DABD-E746C6BAA36D}"/>
              </a:ext>
            </a:extLst>
          </p:cNvPr>
          <p:cNvSpPr>
            <a:spLocks noGrp="1"/>
          </p:cNvSpPr>
          <p:nvPr>
            <p:ph type="dt" sz="half" idx="10"/>
          </p:nvPr>
        </p:nvSpPr>
        <p:spPr/>
        <p:txBody>
          <a:bodyPr/>
          <a:lstStyle/>
          <a:p>
            <a:fld id="{C5D2A40F-CAAA-48F7-B77E-6958FDE161DD}"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FA4035FE-50A9-C3FF-B315-7393F4B6DB6E}"/>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1C3F12DA-CB7F-E63A-D2F9-3120998D65EC}"/>
              </a:ext>
            </a:extLst>
          </p:cNvPr>
          <p:cNvSpPr>
            <a:spLocks noGrp="1"/>
          </p:cNvSpPr>
          <p:nvPr>
            <p:ph type="sldNum" sz="quarter" idx="12"/>
          </p:nvPr>
        </p:nvSpPr>
        <p:spPr/>
        <p:txBody>
          <a:bodyPr/>
          <a:lstStyle/>
          <a:p>
            <a:fld id="{759F8C28-2559-48B3-A02F-41E0C7A8A4CA}" type="slidenum">
              <a:rPr lang="fr-FR" smtClean="0"/>
              <a:t>1</a:t>
            </a:fld>
            <a:endParaRPr lang="fr-FR" dirty="0"/>
          </a:p>
        </p:txBody>
      </p:sp>
      <p:pic>
        <p:nvPicPr>
          <p:cNvPr id="80" name="Image 79">
            <a:extLst>
              <a:ext uri="{FF2B5EF4-FFF2-40B4-BE49-F238E27FC236}">
                <a16:creationId xmlns:a16="http://schemas.microsoft.com/office/drawing/2014/main" id="{495DA757-D44B-60B6-DA4B-15B8A0095D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1" y="1911400"/>
            <a:ext cx="1520640" cy="950400"/>
          </a:xfrm>
          <a:prstGeom prst="rect">
            <a:avLst/>
          </a:prstGeom>
        </p:spPr>
      </p:pic>
      <p:grpSp>
        <p:nvGrpSpPr>
          <p:cNvPr id="114" name="Groupe 113">
            <a:extLst>
              <a:ext uri="{FF2B5EF4-FFF2-40B4-BE49-F238E27FC236}">
                <a16:creationId xmlns:a16="http://schemas.microsoft.com/office/drawing/2014/main" id="{F4102F6E-AE80-EEFA-2811-842DE78A0D93}"/>
              </a:ext>
            </a:extLst>
          </p:cNvPr>
          <p:cNvGrpSpPr/>
          <p:nvPr/>
        </p:nvGrpSpPr>
        <p:grpSpPr>
          <a:xfrm>
            <a:off x="-7122" y="-3175"/>
            <a:ext cx="9159031" cy="5728196"/>
            <a:chOff x="-7122" y="-3175"/>
            <a:chExt cx="9159031" cy="5728196"/>
          </a:xfrm>
        </p:grpSpPr>
        <p:pic>
          <p:nvPicPr>
            <p:cNvPr id="6" name="Image 5">
              <a:extLst>
                <a:ext uri="{FF2B5EF4-FFF2-40B4-BE49-F238E27FC236}">
                  <a16:creationId xmlns:a16="http://schemas.microsoft.com/office/drawing/2014/main" id="{AEECD068-0BE4-CEB9-351C-09892E510349}"/>
                </a:ext>
              </a:extLst>
            </p:cNvPr>
            <p:cNvPicPr>
              <a:picLocks noChangeAspect="1"/>
            </p:cNvPicPr>
            <p:nvPr/>
          </p:nvPicPr>
          <p:blipFill>
            <a:blip r:embed="rId4"/>
            <a:stretch>
              <a:fillRect/>
            </a:stretch>
          </p:blipFill>
          <p:spPr>
            <a:xfrm>
              <a:off x="3086" y="1844"/>
              <a:ext cx="1519200" cy="950093"/>
            </a:xfrm>
            <a:prstGeom prst="rect">
              <a:avLst/>
            </a:prstGeom>
          </p:spPr>
        </p:pic>
        <p:pic>
          <p:nvPicPr>
            <p:cNvPr id="69" name="Image 68">
              <a:extLst>
                <a:ext uri="{FF2B5EF4-FFF2-40B4-BE49-F238E27FC236}">
                  <a16:creationId xmlns:a16="http://schemas.microsoft.com/office/drawing/2014/main" id="{D800BD58-7F5D-92BE-2BB0-110A5A4B6160}"/>
                </a:ext>
              </a:extLst>
            </p:cNvPr>
            <p:cNvPicPr>
              <a:picLocks noChangeAspect="1"/>
            </p:cNvPicPr>
            <p:nvPr/>
          </p:nvPicPr>
          <p:blipFill>
            <a:blip r:embed="rId5"/>
            <a:stretch>
              <a:fillRect/>
            </a:stretch>
          </p:blipFill>
          <p:spPr>
            <a:xfrm>
              <a:off x="1519245" y="19090"/>
              <a:ext cx="1520640" cy="950400"/>
            </a:xfrm>
            <a:prstGeom prst="rect">
              <a:avLst/>
            </a:prstGeom>
          </p:spPr>
        </p:pic>
        <p:pic>
          <p:nvPicPr>
            <p:cNvPr id="70" name="Image 69">
              <a:extLst>
                <a:ext uri="{FF2B5EF4-FFF2-40B4-BE49-F238E27FC236}">
                  <a16:creationId xmlns:a16="http://schemas.microsoft.com/office/drawing/2014/main" id="{148E6352-5C66-4C79-C72A-6DBD4D7DB1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9098" y="0"/>
              <a:ext cx="1520640" cy="950400"/>
            </a:xfrm>
            <a:prstGeom prst="rect">
              <a:avLst/>
            </a:prstGeom>
          </p:spPr>
        </p:pic>
        <p:pic>
          <p:nvPicPr>
            <p:cNvPr id="71" name="Image 70">
              <a:extLst>
                <a:ext uri="{FF2B5EF4-FFF2-40B4-BE49-F238E27FC236}">
                  <a16:creationId xmlns:a16="http://schemas.microsoft.com/office/drawing/2014/main" id="{B88E40CA-799B-1858-03C9-34B1E51DA58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2824" y="-3175"/>
              <a:ext cx="1520640" cy="950400"/>
            </a:xfrm>
            <a:prstGeom prst="rect">
              <a:avLst/>
            </a:prstGeom>
          </p:spPr>
        </p:pic>
        <p:pic>
          <p:nvPicPr>
            <p:cNvPr id="72" name="Image 71">
              <a:extLst>
                <a:ext uri="{FF2B5EF4-FFF2-40B4-BE49-F238E27FC236}">
                  <a16:creationId xmlns:a16="http://schemas.microsoft.com/office/drawing/2014/main" id="{DDFA7D3C-59EF-F346-0812-248EC1E262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96550" y="-3175"/>
              <a:ext cx="1520640" cy="950400"/>
            </a:xfrm>
            <a:prstGeom prst="rect">
              <a:avLst/>
            </a:prstGeom>
          </p:spPr>
        </p:pic>
        <p:pic>
          <p:nvPicPr>
            <p:cNvPr id="73" name="Image 72">
              <a:extLst>
                <a:ext uri="{FF2B5EF4-FFF2-40B4-BE49-F238E27FC236}">
                  <a16:creationId xmlns:a16="http://schemas.microsoft.com/office/drawing/2014/main" id="{A06BDB31-1470-EEA3-7805-A8FC1FC6564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09992" y="5759"/>
              <a:ext cx="1520640" cy="950400"/>
            </a:xfrm>
            <a:prstGeom prst="rect">
              <a:avLst/>
            </a:prstGeom>
          </p:spPr>
        </p:pic>
        <p:pic>
          <p:nvPicPr>
            <p:cNvPr id="74" name="Image 73">
              <a:extLst>
                <a:ext uri="{FF2B5EF4-FFF2-40B4-BE49-F238E27FC236}">
                  <a16:creationId xmlns:a16="http://schemas.microsoft.com/office/drawing/2014/main" id="{DD6FEDEB-D51C-8258-2BE8-539D1C5FDDC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80" y="953781"/>
              <a:ext cx="1520640" cy="950400"/>
            </a:xfrm>
            <a:prstGeom prst="rect">
              <a:avLst/>
            </a:prstGeom>
          </p:spPr>
        </p:pic>
        <p:pic>
          <p:nvPicPr>
            <p:cNvPr id="75" name="Image 74">
              <a:extLst>
                <a:ext uri="{FF2B5EF4-FFF2-40B4-BE49-F238E27FC236}">
                  <a16:creationId xmlns:a16="http://schemas.microsoft.com/office/drawing/2014/main" id="{001829E3-DAB4-9734-0669-3729E8271A9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12885" y="963561"/>
              <a:ext cx="1520640" cy="950400"/>
            </a:xfrm>
            <a:prstGeom prst="rect">
              <a:avLst/>
            </a:prstGeom>
          </p:spPr>
        </p:pic>
        <p:pic>
          <p:nvPicPr>
            <p:cNvPr id="76" name="Image 75">
              <a:extLst>
                <a:ext uri="{FF2B5EF4-FFF2-40B4-BE49-F238E27FC236}">
                  <a16:creationId xmlns:a16="http://schemas.microsoft.com/office/drawing/2014/main" id="{2CD09C5A-4430-A00E-F924-CBA7016A19C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42971" y="957295"/>
              <a:ext cx="1520640" cy="950400"/>
            </a:xfrm>
            <a:prstGeom prst="rect">
              <a:avLst/>
            </a:prstGeom>
          </p:spPr>
        </p:pic>
        <p:pic>
          <p:nvPicPr>
            <p:cNvPr id="77" name="Image 76">
              <a:extLst>
                <a:ext uri="{FF2B5EF4-FFF2-40B4-BE49-F238E27FC236}">
                  <a16:creationId xmlns:a16="http://schemas.microsoft.com/office/drawing/2014/main" id="{DE11BD01-AB6B-CE32-89FE-9E2CF141E90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76470" y="952894"/>
              <a:ext cx="1520640" cy="950400"/>
            </a:xfrm>
            <a:prstGeom prst="rect">
              <a:avLst/>
            </a:prstGeom>
          </p:spPr>
        </p:pic>
        <p:pic>
          <p:nvPicPr>
            <p:cNvPr id="78" name="Image 77">
              <a:extLst>
                <a:ext uri="{FF2B5EF4-FFF2-40B4-BE49-F238E27FC236}">
                  <a16:creationId xmlns:a16="http://schemas.microsoft.com/office/drawing/2014/main" id="{1F8E019A-0BCB-5C01-28A8-2B3AB8066D5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03748" y="953715"/>
              <a:ext cx="1520640" cy="950400"/>
            </a:xfrm>
            <a:prstGeom prst="rect">
              <a:avLst/>
            </a:prstGeom>
          </p:spPr>
        </p:pic>
        <p:pic>
          <p:nvPicPr>
            <p:cNvPr id="79" name="Image 78">
              <a:extLst>
                <a:ext uri="{FF2B5EF4-FFF2-40B4-BE49-F238E27FC236}">
                  <a16:creationId xmlns:a16="http://schemas.microsoft.com/office/drawing/2014/main" id="{F42DB241-A623-175C-5EEA-92996E7037F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620276" y="961711"/>
              <a:ext cx="1520640" cy="950400"/>
            </a:xfrm>
            <a:prstGeom prst="rect">
              <a:avLst/>
            </a:prstGeom>
          </p:spPr>
        </p:pic>
        <p:pic>
          <p:nvPicPr>
            <p:cNvPr id="81" name="Image 80" descr="Une image contenant arbre, plante, extérieur, forêt&#10;&#10;Description générée automatiquement">
              <a:extLst>
                <a:ext uri="{FF2B5EF4-FFF2-40B4-BE49-F238E27FC236}">
                  <a16:creationId xmlns:a16="http://schemas.microsoft.com/office/drawing/2014/main" id="{911018DB-8D75-0F4A-1CF3-6ED4D4813D6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527522" y="1919360"/>
              <a:ext cx="1520640" cy="950400"/>
            </a:xfrm>
            <a:prstGeom prst="rect">
              <a:avLst/>
            </a:prstGeom>
          </p:spPr>
        </p:pic>
        <p:pic>
          <p:nvPicPr>
            <p:cNvPr id="83" name="Image 82" descr="Une image contenant montagne, plein air, nature, ciel&#10;&#10;Description générée automatiquement">
              <a:extLst>
                <a:ext uri="{FF2B5EF4-FFF2-40B4-BE49-F238E27FC236}">
                  <a16:creationId xmlns:a16="http://schemas.microsoft.com/office/drawing/2014/main" id="{98B3214A-E589-FC88-1604-8F19116327D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623091" y="1916555"/>
              <a:ext cx="1520640" cy="950400"/>
            </a:xfrm>
            <a:prstGeom prst="rect">
              <a:avLst/>
            </a:prstGeom>
          </p:spPr>
        </p:pic>
        <p:pic>
          <p:nvPicPr>
            <p:cNvPr id="84" name="Image 83" descr="Une image contenant plein air, vache, herbe, bétail&#10;&#10;Description générée automatiquement">
              <a:extLst>
                <a:ext uri="{FF2B5EF4-FFF2-40B4-BE49-F238E27FC236}">
                  <a16:creationId xmlns:a16="http://schemas.microsoft.com/office/drawing/2014/main" id="{456AB7EE-0A33-48F4-289D-52733AC62CE1}"/>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28687" y="2867325"/>
              <a:ext cx="1520640" cy="950400"/>
            </a:xfrm>
            <a:prstGeom prst="rect">
              <a:avLst/>
            </a:prstGeom>
          </p:spPr>
        </p:pic>
        <p:pic>
          <p:nvPicPr>
            <p:cNvPr id="85" name="Image 84" descr="Une image contenant montagne, nature, plein air, région montagneuse&#10;&#10;Description générée automatiquement">
              <a:extLst>
                <a:ext uri="{FF2B5EF4-FFF2-40B4-BE49-F238E27FC236}">
                  <a16:creationId xmlns:a16="http://schemas.microsoft.com/office/drawing/2014/main" id="{CEF22BFC-7E2D-10E1-CB8F-FD7E7D4319E8}"/>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119555" y="2865233"/>
              <a:ext cx="1519374" cy="950400"/>
            </a:xfrm>
            <a:prstGeom prst="rect">
              <a:avLst/>
            </a:prstGeom>
          </p:spPr>
        </p:pic>
        <p:pic>
          <p:nvPicPr>
            <p:cNvPr id="86" name="Image 85">
              <a:extLst>
                <a:ext uri="{FF2B5EF4-FFF2-40B4-BE49-F238E27FC236}">
                  <a16:creationId xmlns:a16="http://schemas.microsoft.com/office/drawing/2014/main" id="{29EC9AB2-BDE8-8F01-EBB2-91DDF13DF4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1" y="1906025"/>
              <a:ext cx="1520640" cy="950400"/>
            </a:xfrm>
            <a:prstGeom prst="rect">
              <a:avLst/>
            </a:prstGeom>
          </p:spPr>
        </p:pic>
        <p:pic>
          <p:nvPicPr>
            <p:cNvPr id="88" name="Image 87" descr="Une image contenant montagne, nature&#10;&#10;Description générée automatiquement">
              <a:extLst>
                <a:ext uri="{FF2B5EF4-FFF2-40B4-BE49-F238E27FC236}">
                  <a16:creationId xmlns:a16="http://schemas.microsoft.com/office/drawing/2014/main" id="{A8EA0B3D-2DAD-EF41-0B72-3BDF86D473D2}"/>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103748" y="1915631"/>
              <a:ext cx="1520640" cy="950400"/>
            </a:xfrm>
            <a:prstGeom prst="rect">
              <a:avLst/>
            </a:prstGeom>
          </p:spPr>
        </p:pic>
        <p:pic>
          <p:nvPicPr>
            <p:cNvPr id="89" name="Image 88" descr="Une image contenant montagne, plein air, nature, ciel&#10;&#10;Description générée automatiquement">
              <a:extLst>
                <a:ext uri="{FF2B5EF4-FFF2-40B4-BE49-F238E27FC236}">
                  <a16:creationId xmlns:a16="http://schemas.microsoft.com/office/drawing/2014/main" id="{480D18A0-FF87-DCAC-6BCF-7DAA85AB3255}"/>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122" y="2858269"/>
              <a:ext cx="1520640" cy="950400"/>
            </a:xfrm>
            <a:prstGeom prst="rect">
              <a:avLst/>
            </a:prstGeom>
          </p:spPr>
        </p:pic>
        <p:pic>
          <p:nvPicPr>
            <p:cNvPr id="90" name="Image 89" descr="Une image contenant plein air, nature, Chaîne de montagnes, montagne&#10;&#10;Description générée automatiquement">
              <a:extLst>
                <a:ext uri="{FF2B5EF4-FFF2-40B4-BE49-F238E27FC236}">
                  <a16:creationId xmlns:a16="http://schemas.microsoft.com/office/drawing/2014/main" id="{C33DE78C-C870-2F03-38E6-3C27BF4EECA4}"/>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631269" y="2859335"/>
              <a:ext cx="1520640" cy="950400"/>
            </a:xfrm>
            <a:prstGeom prst="rect">
              <a:avLst/>
            </a:prstGeom>
          </p:spPr>
        </p:pic>
        <p:pic>
          <p:nvPicPr>
            <p:cNvPr id="91" name="Image 90" descr="Une image contenant plein air, nature, montagne, nuage&#10;&#10;Description générée automatiquement">
              <a:extLst>
                <a:ext uri="{FF2B5EF4-FFF2-40B4-BE49-F238E27FC236}">
                  <a16:creationId xmlns:a16="http://schemas.microsoft.com/office/drawing/2014/main" id="{C995131D-3867-7A81-89EC-FC688F5AD7C3}"/>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629487" y="3814917"/>
              <a:ext cx="1520857" cy="950400"/>
            </a:xfrm>
            <a:prstGeom prst="rect">
              <a:avLst/>
            </a:prstGeom>
          </p:spPr>
        </p:pic>
        <p:pic>
          <p:nvPicPr>
            <p:cNvPr id="92" name="Image 91" descr="Une image contenant plein air, ciel, fleur, plante&#10;&#10;Description générée automatiquement">
              <a:extLst>
                <a:ext uri="{FF2B5EF4-FFF2-40B4-BE49-F238E27FC236}">
                  <a16:creationId xmlns:a16="http://schemas.microsoft.com/office/drawing/2014/main" id="{2E708AC8-80C3-1DE1-BCC0-5C228652DEE8}"/>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07861" y="3825215"/>
              <a:ext cx="1511033" cy="944396"/>
            </a:xfrm>
            <a:prstGeom prst="rect">
              <a:avLst/>
            </a:prstGeom>
          </p:spPr>
        </p:pic>
        <p:pic>
          <p:nvPicPr>
            <p:cNvPr id="93" name="Image 92">
              <a:extLst>
                <a:ext uri="{FF2B5EF4-FFF2-40B4-BE49-F238E27FC236}">
                  <a16:creationId xmlns:a16="http://schemas.microsoft.com/office/drawing/2014/main" id="{E5BBFCFE-F468-621F-E167-389AF0DAC013}"/>
                </a:ext>
              </a:extLst>
            </p:cNvPr>
            <p:cNvPicPr>
              <a:picLocks noChangeAspect="1"/>
            </p:cNvPicPr>
            <p:nvPr/>
          </p:nvPicPr>
          <p:blipFill>
            <a:blip r:embed="rId24"/>
            <a:stretch>
              <a:fillRect/>
            </a:stretch>
          </p:blipFill>
          <p:spPr>
            <a:xfrm>
              <a:off x="4579167" y="3808302"/>
              <a:ext cx="1518110" cy="950400"/>
            </a:xfrm>
            <a:prstGeom prst="rect">
              <a:avLst/>
            </a:prstGeom>
          </p:spPr>
        </p:pic>
        <p:pic>
          <p:nvPicPr>
            <p:cNvPr id="94" name="Image 93" descr="Une image contenant personne, plein air, herbe, chaussures&#10;&#10;Description générée automatiquement">
              <a:extLst>
                <a:ext uri="{FF2B5EF4-FFF2-40B4-BE49-F238E27FC236}">
                  <a16:creationId xmlns:a16="http://schemas.microsoft.com/office/drawing/2014/main" id="{6A092523-21D2-E0B6-1C0C-71E1C79B9979}"/>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049637" y="3809784"/>
              <a:ext cx="1520640" cy="950400"/>
            </a:xfrm>
            <a:prstGeom prst="rect">
              <a:avLst/>
            </a:prstGeom>
          </p:spPr>
        </p:pic>
        <p:pic>
          <p:nvPicPr>
            <p:cNvPr id="100" name="Image 99">
              <a:extLst>
                <a:ext uri="{FF2B5EF4-FFF2-40B4-BE49-F238E27FC236}">
                  <a16:creationId xmlns:a16="http://schemas.microsoft.com/office/drawing/2014/main" id="{F8CDAF80-D6A9-FE1D-F1CB-2400F3EEE834}"/>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519215" y="3808302"/>
              <a:ext cx="1519121" cy="950400"/>
            </a:xfrm>
            <a:prstGeom prst="rect">
              <a:avLst/>
            </a:prstGeom>
          </p:spPr>
        </p:pic>
        <p:pic>
          <p:nvPicPr>
            <p:cNvPr id="101" name="Image 100">
              <a:extLst>
                <a:ext uri="{FF2B5EF4-FFF2-40B4-BE49-F238E27FC236}">
                  <a16:creationId xmlns:a16="http://schemas.microsoft.com/office/drawing/2014/main" id="{14CD1593-F684-4957-3F91-E2B54B7D6AE3}"/>
                </a:ext>
              </a:extLst>
            </p:cNvPr>
            <p:cNvPicPr>
              <a:picLocks noChangeAspect="1"/>
            </p:cNvPicPr>
            <p:nvPr/>
          </p:nvPicPr>
          <p:blipFill>
            <a:blip r:embed="rId27"/>
            <a:stretch>
              <a:fillRect/>
            </a:stretch>
          </p:blipFill>
          <p:spPr>
            <a:xfrm>
              <a:off x="0" y="3810513"/>
              <a:ext cx="1520276" cy="950400"/>
            </a:xfrm>
            <a:prstGeom prst="rect">
              <a:avLst/>
            </a:prstGeom>
          </p:spPr>
        </p:pic>
        <p:pic>
          <p:nvPicPr>
            <p:cNvPr id="102" name="Image 101" descr="Une image contenant plein air, hiver, nature, gelé&#10;&#10;Le contenu généré par l’IA peut être incorrect.">
              <a:extLst>
                <a:ext uri="{FF2B5EF4-FFF2-40B4-BE49-F238E27FC236}">
                  <a16:creationId xmlns:a16="http://schemas.microsoft.com/office/drawing/2014/main" id="{DDC87315-F631-B898-9485-C10957F48292}"/>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6489" y="4762757"/>
              <a:ext cx="1519374" cy="950400"/>
            </a:xfrm>
            <a:prstGeom prst="rect">
              <a:avLst/>
            </a:prstGeom>
          </p:spPr>
        </p:pic>
        <p:pic>
          <p:nvPicPr>
            <p:cNvPr id="103" name="Image 102" descr="Une image contenant plein air, herbe, arbre, ciel&#10;&#10;Le contenu généré par l’IA peut être incorrect.">
              <a:extLst>
                <a:ext uri="{FF2B5EF4-FFF2-40B4-BE49-F238E27FC236}">
                  <a16:creationId xmlns:a16="http://schemas.microsoft.com/office/drawing/2014/main" id="{EF8736CC-E3A1-E9C1-7AB8-22A9D17CEA80}"/>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519734" y="4759442"/>
              <a:ext cx="1520640" cy="950400"/>
            </a:xfrm>
            <a:prstGeom prst="rect">
              <a:avLst/>
            </a:prstGeom>
          </p:spPr>
        </p:pic>
        <p:pic>
          <p:nvPicPr>
            <p:cNvPr id="104" name="Image 103" descr="Une image contenant arbre, habits, plein air, personne&#10;&#10;Le contenu généré par l’IA peut être incorrect.">
              <a:extLst>
                <a:ext uri="{FF2B5EF4-FFF2-40B4-BE49-F238E27FC236}">
                  <a16:creationId xmlns:a16="http://schemas.microsoft.com/office/drawing/2014/main" id="{98EBC7EB-C44F-2F94-608F-A6E60AA4A62A}"/>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3049857" y="4758702"/>
              <a:ext cx="1519121" cy="950400"/>
            </a:xfrm>
            <a:prstGeom prst="rect">
              <a:avLst/>
            </a:prstGeom>
          </p:spPr>
        </p:pic>
        <p:pic>
          <p:nvPicPr>
            <p:cNvPr id="105" name="Image 104" descr="Une image contenant habits, personne, plein air, homme&#10;&#10;Le contenu généré par l’IA peut être incorrect.">
              <a:extLst>
                <a:ext uri="{FF2B5EF4-FFF2-40B4-BE49-F238E27FC236}">
                  <a16:creationId xmlns:a16="http://schemas.microsoft.com/office/drawing/2014/main" id="{BF9B0CDE-1D95-685A-004A-F8172D0C06C0}"/>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4576470" y="4756700"/>
              <a:ext cx="1520640" cy="950400"/>
            </a:xfrm>
            <a:prstGeom prst="rect">
              <a:avLst/>
            </a:prstGeom>
          </p:spPr>
        </p:pic>
        <p:pic>
          <p:nvPicPr>
            <p:cNvPr id="106" name="Image 105" descr="Une image contenant plein air, habits, personne, groupe&#10;&#10;Le contenu généré par l’IA peut être incorrect.">
              <a:extLst>
                <a:ext uri="{FF2B5EF4-FFF2-40B4-BE49-F238E27FC236}">
                  <a16:creationId xmlns:a16="http://schemas.microsoft.com/office/drawing/2014/main" id="{2D5D001B-E172-EBFD-6642-5C10EC0D26FA}"/>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6099915" y="4764600"/>
              <a:ext cx="1520640" cy="950400"/>
            </a:xfrm>
            <a:prstGeom prst="rect">
              <a:avLst/>
            </a:prstGeom>
          </p:spPr>
        </p:pic>
        <p:pic>
          <p:nvPicPr>
            <p:cNvPr id="107" name="Image 106" descr="Une image contenant hiver, plein air, oiseau, Mangeoire&#10;&#10;Le contenu généré par l’IA peut être incorrect.">
              <a:extLst>
                <a:ext uri="{FF2B5EF4-FFF2-40B4-BE49-F238E27FC236}">
                  <a16:creationId xmlns:a16="http://schemas.microsoft.com/office/drawing/2014/main" id="{4F051361-FE13-3627-CD87-7F06A5E443A3}"/>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7623360" y="4774621"/>
              <a:ext cx="1520640" cy="950400"/>
            </a:xfrm>
            <a:prstGeom prst="rect">
              <a:avLst/>
            </a:prstGeom>
          </p:spPr>
        </p:pic>
        <p:pic>
          <p:nvPicPr>
            <p:cNvPr id="112" name="Image 111">
              <a:extLst>
                <a:ext uri="{FF2B5EF4-FFF2-40B4-BE49-F238E27FC236}">
                  <a16:creationId xmlns:a16="http://schemas.microsoft.com/office/drawing/2014/main" id="{5BA50BFB-D670-82A5-8369-F5BF1BC8A096}"/>
                </a:ext>
              </a:extLst>
            </p:cNvPr>
            <p:cNvPicPr>
              <a:picLocks noChangeAspect="1"/>
            </p:cNvPicPr>
            <p:nvPr/>
          </p:nvPicPr>
          <p:blipFill>
            <a:blip r:embed="rId34"/>
            <a:stretch>
              <a:fillRect/>
            </a:stretch>
          </p:blipFill>
          <p:spPr>
            <a:xfrm>
              <a:off x="3033344" y="1891390"/>
              <a:ext cx="3068833" cy="1920087"/>
            </a:xfrm>
            <a:prstGeom prst="rect">
              <a:avLst/>
            </a:prstGeom>
          </p:spPr>
        </p:pic>
      </p:grpSp>
      <p:cxnSp>
        <p:nvCxnSpPr>
          <p:cNvPr id="116" name="Connecteur droit 115">
            <a:extLst>
              <a:ext uri="{FF2B5EF4-FFF2-40B4-BE49-F238E27FC236}">
                <a16:creationId xmlns:a16="http://schemas.microsoft.com/office/drawing/2014/main" id="{BD236DE1-5321-776B-D9A1-48853C086AE3}"/>
              </a:ext>
            </a:extLst>
          </p:cNvPr>
          <p:cNvCxnSpPr>
            <a:cxnSpLocks/>
          </p:cNvCxnSpPr>
          <p:nvPr/>
        </p:nvCxnSpPr>
        <p:spPr>
          <a:xfrm>
            <a:off x="1512885" y="-3175"/>
            <a:ext cx="0" cy="571817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a:extLst>
              <a:ext uri="{FF2B5EF4-FFF2-40B4-BE49-F238E27FC236}">
                <a16:creationId xmlns:a16="http://schemas.microsoft.com/office/drawing/2014/main" id="{FCDAA806-2DC7-833A-D081-A446EB680E85}"/>
              </a:ext>
            </a:extLst>
          </p:cNvPr>
          <p:cNvCxnSpPr>
            <a:cxnSpLocks/>
          </p:cNvCxnSpPr>
          <p:nvPr/>
        </p:nvCxnSpPr>
        <p:spPr>
          <a:xfrm>
            <a:off x="3031792" y="0"/>
            <a:ext cx="0" cy="571817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a:extLst>
              <a:ext uri="{FF2B5EF4-FFF2-40B4-BE49-F238E27FC236}">
                <a16:creationId xmlns:a16="http://schemas.microsoft.com/office/drawing/2014/main" id="{3D498455-0C92-3C43-35C5-0E74DC53443C}"/>
              </a:ext>
            </a:extLst>
          </p:cNvPr>
          <p:cNvCxnSpPr>
            <a:cxnSpLocks/>
          </p:cNvCxnSpPr>
          <p:nvPr/>
        </p:nvCxnSpPr>
        <p:spPr>
          <a:xfrm>
            <a:off x="6093464" y="-11075"/>
            <a:ext cx="0" cy="571817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a:extLst>
              <a:ext uri="{FF2B5EF4-FFF2-40B4-BE49-F238E27FC236}">
                <a16:creationId xmlns:a16="http://schemas.microsoft.com/office/drawing/2014/main" id="{86A3F303-1231-3712-C86F-F56B84E5CE0E}"/>
              </a:ext>
            </a:extLst>
          </p:cNvPr>
          <p:cNvCxnSpPr>
            <a:cxnSpLocks/>
          </p:cNvCxnSpPr>
          <p:nvPr/>
        </p:nvCxnSpPr>
        <p:spPr>
          <a:xfrm>
            <a:off x="7609992" y="19090"/>
            <a:ext cx="0" cy="571817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a:extLst>
              <a:ext uri="{FF2B5EF4-FFF2-40B4-BE49-F238E27FC236}">
                <a16:creationId xmlns:a16="http://schemas.microsoft.com/office/drawing/2014/main" id="{74D8D49E-B713-7F94-78CB-F7CDA3A03B0F}"/>
              </a:ext>
            </a:extLst>
          </p:cNvPr>
          <p:cNvCxnSpPr>
            <a:cxnSpLocks/>
          </p:cNvCxnSpPr>
          <p:nvPr/>
        </p:nvCxnSpPr>
        <p:spPr>
          <a:xfrm>
            <a:off x="3162" y="947225"/>
            <a:ext cx="913775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a:extLst>
              <a:ext uri="{FF2B5EF4-FFF2-40B4-BE49-F238E27FC236}">
                <a16:creationId xmlns:a16="http://schemas.microsoft.com/office/drawing/2014/main" id="{D0D62E65-83C6-5F43-A76A-FBDCD833D10F}"/>
              </a:ext>
            </a:extLst>
          </p:cNvPr>
          <p:cNvCxnSpPr>
            <a:cxnSpLocks/>
          </p:cNvCxnSpPr>
          <p:nvPr/>
        </p:nvCxnSpPr>
        <p:spPr>
          <a:xfrm>
            <a:off x="-7122" y="1891390"/>
            <a:ext cx="913775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a:extLst>
              <a:ext uri="{FF2B5EF4-FFF2-40B4-BE49-F238E27FC236}">
                <a16:creationId xmlns:a16="http://schemas.microsoft.com/office/drawing/2014/main" id="{C3604BB6-46BD-03A8-DE83-43EC06720610}"/>
              </a:ext>
            </a:extLst>
          </p:cNvPr>
          <p:cNvCxnSpPr>
            <a:cxnSpLocks/>
          </p:cNvCxnSpPr>
          <p:nvPr/>
        </p:nvCxnSpPr>
        <p:spPr>
          <a:xfrm>
            <a:off x="-180528" y="3804341"/>
            <a:ext cx="913775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a:extLst>
              <a:ext uri="{FF2B5EF4-FFF2-40B4-BE49-F238E27FC236}">
                <a16:creationId xmlns:a16="http://schemas.microsoft.com/office/drawing/2014/main" id="{67AA5BFB-87DE-3945-E740-E8A87726E9AE}"/>
              </a:ext>
            </a:extLst>
          </p:cNvPr>
          <p:cNvCxnSpPr>
            <a:cxnSpLocks/>
          </p:cNvCxnSpPr>
          <p:nvPr/>
        </p:nvCxnSpPr>
        <p:spPr>
          <a:xfrm>
            <a:off x="7593" y="4756700"/>
            <a:ext cx="913775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a:extLst>
              <a:ext uri="{FF2B5EF4-FFF2-40B4-BE49-F238E27FC236}">
                <a16:creationId xmlns:a16="http://schemas.microsoft.com/office/drawing/2014/main" id="{363DAEC8-8372-4B77-D1C9-CEA2285615E6}"/>
              </a:ext>
            </a:extLst>
          </p:cNvPr>
          <p:cNvCxnSpPr>
            <a:cxnSpLocks/>
          </p:cNvCxnSpPr>
          <p:nvPr/>
        </p:nvCxnSpPr>
        <p:spPr>
          <a:xfrm>
            <a:off x="-7122" y="2878177"/>
            <a:ext cx="303891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a:extLst>
              <a:ext uri="{FF2B5EF4-FFF2-40B4-BE49-F238E27FC236}">
                <a16:creationId xmlns:a16="http://schemas.microsoft.com/office/drawing/2014/main" id="{99BE1A45-EFF2-0F27-0028-7C7180650543}"/>
              </a:ext>
            </a:extLst>
          </p:cNvPr>
          <p:cNvCxnSpPr>
            <a:cxnSpLocks/>
          </p:cNvCxnSpPr>
          <p:nvPr/>
        </p:nvCxnSpPr>
        <p:spPr>
          <a:xfrm>
            <a:off x="6104931" y="2848999"/>
            <a:ext cx="303891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9C70359-E567-C55F-20ED-0A40CB3E727E}"/>
              </a:ext>
            </a:extLst>
          </p:cNvPr>
          <p:cNvCxnSpPr>
            <a:cxnSpLocks/>
            <a:endCxn id="112" idx="0"/>
          </p:cNvCxnSpPr>
          <p:nvPr/>
        </p:nvCxnSpPr>
        <p:spPr>
          <a:xfrm>
            <a:off x="4561755" y="19090"/>
            <a:ext cx="6006" cy="18723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a:extLst>
              <a:ext uri="{FF2B5EF4-FFF2-40B4-BE49-F238E27FC236}">
                <a16:creationId xmlns:a16="http://schemas.microsoft.com/office/drawing/2014/main" id="{60067A64-68C0-7F63-DC4D-DD578E035C67}"/>
              </a:ext>
            </a:extLst>
          </p:cNvPr>
          <p:cNvCxnSpPr>
            <a:cxnSpLocks/>
          </p:cNvCxnSpPr>
          <p:nvPr/>
        </p:nvCxnSpPr>
        <p:spPr>
          <a:xfrm>
            <a:off x="4566177" y="3828579"/>
            <a:ext cx="6006" cy="18723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23B2D858-18BD-BC6A-AC55-84BF13F15EFD}"/>
              </a:ext>
            </a:extLst>
          </p:cNvPr>
          <p:cNvSpPr txBox="1"/>
          <p:nvPr/>
        </p:nvSpPr>
        <p:spPr>
          <a:xfrm>
            <a:off x="323528" y="347719"/>
            <a:ext cx="8496944" cy="646331"/>
          </a:xfrm>
          <a:prstGeom prst="rect">
            <a:avLst/>
          </a:prstGeom>
          <a:noFill/>
        </p:spPr>
        <p:txBody>
          <a:bodyPr wrap="square" rtlCol="0">
            <a:spAutoFit/>
          </a:bodyPr>
          <a:lstStyle/>
          <a:p>
            <a:r>
              <a:rPr lang="fr-FR" sz="3600" dirty="0">
                <a:solidFill>
                  <a:schemeClr val="bg1"/>
                </a:solidFill>
              </a:rPr>
              <a:t>Conseil municipal n°34 du jeudi 5 mars 2026</a:t>
            </a:r>
          </a:p>
        </p:txBody>
      </p:sp>
    </p:spTree>
    <p:extLst>
      <p:ext uri="{BB962C8B-B14F-4D97-AF65-F5344CB8AC3E}">
        <p14:creationId xmlns:p14="http://schemas.microsoft.com/office/powerpoint/2010/main" val="22204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D2E73-E5F3-AE91-C399-533604DC18B1}"/>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B08DC2A6-CD71-0C8F-1F9C-0F0C3E7A8134}"/>
              </a:ext>
            </a:extLst>
          </p:cNvPr>
          <p:cNvSpPr txBox="1"/>
          <p:nvPr/>
        </p:nvSpPr>
        <p:spPr>
          <a:xfrm>
            <a:off x="-9065" y="0"/>
            <a:ext cx="9144000"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Motion relative à la compétence « distribution d’électricité et de gaz » TE 38</a:t>
            </a:r>
          </a:p>
        </p:txBody>
      </p:sp>
      <p:sp>
        <p:nvSpPr>
          <p:cNvPr id="2" name="Espace réservé de la date 1">
            <a:extLst>
              <a:ext uri="{FF2B5EF4-FFF2-40B4-BE49-F238E27FC236}">
                <a16:creationId xmlns:a16="http://schemas.microsoft.com/office/drawing/2014/main" id="{94D3C99B-135A-199A-BD1B-F3E630CA9445}"/>
              </a:ext>
            </a:extLst>
          </p:cNvPr>
          <p:cNvSpPr>
            <a:spLocks noGrp="1"/>
          </p:cNvSpPr>
          <p:nvPr>
            <p:ph type="dt" sz="half" idx="10"/>
          </p:nvPr>
        </p:nvSpPr>
        <p:spPr/>
        <p:txBody>
          <a:bodyPr/>
          <a:lstStyle/>
          <a:p>
            <a:fld id="{EB1038C4-92D7-41A7-8EF9-E643F28E47AE}" type="datetime1">
              <a:rPr lang="fr-FR" smtClean="0"/>
              <a:t>17/03/2026</a:t>
            </a:fld>
            <a:endParaRPr lang="fr-FR"/>
          </a:p>
        </p:txBody>
      </p:sp>
      <p:sp>
        <p:nvSpPr>
          <p:cNvPr id="3" name="Espace réservé du pied de page 2">
            <a:extLst>
              <a:ext uri="{FF2B5EF4-FFF2-40B4-BE49-F238E27FC236}">
                <a16:creationId xmlns:a16="http://schemas.microsoft.com/office/drawing/2014/main" id="{FE0945C8-842B-0D28-ABF3-5D6AA867EA96}"/>
              </a:ext>
            </a:extLst>
          </p:cNvPr>
          <p:cNvSpPr>
            <a:spLocks noGrp="1"/>
          </p:cNvSpPr>
          <p:nvPr>
            <p:ph type="ftr" sz="quarter" idx="11"/>
          </p:nvPr>
        </p:nvSpPr>
        <p:spPr/>
        <p:txBody>
          <a:bodyPr/>
          <a:lstStyle/>
          <a:p>
            <a:r>
              <a:rPr lang="fr-FR"/>
              <a:t>CM n°34 du  05/03/2026</a:t>
            </a:r>
          </a:p>
        </p:txBody>
      </p:sp>
      <p:sp>
        <p:nvSpPr>
          <p:cNvPr id="5" name="Espace réservé du numéro de diapositive 4">
            <a:extLst>
              <a:ext uri="{FF2B5EF4-FFF2-40B4-BE49-F238E27FC236}">
                <a16:creationId xmlns:a16="http://schemas.microsoft.com/office/drawing/2014/main" id="{15E5D42F-5CBB-38C2-94F3-76654FE7F7B5}"/>
              </a:ext>
            </a:extLst>
          </p:cNvPr>
          <p:cNvSpPr>
            <a:spLocks noGrp="1"/>
          </p:cNvSpPr>
          <p:nvPr>
            <p:ph type="sldNum" sz="quarter" idx="12"/>
          </p:nvPr>
        </p:nvSpPr>
        <p:spPr/>
        <p:txBody>
          <a:bodyPr/>
          <a:lstStyle/>
          <a:p>
            <a:fld id="{22F32450-CA8A-434D-A2E5-9655C3EDE9B5}" type="slidenum">
              <a:rPr lang="fr-FR" smtClean="0"/>
              <a:t>10</a:t>
            </a:fld>
            <a:endParaRPr lang="fr-FR"/>
          </a:p>
        </p:txBody>
      </p:sp>
      <p:pic>
        <p:nvPicPr>
          <p:cNvPr id="7" name="Image 6">
            <a:extLst>
              <a:ext uri="{FF2B5EF4-FFF2-40B4-BE49-F238E27FC236}">
                <a16:creationId xmlns:a16="http://schemas.microsoft.com/office/drawing/2014/main" id="{B4F4FAC2-BF4A-029A-F304-0D273051AC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2354"/>
            <a:ext cx="539552" cy="518711"/>
          </a:xfrm>
          <a:prstGeom prst="rect">
            <a:avLst/>
          </a:prstGeom>
        </p:spPr>
      </p:pic>
      <p:pic>
        <p:nvPicPr>
          <p:cNvPr id="1026" name="Picture 2" descr="38 ISÈRE TE38 – Teara">
            <a:extLst>
              <a:ext uri="{FF2B5EF4-FFF2-40B4-BE49-F238E27FC236}">
                <a16:creationId xmlns:a16="http://schemas.microsoft.com/office/drawing/2014/main" id="{C3A54A3E-A8D3-539D-1B5D-EF981CC08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9857" y="422411"/>
            <a:ext cx="3724285" cy="138499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a:extLst>
              <a:ext uri="{FF2B5EF4-FFF2-40B4-BE49-F238E27FC236}">
                <a16:creationId xmlns:a16="http://schemas.microsoft.com/office/drawing/2014/main" id="{0FE8B6ED-2C23-6F5F-8148-D3D1077116D5}"/>
              </a:ext>
            </a:extLst>
          </p:cNvPr>
          <p:cNvSpPr>
            <a:spLocks noChangeArrowheads="1"/>
          </p:cNvSpPr>
          <p:nvPr/>
        </p:nvSpPr>
        <p:spPr bwMode="auto">
          <a:xfrm>
            <a:off x="-108520" y="1782716"/>
            <a:ext cx="925252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46505A"/>
                </a:solidFill>
                <a:effectLst/>
                <a:latin typeface="Trebuchet MS" panose="020B0603020202020204" pitchFamily="34" charset="0"/>
              </a:rPr>
              <a:t>Dans le cadre des réflexions en cours autour du projet de loi sur la décentralisation, un transfert de la compétence d’autorité organisatrice de la distribution d’électricité vers le Département est aujourd’hui envisagé.</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46505A"/>
                </a:solidFill>
                <a:effectLst/>
                <a:latin typeface="Trebuchet MS" panose="020B0603020202020204" pitchFamily="34" charset="0"/>
              </a:rPr>
              <a:t>Dans ce contexte, vous trouverez en pièce jointe un courrier de notre Président, Monsieur Bertrand LACHAT, vous invitant à délibérer lors de votre prochain Conseil municipal afin de soutenir le maintien de la compétence « distribution d’électricité » au sein du bloc communal.</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sp>
        <p:nvSpPr>
          <p:cNvPr id="11" name="ZoneTexte 10">
            <a:extLst>
              <a:ext uri="{FF2B5EF4-FFF2-40B4-BE49-F238E27FC236}">
                <a16:creationId xmlns:a16="http://schemas.microsoft.com/office/drawing/2014/main" id="{F24C80F6-07F2-81AB-9D39-0A13F0832095}"/>
              </a:ext>
            </a:extLst>
          </p:cNvPr>
          <p:cNvSpPr txBox="1"/>
          <p:nvPr/>
        </p:nvSpPr>
        <p:spPr>
          <a:xfrm>
            <a:off x="9065" y="3361556"/>
            <a:ext cx="9134935" cy="738664"/>
          </a:xfrm>
          <a:prstGeom prst="rect">
            <a:avLst/>
          </a:prstGeom>
          <a:noFill/>
        </p:spPr>
        <p:txBody>
          <a:bodyPr wrap="square" rtlCol="0">
            <a:spAutoFit/>
          </a:bodyPr>
          <a:lstStyle/>
          <a:p>
            <a:pPr marL="285750" indent="-285750">
              <a:buFont typeface="Arial" panose="020B0604020202020204" pitchFamily="34" charset="0"/>
              <a:buChar char="•"/>
            </a:pPr>
            <a:r>
              <a:rPr lang="fr-FR" sz="1400" dirty="0">
                <a:hlinkClick r:id="rId4" action="ppaction://hlinkfile"/>
              </a:rPr>
              <a:t>Lettre</a:t>
            </a:r>
            <a:r>
              <a:rPr lang="fr-FR" sz="1400" dirty="0"/>
              <a:t> du Président TE 38 Bertrand LACHAT</a:t>
            </a:r>
          </a:p>
          <a:p>
            <a:pPr marL="285750" indent="-285750">
              <a:buFont typeface="Arial" panose="020B0604020202020204" pitchFamily="34" charset="0"/>
              <a:buChar char="•"/>
            </a:pPr>
            <a:r>
              <a:rPr lang="fr-FR" sz="1400" dirty="0">
                <a:hlinkClick r:id="rId5" action="ppaction://hlinkfile"/>
              </a:rPr>
              <a:t>Lettre</a:t>
            </a:r>
            <a:r>
              <a:rPr lang="fr-FR" sz="1400" dirty="0"/>
              <a:t> de la FNCCR</a:t>
            </a:r>
          </a:p>
          <a:p>
            <a:pPr marL="285750" indent="-285750">
              <a:buFont typeface="Arial" panose="020B0604020202020204" pitchFamily="34" charset="0"/>
              <a:buChar char="•"/>
            </a:pPr>
            <a:r>
              <a:rPr lang="fr-FR" sz="1400" dirty="0">
                <a:hlinkClick r:id="rId6" action="ppaction://hlinkfile"/>
              </a:rPr>
              <a:t>Modèle de Délibération</a:t>
            </a:r>
            <a:endParaRPr lang="fr-FR" sz="1400" dirty="0"/>
          </a:p>
        </p:txBody>
      </p:sp>
    </p:spTree>
    <p:extLst>
      <p:ext uri="{BB962C8B-B14F-4D97-AF65-F5344CB8AC3E}">
        <p14:creationId xmlns:p14="http://schemas.microsoft.com/office/powerpoint/2010/main" val="14240519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715E7-4502-1CD0-50A3-492E3AED9249}"/>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FC3F66B-7EEC-85DD-7E8F-61207912B036}"/>
              </a:ext>
            </a:extLst>
          </p:cNvPr>
          <p:cNvSpPr>
            <a:spLocks noGrp="1"/>
          </p:cNvSpPr>
          <p:nvPr>
            <p:ph type="dt" sz="half" idx="10"/>
          </p:nvPr>
        </p:nvSpPr>
        <p:spPr/>
        <p:txBody>
          <a:bodyPr/>
          <a:lstStyle/>
          <a:p>
            <a:fld id="{90915912-7C71-458B-B6FF-D4DBE6B4FDD3}" type="datetime1">
              <a:rPr lang="fr-FR" smtClean="0"/>
              <a:t>17/03/2026</a:t>
            </a:fld>
            <a:endParaRPr lang="fr-FR"/>
          </a:p>
        </p:txBody>
      </p:sp>
      <p:sp>
        <p:nvSpPr>
          <p:cNvPr id="3" name="Espace réservé du pied de page 2">
            <a:extLst>
              <a:ext uri="{FF2B5EF4-FFF2-40B4-BE49-F238E27FC236}">
                <a16:creationId xmlns:a16="http://schemas.microsoft.com/office/drawing/2014/main" id="{F0A482E3-735B-AB86-D760-B24769608707}"/>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4422EECC-4DF0-8FC8-C94E-A51432E55347}"/>
              </a:ext>
            </a:extLst>
          </p:cNvPr>
          <p:cNvSpPr>
            <a:spLocks noGrp="1"/>
          </p:cNvSpPr>
          <p:nvPr>
            <p:ph type="sldNum" sz="quarter" idx="12"/>
          </p:nvPr>
        </p:nvSpPr>
        <p:spPr/>
        <p:txBody>
          <a:bodyPr/>
          <a:lstStyle/>
          <a:p>
            <a:fld id="{759F8C28-2559-48B3-A02F-41E0C7A8A4CA}" type="slidenum">
              <a:rPr lang="fr-FR" smtClean="0"/>
              <a:t>100</a:t>
            </a:fld>
            <a:endParaRPr lang="fr-FR" dirty="0"/>
          </a:p>
        </p:txBody>
      </p:sp>
      <p:sp>
        <p:nvSpPr>
          <p:cNvPr id="7" name="Rectangle 6">
            <a:extLst>
              <a:ext uri="{FF2B5EF4-FFF2-40B4-BE49-F238E27FC236}">
                <a16:creationId xmlns:a16="http://schemas.microsoft.com/office/drawing/2014/main" id="{15BD0A90-6D76-7E5F-D4C4-4C48267C8EC0}"/>
              </a:ext>
            </a:extLst>
          </p:cNvPr>
          <p:cNvSpPr/>
          <p:nvPr/>
        </p:nvSpPr>
        <p:spPr>
          <a:xfrm>
            <a:off x="0" y="-12354"/>
            <a:ext cx="9143999" cy="369332"/>
          </a:xfrm>
          <a:prstGeom prst="rect">
            <a:avLst/>
          </a:prstGeom>
        </p:spPr>
        <p:txBody>
          <a:bodyPr wrap="square">
            <a:spAutoFit/>
          </a:bodyPr>
          <a:lstStyle/>
          <a:p>
            <a:pPr algn="ctr"/>
            <a:r>
              <a:rPr lang="fr-FR" b="1" dirty="0">
                <a:solidFill>
                  <a:srgbClr val="00B0F0"/>
                </a:solidFill>
              </a:rPr>
              <a:t>Retrouver la plaque directionnelle historique</a:t>
            </a:r>
          </a:p>
        </p:txBody>
      </p:sp>
      <p:pic>
        <p:nvPicPr>
          <p:cNvPr id="9" name="Image 8" descr="Une image contenant motif, art, conception, créativité&#10;&#10;Description générée automatiquement">
            <a:extLst>
              <a:ext uri="{FF2B5EF4-FFF2-40B4-BE49-F238E27FC236}">
                <a16:creationId xmlns:a16="http://schemas.microsoft.com/office/drawing/2014/main" id="{9D4F7E44-4D0A-9859-BFD5-480C0E717C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30511" cy="720000"/>
          </a:xfrm>
          <a:prstGeom prst="rect">
            <a:avLst/>
          </a:prstGeom>
        </p:spPr>
      </p:pic>
      <p:pic>
        <p:nvPicPr>
          <p:cNvPr id="12" name="Image 11">
            <a:extLst>
              <a:ext uri="{FF2B5EF4-FFF2-40B4-BE49-F238E27FC236}">
                <a16:creationId xmlns:a16="http://schemas.microsoft.com/office/drawing/2014/main" id="{5EA16D52-A12A-330E-823B-D5B9ED8B57F0}"/>
              </a:ext>
            </a:extLst>
          </p:cNvPr>
          <p:cNvPicPr>
            <a:picLocks noChangeAspect="1"/>
          </p:cNvPicPr>
          <p:nvPr/>
        </p:nvPicPr>
        <p:blipFill>
          <a:blip r:embed="rId4"/>
          <a:stretch>
            <a:fillRect/>
          </a:stretch>
        </p:blipFill>
        <p:spPr>
          <a:xfrm>
            <a:off x="1848437" y="356978"/>
            <a:ext cx="5846782" cy="2860562"/>
          </a:xfrm>
          <a:prstGeom prst="rect">
            <a:avLst/>
          </a:prstGeom>
        </p:spPr>
      </p:pic>
      <p:sp>
        <p:nvSpPr>
          <p:cNvPr id="13" name="ZoneTexte 12">
            <a:extLst>
              <a:ext uri="{FF2B5EF4-FFF2-40B4-BE49-F238E27FC236}">
                <a16:creationId xmlns:a16="http://schemas.microsoft.com/office/drawing/2014/main" id="{16858567-159D-BE15-4BF7-B5ED18FA1CDC}"/>
              </a:ext>
            </a:extLst>
          </p:cNvPr>
          <p:cNvSpPr txBox="1"/>
          <p:nvPr/>
        </p:nvSpPr>
        <p:spPr>
          <a:xfrm>
            <a:off x="16703" y="3224240"/>
            <a:ext cx="9144000" cy="1169551"/>
          </a:xfrm>
          <a:prstGeom prst="rect">
            <a:avLst/>
          </a:prstGeom>
          <a:noFill/>
        </p:spPr>
        <p:txBody>
          <a:bodyPr wrap="square" rtlCol="0">
            <a:spAutoFit/>
          </a:bodyPr>
          <a:lstStyle/>
          <a:p>
            <a:r>
              <a:rPr lang="fr-FR" sz="1400" dirty="0"/>
              <a:t>Message d’une habitante :</a:t>
            </a:r>
          </a:p>
          <a:p>
            <a:r>
              <a:rPr lang="fr-FR" sz="1400" dirty="0"/>
              <a:t>La plaque de voirie (ancienne) qui était apposée sur la façade a été enlevée par le propriétaire en vue des travaux. Elle indiquait le petit train et les km qui séparent Valbonnais à La Mure et Bourg d'Oisans. Elle a une valeur patrimoniale et n'appartient pas selon moi au propriétaire de la maison. Serait-il possible de vérifier avec lui qu'il a l'intention de la remettre? Si ce n'est pas le cas, ce serait bien qu'il la donne à la mairie voire au musée </a:t>
            </a:r>
            <a:r>
              <a:rPr lang="fr-FR" sz="1400" dirty="0" err="1"/>
              <a:t>matheysin</a:t>
            </a:r>
            <a:endParaRPr lang="fr-FR" sz="1400" dirty="0"/>
          </a:p>
        </p:txBody>
      </p:sp>
      <p:sp>
        <p:nvSpPr>
          <p:cNvPr id="5" name="ZoneTexte 4">
            <a:extLst>
              <a:ext uri="{FF2B5EF4-FFF2-40B4-BE49-F238E27FC236}">
                <a16:creationId xmlns:a16="http://schemas.microsoft.com/office/drawing/2014/main" id="{6D026277-87E9-7416-08F1-DDEFEF50D22B}"/>
              </a:ext>
            </a:extLst>
          </p:cNvPr>
          <p:cNvSpPr txBox="1"/>
          <p:nvPr/>
        </p:nvSpPr>
        <p:spPr>
          <a:xfrm>
            <a:off x="16704" y="4342852"/>
            <a:ext cx="9143999" cy="954107"/>
          </a:xfrm>
          <a:prstGeom prst="rect">
            <a:avLst/>
          </a:prstGeom>
          <a:noFill/>
        </p:spPr>
        <p:txBody>
          <a:bodyPr wrap="square" rtlCol="0">
            <a:spAutoFit/>
          </a:bodyPr>
          <a:lstStyle/>
          <a:p>
            <a:r>
              <a:rPr lang="fr-FR" sz="1400" u="sng" dirty="0"/>
              <a:t>Réponse de Mr Moulin le 27/06/24</a:t>
            </a:r>
            <a:r>
              <a:rPr lang="fr-FR" sz="1400" dirty="0"/>
              <a:t> : </a:t>
            </a:r>
            <a:r>
              <a:rPr lang="fr-FR" sz="1400" i="1" dirty="0">
                <a:effectLst/>
              </a:rPr>
              <a:t>Cette plaque a une valeur uniquement patrimoniale ; à priori, elle daterait des années 1880 (</a:t>
            </a:r>
            <a:r>
              <a:rPr lang="fr-FR" sz="1400" i="1" dirty="0" err="1">
                <a:effectLst/>
              </a:rPr>
              <a:t>cf</a:t>
            </a:r>
            <a:r>
              <a:rPr lang="fr-FR" sz="1400" i="1" dirty="0">
                <a:effectLst/>
              </a:rPr>
              <a:t> </a:t>
            </a:r>
            <a:r>
              <a:rPr lang="fr-FR" sz="1400" i="1" dirty="0">
                <a:effectLst/>
                <a:hlinkClick r:id="rId5"/>
              </a:rPr>
              <a:t>https://plaquedecocher.fr/isere-page-5/</a:t>
            </a:r>
            <a:r>
              <a:rPr lang="fr-FR" sz="1400" i="1" dirty="0">
                <a:effectLst/>
              </a:rPr>
              <a:t>)</a:t>
            </a:r>
            <a:r>
              <a:rPr lang="fr-FR" sz="1400" i="1" dirty="0"/>
              <a:t>.</a:t>
            </a:r>
          </a:p>
          <a:p>
            <a:endParaRPr lang="fr-FR" sz="1400" i="1" dirty="0">
              <a:effectLst/>
            </a:endParaRPr>
          </a:p>
          <a:p>
            <a:pPr algn="ctr"/>
            <a:r>
              <a:rPr lang="fr-FR" sz="1400" b="1" i="1" dirty="0"/>
              <a:t>Le propriétaire la remettra après les travaux</a:t>
            </a:r>
            <a:endParaRPr lang="fr-FR" sz="1400" b="1" dirty="0">
              <a:effectLst/>
            </a:endParaRPr>
          </a:p>
        </p:txBody>
      </p:sp>
    </p:spTree>
    <p:extLst>
      <p:ext uri="{BB962C8B-B14F-4D97-AF65-F5344CB8AC3E}">
        <p14:creationId xmlns:p14="http://schemas.microsoft.com/office/powerpoint/2010/main" val="138183283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4E541-DC86-F065-2D00-2CA836D1C9DB}"/>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F31A056-6828-4CA9-BA22-B11752D7E671}"/>
              </a:ext>
            </a:extLst>
          </p:cNvPr>
          <p:cNvSpPr>
            <a:spLocks noGrp="1"/>
          </p:cNvSpPr>
          <p:nvPr>
            <p:ph type="dt" sz="half" idx="10"/>
          </p:nvPr>
        </p:nvSpPr>
        <p:spPr/>
        <p:txBody>
          <a:bodyPr/>
          <a:lstStyle/>
          <a:p>
            <a:fld id="{0BF298E0-9C08-46E3-A4DF-BA5CECA9CCA0}"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A38E181E-9527-DC73-B0E4-30CC3749AFAB}"/>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B8032B21-64F2-C291-9F10-BCB5795533F5}"/>
              </a:ext>
            </a:extLst>
          </p:cNvPr>
          <p:cNvSpPr>
            <a:spLocks noGrp="1"/>
          </p:cNvSpPr>
          <p:nvPr>
            <p:ph type="sldNum" sz="quarter" idx="12"/>
          </p:nvPr>
        </p:nvSpPr>
        <p:spPr/>
        <p:txBody>
          <a:bodyPr/>
          <a:lstStyle/>
          <a:p>
            <a:fld id="{759F8C28-2559-48B3-A02F-41E0C7A8A4CA}" type="slidenum">
              <a:rPr lang="fr-FR" smtClean="0"/>
              <a:t>101</a:t>
            </a:fld>
            <a:endParaRPr lang="fr-FR"/>
          </a:p>
        </p:txBody>
      </p:sp>
      <p:sp>
        <p:nvSpPr>
          <p:cNvPr id="7" name="ZoneTexte 6">
            <a:extLst>
              <a:ext uri="{FF2B5EF4-FFF2-40B4-BE49-F238E27FC236}">
                <a16:creationId xmlns:a16="http://schemas.microsoft.com/office/drawing/2014/main" id="{B4D88227-681C-BD43-B3A2-EF344EE594A0}"/>
              </a:ext>
            </a:extLst>
          </p:cNvPr>
          <p:cNvSpPr txBox="1"/>
          <p:nvPr/>
        </p:nvSpPr>
        <p:spPr>
          <a:xfrm>
            <a:off x="0" y="20060"/>
            <a:ext cx="9168788" cy="369332"/>
          </a:xfrm>
          <a:prstGeom prst="rect">
            <a:avLst/>
          </a:prstGeom>
          <a:noFill/>
        </p:spPr>
        <p:txBody>
          <a:bodyPr wrap="square" rtlCol="0">
            <a:spAutoFit/>
          </a:bodyPr>
          <a:lstStyle/>
          <a:p>
            <a:pPr algn="ctr"/>
            <a:r>
              <a:rPr lang="fr-FR" b="1" dirty="0">
                <a:solidFill>
                  <a:schemeClr val="tx2">
                    <a:lumMod val="60000"/>
                    <a:lumOff val="40000"/>
                  </a:schemeClr>
                </a:solidFill>
              </a:rPr>
              <a:t>Signature des baux commerciaux pour VALBOMARCHE et VALBOPLAGE</a:t>
            </a:r>
          </a:p>
        </p:txBody>
      </p:sp>
      <p:sp>
        <p:nvSpPr>
          <p:cNvPr id="5" name="ZoneTexte 4">
            <a:extLst>
              <a:ext uri="{FF2B5EF4-FFF2-40B4-BE49-F238E27FC236}">
                <a16:creationId xmlns:a16="http://schemas.microsoft.com/office/drawing/2014/main" id="{5D986E4B-53CC-5345-B52C-2D06FDEFE7F2}"/>
              </a:ext>
            </a:extLst>
          </p:cNvPr>
          <p:cNvSpPr txBox="1"/>
          <p:nvPr/>
        </p:nvSpPr>
        <p:spPr>
          <a:xfrm>
            <a:off x="-108136" y="2170903"/>
            <a:ext cx="9144000" cy="1938992"/>
          </a:xfrm>
          <a:prstGeom prst="rect">
            <a:avLst/>
          </a:prstGeom>
          <a:noFill/>
        </p:spPr>
        <p:txBody>
          <a:bodyPr wrap="square" rtlCol="0">
            <a:spAutoFit/>
          </a:bodyPr>
          <a:lstStyle/>
          <a:p>
            <a:pPr algn="ctr">
              <a:tabLst>
                <a:tab pos="2509838" algn="l"/>
              </a:tabLst>
            </a:pPr>
            <a:r>
              <a:rPr lang="fr-FR" sz="1400" dirty="0">
                <a:hlinkClick r:id="rId2" action="ppaction://hlinkfile"/>
              </a:rPr>
              <a:t>Bail de la superette</a:t>
            </a:r>
            <a:r>
              <a:rPr lang="fr-FR" sz="1400" dirty="0"/>
              <a:t> (2014)</a:t>
            </a:r>
          </a:p>
          <a:p>
            <a:pPr algn="ctr">
              <a:tabLst>
                <a:tab pos="2509838" algn="l"/>
              </a:tabLst>
            </a:pPr>
            <a:r>
              <a:rPr lang="fr-FR" sz="1400" dirty="0">
                <a:hlinkClick r:id="rId3" action="ppaction://hlinkfile"/>
              </a:rPr>
              <a:t>Bail du bar-Restaurant</a:t>
            </a:r>
            <a:r>
              <a:rPr lang="fr-FR" sz="1400" dirty="0"/>
              <a:t> (2014)</a:t>
            </a:r>
          </a:p>
          <a:p>
            <a:pPr algn="ctr">
              <a:tabLst>
                <a:tab pos="2509838" algn="l"/>
              </a:tabLst>
            </a:pPr>
            <a:r>
              <a:rPr lang="fr-FR" sz="1400" dirty="0">
                <a:hlinkClick r:id="rId4" action="ppaction://hlinkfile"/>
              </a:rPr>
              <a:t>Rapport d'expert pour estimer la valeur locative de la superette, de la station service et du bar restaurant</a:t>
            </a:r>
            <a:r>
              <a:rPr lang="fr-FR" sz="1400" dirty="0"/>
              <a:t> (2023)</a:t>
            </a:r>
          </a:p>
          <a:p>
            <a:pPr algn="ctr">
              <a:tabLst>
                <a:tab pos="2509838" algn="l"/>
              </a:tabLst>
            </a:pPr>
            <a:endParaRPr lang="fr-FR" sz="1400" dirty="0"/>
          </a:p>
          <a:p>
            <a:pPr algn="ctr">
              <a:tabLst>
                <a:tab pos="2509838" algn="l"/>
              </a:tabLst>
            </a:pPr>
            <a:r>
              <a:rPr lang="fr-FR" sz="1400" dirty="0"/>
              <a:t>Nouveaux  baux pour Franck Perron (Superette, Pompe et restaurant)</a:t>
            </a:r>
            <a:r>
              <a:rPr lang="fr-FR" sz="1800" dirty="0"/>
              <a:t> </a:t>
            </a:r>
            <a:r>
              <a:rPr lang="fr-FR" sz="1400" dirty="0"/>
              <a:t>(2023)</a:t>
            </a:r>
          </a:p>
          <a:p>
            <a:pPr algn="ctr">
              <a:tabLst>
                <a:tab pos="2509838" algn="l"/>
              </a:tabLst>
            </a:pPr>
            <a:r>
              <a:rPr lang="fr-FR" sz="1400" dirty="0">
                <a:hlinkClick r:id="rId5" action="ppaction://hlinkfile"/>
              </a:rPr>
              <a:t>Nouveau bail superette</a:t>
            </a:r>
            <a:r>
              <a:rPr lang="fr-FR" sz="1400" dirty="0"/>
              <a:t> (2023)</a:t>
            </a:r>
          </a:p>
          <a:p>
            <a:pPr algn="ctr">
              <a:tabLst>
                <a:tab pos="2509838" algn="l"/>
              </a:tabLst>
            </a:pPr>
            <a:r>
              <a:rPr lang="fr-FR" sz="1400" dirty="0">
                <a:hlinkClick r:id="rId6" action="ppaction://hlinkfile"/>
              </a:rPr>
              <a:t>Nouveau bail restaurant</a:t>
            </a:r>
            <a:r>
              <a:rPr lang="fr-FR" sz="1400" dirty="0"/>
              <a:t> (2023)</a:t>
            </a:r>
          </a:p>
          <a:p>
            <a:endParaRPr lang="fr-FR" dirty="0"/>
          </a:p>
        </p:txBody>
      </p:sp>
      <p:pic>
        <p:nvPicPr>
          <p:cNvPr id="8" name="Image 7" descr="Une image contenant herbe, vert, pont&#10;&#10;Description générée automatiquement">
            <a:extLst>
              <a:ext uri="{FF2B5EF4-FFF2-40B4-BE49-F238E27FC236}">
                <a16:creationId xmlns:a16="http://schemas.microsoft.com/office/drawing/2014/main" id="{31F656BE-480B-498A-8E01-F2D5F639AE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26084" y="591451"/>
            <a:ext cx="2232000" cy="1395447"/>
          </a:xfrm>
          <a:prstGeom prst="rect">
            <a:avLst/>
          </a:prstGeom>
        </p:spPr>
      </p:pic>
      <p:pic>
        <p:nvPicPr>
          <p:cNvPr id="13" name="Image 12" descr="Une image contenant arbre, plein air, bâtiment, maison&#10;&#10;Description générée automatiquement">
            <a:extLst>
              <a:ext uri="{FF2B5EF4-FFF2-40B4-BE49-F238E27FC236}">
                <a16:creationId xmlns:a16="http://schemas.microsoft.com/office/drawing/2014/main" id="{E038F79A-0DB7-F025-5890-A079E5C1485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9550" y="592742"/>
            <a:ext cx="2232000" cy="1395000"/>
          </a:xfrm>
          <a:prstGeom prst="rect">
            <a:avLst/>
          </a:prstGeom>
        </p:spPr>
      </p:pic>
      <p:pic>
        <p:nvPicPr>
          <p:cNvPr id="14" name="Image 13" descr="Une image contenant texte, sol, plein air, trottoir&#10;&#10;Description générée automatiquement">
            <a:extLst>
              <a:ext uri="{FF2B5EF4-FFF2-40B4-BE49-F238E27FC236}">
                <a16:creationId xmlns:a16="http://schemas.microsoft.com/office/drawing/2014/main" id="{B40D4E90-34A3-4FA7-D43F-4AFF3ABC70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47864" y="586013"/>
            <a:ext cx="2232000" cy="1395000"/>
          </a:xfrm>
          <a:prstGeom prst="rect">
            <a:avLst/>
          </a:prstGeom>
        </p:spPr>
      </p:pic>
      <p:sp>
        <p:nvSpPr>
          <p:cNvPr id="9" name="ZoneTexte 8">
            <a:extLst>
              <a:ext uri="{FF2B5EF4-FFF2-40B4-BE49-F238E27FC236}">
                <a16:creationId xmlns:a16="http://schemas.microsoft.com/office/drawing/2014/main" id="{8DF91ACB-191A-43EF-97F8-79BAB0D93101}"/>
              </a:ext>
            </a:extLst>
          </p:cNvPr>
          <p:cNvSpPr txBox="1"/>
          <p:nvPr/>
        </p:nvSpPr>
        <p:spPr>
          <a:xfrm>
            <a:off x="232058" y="4081636"/>
            <a:ext cx="8928360" cy="830997"/>
          </a:xfrm>
          <a:prstGeom prst="rect">
            <a:avLst/>
          </a:prstGeom>
          <a:noFill/>
        </p:spPr>
        <p:txBody>
          <a:bodyPr wrap="square" rtlCol="0">
            <a:spAutoFit/>
          </a:bodyPr>
          <a:lstStyle/>
          <a:p>
            <a:r>
              <a:rPr lang="fr-FR" sz="1200" b="1" dirty="0"/>
              <a:t>Réflexion à avoir</a:t>
            </a:r>
            <a:r>
              <a:rPr lang="fr-FR" sz="1200" dirty="0"/>
              <a:t> :</a:t>
            </a:r>
          </a:p>
          <a:p>
            <a:pPr marL="285750" indent="-285750">
              <a:buFont typeface="Arial" panose="020B0604020202020204" pitchFamily="34" charset="0"/>
              <a:buChar char="•"/>
            </a:pPr>
            <a:r>
              <a:rPr lang="fr-FR" sz="1200" dirty="0">
                <a:effectLst/>
              </a:rPr>
              <a:t>La taxe foncière</a:t>
            </a:r>
          </a:p>
          <a:p>
            <a:pPr marL="285750" indent="-285750">
              <a:buFont typeface="Arial" panose="020B0604020202020204" pitchFamily="34" charset="0"/>
              <a:buChar char="•"/>
            </a:pPr>
            <a:r>
              <a:rPr lang="fr-FR" sz="1200" dirty="0"/>
              <a:t>Bail spécifique pour la station</a:t>
            </a:r>
          </a:p>
          <a:p>
            <a:pPr marL="285750" indent="-285750">
              <a:buFont typeface="Arial" panose="020B0604020202020204" pitchFamily="34" charset="0"/>
              <a:buChar char="•"/>
            </a:pPr>
            <a:r>
              <a:rPr lang="fr-FR" sz="1200" dirty="0"/>
              <a:t>En attente du résultat du restaurant ouvert cet hiver</a:t>
            </a:r>
          </a:p>
        </p:txBody>
      </p:sp>
      <p:pic>
        <p:nvPicPr>
          <p:cNvPr id="12" name="Image 11" descr="Une image contenant texte, logo, cercle, Police&#10;&#10;Description générée automatiquement">
            <a:extLst>
              <a:ext uri="{FF2B5EF4-FFF2-40B4-BE49-F238E27FC236}">
                <a16:creationId xmlns:a16="http://schemas.microsoft.com/office/drawing/2014/main" id="{AEF124C2-4CCA-2081-3206-BB31A3444B5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 y="-2484"/>
            <a:ext cx="720000" cy="720000"/>
          </a:xfrm>
          <a:prstGeom prst="rect">
            <a:avLst/>
          </a:prstGeom>
        </p:spPr>
      </p:pic>
    </p:spTree>
    <p:extLst>
      <p:ext uri="{BB962C8B-B14F-4D97-AF65-F5344CB8AC3E}">
        <p14:creationId xmlns:p14="http://schemas.microsoft.com/office/powerpoint/2010/main" val="77158716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71357-B443-6AD6-1A23-DD60C7A4369F}"/>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95E25999-81AE-45CB-0B90-9E0956AF9E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8" y="20533"/>
            <a:ext cx="720000" cy="787500"/>
          </a:xfrm>
          <a:prstGeom prst="rect">
            <a:avLst/>
          </a:prstGeom>
        </p:spPr>
      </p:pic>
      <p:sp>
        <p:nvSpPr>
          <p:cNvPr id="2" name="Espace réservé de la date 1">
            <a:extLst>
              <a:ext uri="{FF2B5EF4-FFF2-40B4-BE49-F238E27FC236}">
                <a16:creationId xmlns:a16="http://schemas.microsoft.com/office/drawing/2014/main" id="{BB84EB0D-AC1E-95D8-A232-9B7216C8C488}"/>
              </a:ext>
            </a:extLst>
          </p:cNvPr>
          <p:cNvSpPr>
            <a:spLocks noGrp="1"/>
          </p:cNvSpPr>
          <p:nvPr>
            <p:ph type="dt" sz="half" idx="10"/>
          </p:nvPr>
        </p:nvSpPr>
        <p:spPr/>
        <p:txBody>
          <a:bodyPr/>
          <a:lstStyle/>
          <a:p>
            <a:fld id="{30C9D035-DFA6-4932-991A-CC65CB1FFEFE}"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BAEBAA13-8730-9D3F-0267-81F95483342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341DF8A9-5180-4A7A-440F-E8BFFA4A21D7}"/>
              </a:ext>
            </a:extLst>
          </p:cNvPr>
          <p:cNvSpPr>
            <a:spLocks noGrp="1"/>
          </p:cNvSpPr>
          <p:nvPr>
            <p:ph type="sldNum" sz="quarter" idx="12"/>
          </p:nvPr>
        </p:nvSpPr>
        <p:spPr/>
        <p:txBody>
          <a:bodyPr/>
          <a:lstStyle/>
          <a:p>
            <a:fld id="{759F8C28-2559-48B3-A02F-41E0C7A8A4CA}" type="slidenum">
              <a:rPr lang="fr-FR" smtClean="0"/>
              <a:t>102</a:t>
            </a:fld>
            <a:endParaRPr lang="fr-FR"/>
          </a:p>
        </p:txBody>
      </p:sp>
      <p:sp>
        <p:nvSpPr>
          <p:cNvPr id="6" name="ZoneTexte 5">
            <a:extLst>
              <a:ext uri="{FF2B5EF4-FFF2-40B4-BE49-F238E27FC236}">
                <a16:creationId xmlns:a16="http://schemas.microsoft.com/office/drawing/2014/main" id="{CB81D607-00E6-23F3-E9AC-1174BBD79BD7}"/>
              </a:ext>
            </a:extLst>
          </p:cNvPr>
          <p:cNvSpPr txBox="1"/>
          <p:nvPr/>
        </p:nvSpPr>
        <p:spPr>
          <a:xfrm>
            <a:off x="81478" y="-24639"/>
            <a:ext cx="8883010" cy="923330"/>
          </a:xfrm>
          <a:prstGeom prst="rect">
            <a:avLst/>
          </a:prstGeom>
          <a:noFill/>
        </p:spPr>
        <p:txBody>
          <a:bodyPr wrap="square" rtlCol="0">
            <a:spAutoFit/>
          </a:bodyPr>
          <a:lstStyle/>
          <a:p>
            <a:pPr algn="ctr"/>
            <a:r>
              <a:rPr lang="fr-FR" b="1" dirty="0">
                <a:solidFill>
                  <a:schemeClr val="tx2">
                    <a:lumMod val="60000"/>
                    <a:lumOff val="40000"/>
                  </a:schemeClr>
                </a:solidFill>
              </a:rPr>
              <a:t>Appartements de la Gendarmerie</a:t>
            </a:r>
            <a:br>
              <a:rPr lang="fr-FR" b="1" dirty="0">
                <a:solidFill>
                  <a:schemeClr val="tx2">
                    <a:lumMod val="60000"/>
                    <a:lumOff val="40000"/>
                  </a:schemeClr>
                </a:solidFill>
              </a:rPr>
            </a:br>
            <a:r>
              <a:rPr lang="fr-FR" b="1" dirty="0">
                <a:solidFill>
                  <a:schemeClr val="tx2">
                    <a:lumMod val="60000"/>
                    <a:lumOff val="40000"/>
                  </a:schemeClr>
                </a:solidFill>
              </a:rPr>
              <a:t>Charges des locataires</a:t>
            </a:r>
            <a:br>
              <a:rPr lang="fr-FR" b="1" dirty="0">
                <a:solidFill>
                  <a:schemeClr val="tx2">
                    <a:lumMod val="60000"/>
                    <a:lumOff val="40000"/>
                  </a:schemeClr>
                </a:solidFill>
              </a:rPr>
            </a:br>
            <a:r>
              <a:rPr lang="fr-FR" b="1" dirty="0">
                <a:solidFill>
                  <a:schemeClr val="tx2">
                    <a:lumMod val="60000"/>
                    <a:lumOff val="40000"/>
                  </a:schemeClr>
                </a:solidFill>
              </a:rPr>
              <a:t>Chauffage, éclairage des communs, entretien</a:t>
            </a:r>
          </a:p>
        </p:txBody>
      </p:sp>
      <p:pic>
        <p:nvPicPr>
          <p:cNvPr id="8" name="Image 7" descr="Une image contenant herbe, maison, bâtiment, extérieur&#10;&#10;Description générée automatiquement">
            <a:extLst>
              <a:ext uri="{FF2B5EF4-FFF2-40B4-BE49-F238E27FC236}">
                <a16:creationId xmlns:a16="http://schemas.microsoft.com/office/drawing/2014/main" id="{FC9F4D72-F100-2DC7-0C3A-F31BCF7B8B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0411" y="-24639"/>
            <a:ext cx="2187221" cy="1368152"/>
          </a:xfrm>
          <a:prstGeom prst="rect">
            <a:avLst/>
          </a:prstGeom>
        </p:spPr>
      </p:pic>
      <p:pic>
        <p:nvPicPr>
          <p:cNvPr id="9" name="Image 8">
            <a:extLst>
              <a:ext uri="{FF2B5EF4-FFF2-40B4-BE49-F238E27FC236}">
                <a16:creationId xmlns:a16="http://schemas.microsoft.com/office/drawing/2014/main" id="{FD1DF53A-3FA3-55F5-D25F-394EEE18103F}"/>
              </a:ext>
            </a:extLst>
          </p:cNvPr>
          <p:cNvPicPr>
            <a:picLocks noChangeAspect="1"/>
          </p:cNvPicPr>
          <p:nvPr/>
        </p:nvPicPr>
        <p:blipFill>
          <a:blip r:embed="rId4"/>
          <a:stretch>
            <a:fillRect/>
          </a:stretch>
        </p:blipFill>
        <p:spPr>
          <a:xfrm>
            <a:off x="83413" y="909862"/>
            <a:ext cx="6720835" cy="4387097"/>
          </a:xfrm>
          <a:prstGeom prst="rect">
            <a:avLst/>
          </a:prstGeom>
        </p:spPr>
      </p:pic>
      <p:sp>
        <p:nvSpPr>
          <p:cNvPr id="10" name="ZoneTexte 9">
            <a:extLst>
              <a:ext uri="{FF2B5EF4-FFF2-40B4-BE49-F238E27FC236}">
                <a16:creationId xmlns:a16="http://schemas.microsoft.com/office/drawing/2014/main" id="{9FC983CF-8B36-A21A-ADF0-95AFBDDECEBC}"/>
              </a:ext>
            </a:extLst>
          </p:cNvPr>
          <p:cNvSpPr txBox="1"/>
          <p:nvPr/>
        </p:nvSpPr>
        <p:spPr>
          <a:xfrm>
            <a:off x="6804248" y="1982098"/>
            <a:ext cx="2333384" cy="1384995"/>
          </a:xfrm>
          <a:prstGeom prst="rect">
            <a:avLst/>
          </a:prstGeom>
          <a:noFill/>
        </p:spPr>
        <p:txBody>
          <a:bodyPr wrap="square" rtlCol="0">
            <a:spAutoFit/>
          </a:bodyPr>
          <a:lstStyle/>
          <a:p>
            <a:pPr algn="ctr"/>
            <a:r>
              <a:rPr lang="fr-FR" sz="1200" b="1" dirty="0"/>
              <a:t>En 2022 :</a:t>
            </a:r>
          </a:p>
          <a:p>
            <a:pPr algn="ctr"/>
            <a:endParaRPr lang="fr-FR" sz="1200" b="1" dirty="0"/>
          </a:p>
          <a:p>
            <a:r>
              <a:rPr lang="fr-FR" sz="1200" dirty="0"/>
              <a:t>Fioul appartements : 10 461 €</a:t>
            </a:r>
          </a:p>
          <a:p>
            <a:endParaRPr lang="fr-FR" sz="1200" dirty="0"/>
          </a:p>
          <a:p>
            <a:r>
              <a:rPr lang="fr-FR" sz="1200" dirty="0"/>
              <a:t>Charges : 8 04 €</a:t>
            </a:r>
          </a:p>
          <a:p>
            <a:endParaRPr lang="fr-FR" sz="1200" dirty="0"/>
          </a:p>
          <a:p>
            <a:r>
              <a:rPr lang="fr-FR" sz="1200" dirty="0"/>
              <a:t>Déficit : 2 421 €</a:t>
            </a:r>
          </a:p>
        </p:txBody>
      </p:sp>
      <p:sp>
        <p:nvSpPr>
          <p:cNvPr id="7" name="ZoneTexte 6">
            <a:extLst>
              <a:ext uri="{FF2B5EF4-FFF2-40B4-BE49-F238E27FC236}">
                <a16:creationId xmlns:a16="http://schemas.microsoft.com/office/drawing/2014/main" id="{0ECC6306-78D4-EBC6-1506-E1FAC733AA17}"/>
              </a:ext>
            </a:extLst>
          </p:cNvPr>
          <p:cNvSpPr txBox="1"/>
          <p:nvPr/>
        </p:nvSpPr>
        <p:spPr>
          <a:xfrm>
            <a:off x="6804248" y="1982098"/>
            <a:ext cx="2333384" cy="2431435"/>
          </a:xfrm>
          <a:prstGeom prst="rect">
            <a:avLst/>
          </a:prstGeom>
          <a:noFill/>
        </p:spPr>
        <p:txBody>
          <a:bodyPr wrap="square" rtlCol="0">
            <a:spAutoFit/>
          </a:bodyPr>
          <a:lstStyle/>
          <a:p>
            <a:pPr algn="ctr"/>
            <a:r>
              <a:rPr lang="fr-FR" sz="1200" b="1" dirty="0"/>
              <a:t>En 2022 :</a:t>
            </a:r>
          </a:p>
          <a:p>
            <a:pPr algn="ctr"/>
            <a:endParaRPr lang="fr-FR" sz="1200" b="1" dirty="0"/>
          </a:p>
          <a:p>
            <a:r>
              <a:rPr lang="fr-FR" sz="1200" dirty="0"/>
              <a:t>Fioul appartements : 10 461 €</a:t>
            </a:r>
          </a:p>
          <a:p>
            <a:endParaRPr lang="fr-FR" sz="1200" dirty="0"/>
          </a:p>
          <a:p>
            <a:r>
              <a:rPr lang="fr-FR" sz="1200" dirty="0"/>
              <a:t>Charges : 8 040 €</a:t>
            </a:r>
          </a:p>
          <a:p>
            <a:endParaRPr lang="fr-FR" sz="1200" dirty="0"/>
          </a:p>
          <a:p>
            <a:r>
              <a:rPr lang="fr-FR" sz="1200" dirty="0"/>
              <a:t>Déficit : 2 421 €</a:t>
            </a:r>
          </a:p>
          <a:p>
            <a:endParaRPr lang="fr-FR" sz="1200" dirty="0"/>
          </a:p>
          <a:p>
            <a:r>
              <a:rPr lang="fr-FR" sz="1400" dirty="0">
                <a:solidFill>
                  <a:srgbClr val="FF0000"/>
                </a:solidFill>
              </a:rPr>
              <a:t>Remplacer tous les robinets thermostatiques. </a:t>
            </a:r>
          </a:p>
          <a:p>
            <a:r>
              <a:rPr lang="fr-FR" sz="1400" dirty="0">
                <a:solidFill>
                  <a:srgbClr val="FF0000"/>
                </a:solidFill>
              </a:rPr>
              <a:t>Pascal les trouve en bonne état</a:t>
            </a:r>
          </a:p>
        </p:txBody>
      </p:sp>
    </p:spTree>
    <p:extLst>
      <p:ext uri="{BB962C8B-B14F-4D97-AF65-F5344CB8AC3E}">
        <p14:creationId xmlns:p14="http://schemas.microsoft.com/office/powerpoint/2010/main" val="41738839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7D7A0-0A61-0BC0-725B-EC0D6CC16ABA}"/>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A7564E8-E524-76CD-F65C-D8289F2E8691}"/>
              </a:ext>
            </a:extLst>
          </p:cNvPr>
          <p:cNvSpPr>
            <a:spLocks noGrp="1"/>
          </p:cNvSpPr>
          <p:nvPr>
            <p:ph type="dt" sz="half" idx="10"/>
          </p:nvPr>
        </p:nvSpPr>
        <p:spPr/>
        <p:txBody>
          <a:bodyPr/>
          <a:lstStyle/>
          <a:p>
            <a:fld id="{AB3E9BD4-D105-4F78-9A3D-9501CC22FAA7}" type="datetime1">
              <a:rPr lang="fr-FR" smtClean="0"/>
              <a:t>17/03/2026</a:t>
            </a:fld>
            <a:endParaRPr lang="fr-FR"/>
          </a:p>
        </p:txBody>
      </p:sp>
      <p:sp>
        <p:nvSpPr>
          <p:cNvPr id="3" name="Espace réservé du pied de page 2">
            <a:extLst>
              <a:ext uri="{FF2B5EF4-FFF2-40B4-BE49-F238E27FC236}">
                <a16:creationId xmlns:a16="http://schemas.microsoft.com/office/drawing/2014/main" id="{695BCFFE-3751-2B38-B3D1-1DDFE1AB084B}"/>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3C34402A-4777-AE57-F834-75BB8ABCD364}"/>
              </a:ext>
            </a:extLst>
          </p:cNvPr>
          <p:cNvSpPr>
            <a:spLocks noGrp="1"/>
          </p:cNvSpPr>
          <p:nvPr>
            <p:ph type="sldNum" sz="quarter" idx="12"/>
          </p:nvPr>
        </p:nvSpPr>
        <p:spPr/>
        <p:txBody>
          <a:bodyPr/>
          <a:lstStyle/>
          <a:p>
            <a:fld id="{759F8C28-2559-48B3-A02F-41E0C7A8A4CA}" type="slidenum">
              <a:rPr lang="fr-FR" smtClean="0"/>
              <a:t>103</a:t>
            </a:fld>
            <a:endParaRPr lang="fr-FR" dirty="0"/>
          </a:p>
        </p:txBody>
      </p:sp>
      <p:sp>
        <p:nvSpPr>
          <p:cNvPr id="5" name="Rectangle 4">
            <a:extLst>
              <a:ext uri="{FF2B5EF4-FFF2-40B4-BE49-F238E27FC236}">
                <a16:creationId xmlns:a16="http://schemas.microsoft.com/office/drawing/2014/main" id="{6AC98F73-6367-107F-AB3A-C24431772F6F}"/>
              </a:ext>
            </a:extLst>
          </p:cNvPr>
          <p:cNvSpPr/>
          <p:nvPr/>
        </p:nvSpPr>
        <p:spPr>
          <a:xfrm>
            <a:off x="1626984" y="-70031"/>
            <a:ext cx="6019799" cy="369332"/>
          </a:xfrm>
          <a:prstGeom prst="rect">
            <a:avLst/>
          </a:prstGeom>
        </p:spPr>
        <p:txBody>
          <a:bodyPr wrap="square">
            <a:spAutoFit/>
          </a:bodyPr>
          <a:lstStyle/>
          <a:p>
            <a:pPr algn="ctr"/>
            <a:r>
              <a:rPr lang="fr-FR" b="1" dirty="0">
                <a:solidFill>
                  <a:srgbClr val="00B0F0"/>
                </a:solidFill>
              </a:rPr>
              <a:t>Installation de mobilier urbain sur  la Place du centre</a:t>
            </a:r>
          </a:p>
        </p:txBody>
      </p:sp>
      <p:pic>
        <p:nvPicPr>
          <p:cNvPr id="7" name="Image 6" descr="Une image contenant Banc extérieur, banc, Mobilier urbain, meubles&#10;&#10;Description générée automatiquement">
            <a:extLst>
              <a:ext uri="{FF2B5EF4-FFF2-40B4-BE49-F238E27FC236}">
                <a16:creationId xmlns:a16="http://schemas.microsoft.com/office/drawing/2014/main" id="{94BB01D9-B8ED-B4B8-3AD0-429D42ABAA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22"/>
            <a:ext cx="602526" cy="720000"/>
          </a:xfrm>
          <a:prstGeom prst="rect">
            <a:avLst/>
          </a:prstGeom>
        </p:spPr>
      </p:pic>
      <p:sp>
        <p:nvSpPr>
          <p:cNvPr id="6" name="ZoneTexte 5">
            <a:extLst>
              <a:ext uri="{FF2B5EF4-FFF2-40B4-BE49-F238E27FC236}">
                <a16:creationId xmlns:a16="http://schemas.microsoft.com/office/drawing/2014/main" id="{10FAECE6-7DE4-7DCF-A763-54F574EE5C10}"/>
              </a:ext>
            </a:extLst>
          </p:cNvPr>
          <p:cNvSpPr txBox="1"/>
          <p:nvPr/>
        </p:nvSpPr>
        <p:spPr>
          <a:xfrm>
            <a:off x="0" y="3803397"/>
            <a:ext cx="8532440" cy="830997"/>
          </a:xfrm>
          <a:prstGeom prst="rect">
            <a:avLst/>
          </a:prstGeom>
          <a:noFill/>
        </p:spPr>
        <p:txBody>
          <a:bodyPr wrap="square" rtlCol="0">
            <a:spAutoFit/>
          </a:bodyPr>
          <a:lstStyle/>
          <a:p>
            <a:r>
              <a:rPr lang="fr-FR" sz="1200" dirty="0"/>
              <a:t>2 tables commandées le 11/06/2024</a:t>
            </a:r>
            <a:endParaRPr lang="fr-FR" sz="1200" dirty="0">
              <a:hlinkClick r:id="rId4" action="ppaction://hlinkfile"/>
            </a:endParaRPr>
          </a:p>
          <a:p>
            <a:r>
              <a:rPr lang="fr-FR" sz="1200" dirty="0">
                <a:hlinkClick r:id="rId4" action="ppaction://hlinkfile"/>
              </a:rPr>
              <a:t>Devis 1 MSD</a:t>
            </a:r>
            <a:r>
              <a:rPr lang="fr-FR" sz="1200" dirty="0"/>
              <a:t> : Table 180 x16 x75 : 518,00 €TTC (2 tables, 1 pour la place et 1 au multisport)</a:t>
            </a:r>
          </a:p>
          <a:p>
            <a:r>
              <a:rPr lang="fr-FR" sz="1200" strike="sngStrike" dirty="0">
                <a:hlinkClick r:id="rId5" action="ppaction://hlinkfile"/>
              </a:rPr>
              <a:t>Devis 2 MSD </a:t>
            </a:r>
            <a:r>
              <a:rPr lang="fr-FR" sz="1200" strike="sngStrike" dirty="0"/>
              <a:t>: Table 217 x18 x74 : 618,98 €TTC (2 tables, 1 pour la place et 1 au multisport)</a:t>
            </a:r>
          </a:p>
          <a:p>
            <a:r>
              <a:rPr lang="fr-FR" sz="1200" dirty="0"/>
              <a:t>Le banc stocké dans le garage communal devra être installé</a:t>
            </a:r>
          </a:p>
        </p:txBody>
      </p:sp>
      <p:pic>
        <p:nvPicPr>
          <p:cNvPr id="12" name="Image 11">
            <a:extLst>
              <a:ext uri="{FF2B5EF4-FFF2-40B4-BE49-F238E27FC236}">
                <a16:creationId xmlns:a16="http://schemas.microsoft.com/office/drawing/2014/main" id="{A206FC99-8AE5-0B64-AF08-BDE79102EA34}"/>
              </a:ext>
            </a:extLst>
          </p:cNvPr>
          <p:cNvPicPr>
            <a:picLocks noChangeAspect="1"/>
          </p:cNvPicPr>
          <p:nvPr/>
        </p:nvPicPr>
        <p:blipFill>
          <a:blip r:embed="rId6"/>
          <a:stretch>
            <a:fillRect/>
          </a:stretch>
        </p:blipFill>
        <p:spPr>
          <a:xfrm>
            <a:off x="1609868" y="299301"/>
            <a:ext cx="5554420" cy="3449733"/>
          </a:xfrm>
          <a:prstGeom prst="rect">
            <a:avLst/>
          </a:prstGeom>
        </p:spPr>
      </p:pic>
      <p:pic>
        <p:nvPicPr>
          <p:cNvPr id="11" name="Image 10" descr="Une image contenant Graphique, créativité&#10;&#10;Le contenu généré par l’IA peut être incorrect.">
            <a:hlinkClick r:id="rId7" action="ppaction://hlinksldjump"/>
            <a:extLst>
              <a:ext uri="{FF2B5EF4-FFF2-40B4-BE49-F238E27FC236}">
                <a16:creationId xmlns:a16="http://schemas.microsoft.com/office/drawing/2014/main" id="{EFE87F66-5176-EA0F-F761-3895A655FD2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4148325">
            <a:off x="3252634" y="5219225"/>
            <a:ext cx="457150" cy="360040"/>
          </a:xfrm>
          <a:prstGeom prst="rect">
            <a:avLst/>
          </a:prstGeom>
        </p:spPr>
      </p:pic>
      <p:pic>
        <p:nvPicPr>
          <p:cNvPr id="13" name="Image 12" descr="Une image contenant Graphique, créativité&#10;&#10;Le contenu généré par l’IA peut être incorrect.">
            <a:hlinkClick r:id="rId7" action="ppaction://hlinksldjump"/>
            <a:extLst>
              <a:ext uri="{FF2B5EF4-FFF2-40B4-BE49-F238E27FC236}">
                <a16:creationId xmlns:a16="http://schemas.microsoft.com/office/drawing/2014/main" id="{1137260A-A4C3-D632-6398-FEDE8887FE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4148325">
            <a:off x="3204819" y="5219226"/>
            <a:ext cx="457150" cy="360040"/>
          </a:xfrm>
          <a:prstGeom prst="rect">
            <a:avLst/>
          </a:prstGeom>
        </p:spPr>
      </p:pic>
      <p:sp>
        <p:nvSpPr>
          <p:cNvPr id="8" name="ZoneTexte 7">
            <a:extLst>
              <a:ext uri="{FF2B5EF4-FFF2-40B4-BE49-F238E27FC236}">
                <a16:creationId xmlns:a16="http://schemas.microsoft.com/office/drawing/2014/main" id="{A01C24AE-5347-3536-7DF9-5218F6794427}"/>
              </a:ext>
            </a:extLst>
          </p:cNvPr>
          <p:cNvSpPr txBox="1"/>
          <p:nvPr/>
        </p:nvSpPr>
        <p:spPr>
          <a:xfrm>
            <a:off x="10331" y="4741319"/>
            <a:ext cx="4111581" cy="307777"/>
          </a:xfrm>
          <a:prstGeom prst="rect">
            <a:avLst/>
          </a:prstGeom>
          <a:noFill/>
        </p:spPr>
        <p:txBody>
          <a:bodyPr wrap="square" rtlCol="0">
            <a:spAutoFit/>
          </a:bodyPr>
          <a:lstStyle/>
          <a:p>
            <a:r>
              <a:rPr lang="fr-FR" sz="1400" dirty="0"/>
              <a:t>Plan B : </a:t>
            </a:r>
            <a:r>
              <a:rPr lang="fr-FR" sz="1400" dirty="0" err="1">
                <a:hlinkClick r:id="rId9"/>
              </a:rPr>
              <a:t>TechniContact</a:t>
            </a:r>
            <a:r>
              <a:rPr lang="fr-FR" sz="1400" dirty="0"/>
              <a:t> :</a:t>
            </a:r>
          </a:p>
        </p:txBody>
      </p:sp>
    </p:spTree>
    <p:extLst>
      <p:ext uri="{BB962C8B-B14F-4D97-AF65-F5344CB8AC3E}">
        <p14:creationId xmlns:p14="http://schemas.microsoft.com/office/powerpoint/2010/main" val="971416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1553D-AD12-E7F6-285B-1DCAFCD95916}"/>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DB914DD3-9158-41A6-B20E-2248CB6CB010}"/>
              </a:ext>
            </a:extLst>
          </p:cNvPr>
          <p:cNvSpPr txBox="1"/>
          <p:nvPr/>
        </p:nvSpPr>
        <p:spPr>
          <a:xfrm>
            <a:off x="0" y="85856"/>
            <a:ext cx="9108504" cy="774507"/>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Sollicitation du marché public TE 38 </a:t>
            </a:r>
          </a:p>
          <a:p>
            <a:pPr algn="ctr">
              <a:lnSpc>
                <a:spcPct val="107000"/>
              </a:lnSpc>
              <a:spcAft>
                <a:spcPts val="800"/>
              </a:spcAft>
            </a:pPr>
            <a:r>
              <a:rPr lang="fr-FR" b="1" dirty="0">
                <a:solidFill>
                  <a:srgbClr val="00B0F0"/>
                </a:solidFill>
              </a:rPr>
              <a:t>de réalisation d’audit énergétique pour le bâtiment Les </a:t>
            </a:r>
            <a:r>
              <a:rPr lang="fr-FR" b="1" dirty="0" err="1">
                <a:solidFill>
                  <a:srgbClr val="00B0F0"/>
                </a:solidFill>
              </a:rPr>
              <a:t>Alleman</a:t>
            </a:r>
            <a:endParaRPr lang="fr-FR" b="1" dirty="0">
              <a:solidFill>
                <a:srgbClr val="00B0F0"/>
              </a:solidFill>
            </a:endParaRPr>
          </a:p>
        </p:txBody>
      </p:sp>
      <p:sp>
        <p:nvSpPr>
          <p:cNvPr id="2" name="Espace réservé de la date 1">
            <a:extLst>
              <a:ext uri="{FF2B5EF4-FFF2-40B4-BE49-F238E27FC236}">
                <a16:creationId xmlns:a16="http://schemas.microsoft.com/office/drawing/2014/main" id="{FDCA88EC-684A-CF49-7661-5813BF9E925F}"/>
              </a:ext>
            </a:extLst>
          </p:cNvPr>
          <p:cNvSpPr>
            <a:spLocks noGrp="1"/>
          </p:cNvSpPr>
          <p:nvPr>
            <p:ph type="dt" sz="half" idx="10"/>
          </p:nvPr>
        </p:nvSpPr>
        <p:spPr/>
        <p:txBody>
          <a:bodyPr/>
          <a:lstStyle/>
          <a:p>
            <a:fld id="{9130F0A1-CC55-44A4-99D2-0E1B2C392AF4}"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7409307D-E244-EB68-B70C-21DFD6566064}"/>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E92FF60C-1209-4315-3EDD-3CB0B63FDF62}"/>
              </a:ext>
            </a:extLst>
          </p:cNvPr>
          <p:cNvSpPr>
            <a:spLocks noGrp="1"/>
          </p:cNvSpPr>
          <p:nvPr>
            <p:ph type="sldNum" sz="quarter" idx="12"/>
          </p:nvPr>
        </p:nvSpPr>
        <p:spPr/>
        <p:txBody>
          <a:bodyPr/>
          <a:lstStyle/>
          <a:p>
            <a:fld id="{759F8C28-2559-48B3-A02F-41E0C7A8A4CA}" type="slidenum">
              <a:rPr lang="fr-FR" smtClean="0"/>
              <a:t>11</a:t>
            </a:fld>
            <a:endParaRPr lang="fr-FR"/>
          </a:p>
        </p:txBody>
      </p:sp>
      <p:pic>
        <p:nvPicPr>
          <p:cNvPr id="10" name="Image 9" descr="Une image contenant moulin à vent, turbine&#10;&#10;Le contenu généré par l’IA peut être incorrect.">
            <a:extLst>
              <a:ext uri="{FF2B5EF4-FFF2-40B4-BE49-F238E27FC236}">
                <a16:creationId xmlns:a16="http://schemas.microsoft.com/office/drawing/2014/main" id="{8D454A49-EE34-8224-0E01-F633295E6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8" y="17307"/>
            <a:ext cx="658286" cy="720000"/>
          </a:xfrm>
          <a:prstGeom prst="rect">
            <a:avLst/>
          </a:prstGeom>
        </p:spPr>
      </p:pic>
      <p:sp>
        <p:nvSpPr>
          <p:cNvPr id="19" name="ZoneTexte 18">
            <a:extLst>
              <a:ext uri="{FF2B5EF4-FFF2-40B4-BE49-F238E27FC236}">
                <a16:creationId xmlns:a16="http://schemas.microsoft.com/office/drawing/2014/main" id="{8174887F-165C-E8D3-BB40-3208571A2BC6}"/>
              </a:ext>
            </a:extLst>
          </p:cNvPr>
          <p:cNvSpPr txBox="1"/>
          <p:nvPr/>
        </p:nvSpPr>
        <p:spPr>
          <a:xfrm>
            <a:off x="28711" y="3019412"/>
            <a:ext cx="9144000" cy="2277547"/>
          </a:xfrm>
          <a:prstGeom prst="rect">
            <a:avLst/>
          </a:prstGeom>
          <a:noFill/>
        </p:spPr>
        <p:txBody>
          <a:bodyPr wrap="square" rtlCol="0">
            <a:spAutoFit/>
          </a:bodyPr>
          <a:lstStyle/>
          <a:p>
            <a:pPr algn="ctr"/>
            <a:r>
              <a:rPr lang="fr-FR" sz="1400" dirty="0"/>
              <a:t> </a:t>
            </a:r>
            <a:r>
              <a:rPr lang="fr-FR" sz="1400" dirty="0">
                <a:solidFill>
                  <a:srgbClr val="0000FF"/>
                </a:solidFill>
              </a:rPr>
              <a:t>Message de Marianne GEAY chargée de mission Transition Energétique à TE38 (en remplacement de Mickaël MATTIA)</a:t>
            </a:r>
          </a:p>
          <a:p>
            <a:r>
              <a:rPr lang="fr-FR" sz="1200" dirty="0"/>
              <a:t>Lors de notre rencontre du 14/01/2026 en mairie, nous avons échangé sur vos besoins concernant le bâtiment Les </a:t>
            </a:r>
            <a:r>
              <a:rPr lang="fr-FR" sz="1200" dirty="0" err="1"/>
              <a:t>Alleman</a:t>
            </a:r>
            <a:r>
              <a:rPr lang="fr-FR" sz="1200" dirty="0"/>
              <a:t> et abordé la problématique de la chaudière au fioul vieillissante et du DPE des logements. Il a été convenu qu’il serait pertinent de réaliser un audit énergétique avec option « simulation thermo dynamique (STD) » sur ce bâtiment pour avoir une vision complète des travaux à réaliser et de leur chronologie afin d’avoir une démarche cohérente. Etant adhérente BATIWATT, la commune peut bénéficier du marché d’audit conclu par TE38, ce qui lui permet de voir ses démarches simplifiées et d’avoir un coût avantageux</a:t>
            </a:r>
          </a:p>
          <a:p>
            <a:endParaRPr lang="fr-FR" sz="1200" dirty="0"/>
          </a:p>
          <a:p>
            <a:pPr marL="285750" indent="-285750">
              <a:buFont typeface="Arial" panose="020B0604020202020204" pitchFamily="34" charset="0"/>
              <a:buChar char="•"/>
            </a:pPr>
            <a:r>
              <a:rPr lang="fr-FR" sz="1400" dirty="0"/>
              <a:t>Coût : 4 202 €TCC</a:t>
            </a:r>
          </a:p>
          <a:p>
            <a:pPr marL="285750" indent="-285750">
              <a:buFont typeface="Arial" panose="020B0604020202020204" pitchFamily="34" charset="0"/>
              <a:buChar char="•"/>
            </a:pPr>
            <a:r>
              <a:rPr lang="fr-FR" sz="1400" dirty="0">
                <a:hlinkClick r:id="rId4" action="ppaction://hlinkfile"/>
              </a:rPr>
              <a:t>Fiche mission</a:t>
            </a:r>
            <a:r>
              <a:rPr lang="fr-FR" sz="1400" dirty="0"/>
              <a:t> (à signer)</a:t>
            </a:r>
          </a:p>
          <a:p>
            <a:pPr marL="285750" indent="-285750">
              <a:buFont typeface="Arial" panose="020B0604020202020204" pitchFamily="34" charset="0"/>
              <a:buChar char="•"/>
            </a:pPr>
            <a:r>
              <a:rPr lang="fr-FR" sz="1400" dirty="0">
                <a:hlinkClick r:id="rId5" action="ppaction://hlinkfile"/>
              </a:rPr>
              <a:t>Convention avec TE38</a:t>
            </a:r>
            <a:r>
              <a:rPr lang="fr-FR" sz="1400" dirty="0"/>
              <a:t> (à remplir et signer)</a:t>
            </a:r>
          </a:p>
          <a:p>
            <a:pPr marL="285750" indent="-285750">
              <a:buFont typeface="Arial" panose="020B0604020202020204" pitchFamily="34" charset="0"/>
              <a:buChar char="•"/>
            </a:pPr>
            <a:r>
              <a:rPr lang="fr-FR" sz="1400" dirty="0">
                <a:hlinkClick r:id="rId6" action="ppaction://hlinkfile"/>
              </a:rPr>
              <a:t>Délibération</a:t>
            </a:r>
            <a:r>
              <a:rPr lang="fr-FR" sz="1400" dirty="0"/>
              <a:t> (à voter en CM)</a:t>
            </a:r>
          </a:p>
        </p:txBody>
      </p:sp>
      <p:pic>
        <p:nvPicPr>
          <p:cNvPr id="7" name="Image 6" descr="Une image contenant bâtiment, plein air, maison, herbe&#10;&#10;Le contenu généré par l’IA peut être incorrect.">
            <a:extLst>
              <a:ext uri="{FF2B5EF4-FFF2-40B4-BE49-F238E27FC236}">
                <a16:creationId xmlns:a16="http://schemas.microsoft.com/office/drawing/2014/main" id="{CF2A3553-E54C-0B66-4671-84AC08DFDA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7824" y="880481"/>
            <a:ext cx="2950714" cy="1845733"/>
          </a:xfrm>
          <a:prstGeom prst="rect">
            <a:avLst/>
          </a:prstGeom>
        </p:spPr>
      </p:pic>
    </p:spTree>
    <p:extLst>
      <p:ext uri="{BB962C8B-B14F-4D97-AF65-F5344CB8AC3E}">
        <p14:creationId xmlns:p14="http://schemas.microsoft.com/office/powerpoint/2010/main" val="2231515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E5562A9-C21E-4438-9943-7B2AABAC7AD9}" type="datetime1">
              <a:rPr lang="fr-FR" smtClean="0"/>
              <a:t>17/03/2026</a:t>
            </a:fld>
            <a:endParaRPr lang="fr-FR"/>
          </a:p>
        </p:txBody>
      </p:sp>
      <p:sp>
        <p:nvSpPr>
          <p:cNvPr id="3" name="Espace réservé du pied de page 2"/>
          <p:cNvSpPr>
            <a:spLocks noGrp="1"/>
          </p:cNvSpPr>
          <p:nvPr>
            <p:ph type="ftr" sz="quarter" idx="11"/>
          </p:nvPr>
        </p:nvSpPr>
        <p:spPr/>
        <p:txBody>
          <a:bodyPr/>
          <a:lstStyle/>
          <a:p>
            <a:r>
              <a:rPr lang="fr-FR"/>
              <a:t>CM n°34 du  05/03/2026</a:t>
            </a:r>
          </a:p>
        </p:txBody>
      </p:sp>
      <p:sp>
        <p:nvSpPr>
          <p:cNvPr id="4" name="Espace réservé du numéro de diapositive 3"/>
          <p:cNvSpPr>
            <a:spLocks noGrp="1"/>
          </p:cNvSpPr>
          <p:nvPr>
            <p:ph type="sldNum" sz="quarter" idx="12"/>
          </p:nvPr>
        </p:nvSpPr>
        <p:spPr/>
        <p:txBody>
          <a:bodyPr/>
          <a:lstStyle/>
          <a:p>
            <a:fld id="{759F8C28-2559-48B3-A02F-41E0C7A8A4CA}" type="slidenum">
              <a:rPr lang="fr-FR" smtClean="0"/>
              <a:t>12</a:t>
            </a:fld>
            <a:endParaRPr lang="fr-FR"/>
          </a:p>
        </p:txBody>
      </p:sp>
      <p:sp>
        <p:nvSpPr>
          <p:cNvPr id="7" name="Rectangle 6"/>
          <p:cNvSpPr/>
          <p:nvPr/>
        </p:nvSpPr>
        <p:spPr>
          <a:xfrm>
            <a:off x="676721" y="0"/>
            <a:ext cx="8449530" cy="369332"/>
          </a:xfrm>
          <a:prstGeom prst="rect">
            <a:avLst/>
          </a:prstGeom>
        </p:spPr>
        <p:txBody>
          <a:bodyPr wrap="square">
            <a:spAutoFit/>
          </a:bodyPr>
          <a:lstStyle/>
          <a:p>
            <a:pPr algn="ctr"/>
            <a:r>
              <a:rPr lang="fr-FR" b="1" dirty="0">
                <a:solidFill>
                  <a:srgbClr val="00B0F0"/>
                </a:solidFill>
              </a:rPr>
              <a:t>Contrat de restauration scolaire 2026-2027</a:t>
            </a: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30213" cy="720000"/>
          </a:xfrm>
          <a:prstGeom prst="rect">
            <a:avLst/>
          </a:prstGeom>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7784" y="553244"/>
            <a:ext cx="4180114" cy="2612571"/>
          </a:xfrm>
          <a:prstGeom prst="rect">
            <a:avLst/>
          </a:prstGeom>
        </p:spPr>
      </p:pic>
      <p:sp>
        <p:nvSpPr>
          <p:cNvPr id="8" name="ZoneTexte 7">
            <a:extLst>
              <a:ext uri="{FF2B5EF4-FFF2-40B4-BE49-F238E27FC236}">
                <a16:creationId xmlns:a16="http://schemas.microsoft.com/office/drawing/2014/main" id="{DE5B7822-5D6B-9444-F073-1270C4EEA6D0}"/>
              </a:ext>
            </a:extLst>
          </p:cNvPr>
          <p:cNvSpPr txBox="1"/>
          <p:nvPr/>
        </p:nvSpPr>
        <p:spPr>
          <a:xfrm>
            <a:off x="611561" y="3577581"/>
            <a:ext cx="7920880" cy="1384995"/>
          </a:xfrm>
          <a:prstGeom prst="rect">
            <a:avLst/>
          </a:prstGeom>
          <a:noFill/>
        </p:spPr>
        <p:txBody>
          <a:bodyPr wrap="square" rtlCol="0">
            <a:spAutoFit/>
          </a:bodyPr>
          <a:lstStyle/>
          <a:p>
            <a:pPr algn="ctr"/>
            <a:r>
              <a:rPr lang="fr-FR" sz="1600" dirty="0">
                <a:hlinkClick r:id="rId4" action="ppaction://hlinkfile"/>
              </a:rPr>
              <a:t>Contrat 2026-2027</a:t>
            </a:r>
            <a:r>
              <a:rPr lang="fr-FR" sz="1600" dirty="0"/>
              <a:t> Guillaud-Traiteur 2026/2027 : </a:t>
            </a:r>
          </a:p>
          <a:p>
            <a:pPr marL="285750" indent="-285750">
              <a:buFont typeface="Arial" panose="020B0604020202020204" pitchFamily="34" charset="0"/>
              <a:buChar char="•"/>
            </a:pPr>
            <a:r>
              <a:rPr lang="fr-FR" sz="1600" dirty="0"/>
              <a:t>Prix du repas 5 composantes, sans pain : 4,22 € TTC</a:t>
            </a:r>
          </a:p>
          <a:p>
            <a:pPr marL="285750" indent="-285750">
              <a:buFont typeface="Arial" panose="020B0604020202020204" pitchFamily="34" charset="0"/>
              <a:buChar char="•"/>
            </a:pPr>
            <a:endParaRPr lang="fr-FR" sz="1600" dirty="0"/>
          </a:p>
          <a:p>
            <a:pPr algn="ctr"/>
            <a:r>
              <a:rPr lang="fr-FR" sz="1200" dirty="0"/>
              <a:t>A comparer avec le </a:t>
            </a:r>
            <a:r>
              <a:rPr lang="fr-FR" sz="1200" dirty="0">
                <a:hlinkClick r:id="rId5" action="ppaction://hlinkfile"/>
              </a:rPr>
              <a:t>Contrat 2025-2026</a:t>
            </a:r>
            <a:r>
              <a:rPr lang="fr-FR" sz="1200" dirty="0"/>
              <a:t> Guillaud-Traiteur 2026/2027 : </a:t>
            </a:r>
          </a:p>
          <a:p>
            <a:pPr marL="285750" indent="-285750">
              <a:buFont typeface="Arial" panose="020B0604020202020204" pitchFamily="34" charset="0"/>
              <a:buChar char="•"/>
            </a:pPr>
            <a:r>
              <a:rPr lang="fr-FR" sz="1200" dirty="0"/>
              <a:t>Prix du repas 5 composantes : 4,11 € TTC</a:t>
            </a:r>
          </a:p>
          <a:p>
            <a:pPr marL="285750" indent="-285750">
              <a:buFont typeface="Arial" panose="020B0604020202020204" pitchFamily="34" charset="0"/>
              <a:buChar char="•"/>
            </a:pPr>
            <a:r>
              <a:rPr lang="fr-FR" sz="1200" dirty="0"/>
              <a:t>Gouter 3 composantes : 1,16 €TTC</a:t>
            </a:r>
          </a:p>
        </p:txBody>
      </p:sp>
    </p:spTree>
    <p:extLst>
      <p:ext uri="{BB962C8B-B14F-4D97-AF65-F5344CB8AC3E}">
        <p14:creationId xmlns:p14="http://schemas.microsoft.com/office/powerpoint/2010/main" val="2236675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C81DE-E813-D5D9-AA91-7287FEA76EB8}"/>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DD877B0-AC09-F4AC-7E6E-61F1B99B8FE3}"/>
              </a:ext>
            </a:extLst>
          </p:cNvPr>
          <p:cNvSpPr>
            <a:spLocks noGrp="1"/>
          </p:cNvSpPr>
          <p:nvPr>
            <p:ph type="dt" sz="half" idx="10"/>
          </p:nvPr>
        </p:nvSpPr>
        <p:spPr/>
        <p:txBody>
          <a:bodyPr/>
          <a:lstStyle/>
          <a:p>
            <a:fld id="{4D91F58C-B09A-4514-A314-047F2C2DD6CA}" type="datetime1">
              <a:rPr lang="fr-FR" smtClean="0"/>
              <a:t>17/03/2026</a:t>
            </a:fld>
            <a:endParaRPr lang="fr-FR"/>
          </a:p>
        </p:txBody>
      </p:sp>
      <p:sp>
        <p:nvSpPr>
          <p:cNvPr id="3" name="Espace réservé du pied de page 2">
            <a:extLst>
              <a:ext uri="{FF2B5EF4-FFF2-40B4-BE49-F238E27FC236}">
                <a16:creationId xmlns:a16="http://schemas.microsoft.com/office/drawing/2014/main" id="{F00F66D4-C13E-B699-E9D1-7376A1C35F5E}"/>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6D48C619-3507-C06D-B0AE-74C015D1AB59}"/>
              </a:ext>
            </a:extLst>
          </p:cNvPr>
          <p:cNvSpPr>
            <a:spLocks noGrp="1"/>
          </p:cNvSpPr>
          <p:nvPr>
            <p:ph type="sldNum" sz="quarter" idx="12"/>
          </p:nvPr>
        </p:nvSpPr>
        <p:spPr/>
        <p:txBody>
          <a:bodyPr/>
          <a:lstStyle/>
          <a:p>
            <a:fld id="{759F8C28-2559-48B3-A02F-41E0C7A8A4CA}" type="slidenum">
              <a:rPr lang="fr-FR" smtClean="0"/>
              <a:t>13</a:t>
            </a:fld>
            <a:endParaRPr lang="fr-FR"/>
          </a:p>
        </p:txBody>
      </p:sp>
      <p:sp>
        <p:nvSpPr>
          <p:cNvPr id="5" name="ZoneTexte 4">
            <a:extLst>
              <a:ext uri="{FF2B5EF4-FFF2-40B4-BE49-F238E27FC236}">
                <a16:creationId xmlns:a16="http://schemas.microsoft.com/office/drawing/2014/main" id="{76F22D31-9DC0-2B2B-EE6B-6ECC34F747C0}"/>
              </a:ext>
            </a:extLst>
          </p:cNvPr>
          <p:cNvSpPr txBox="1"/>
          <p:nvPr/>
        </p:nvSpPr>
        <p:spPr>
          <a:xfrm>
            <a:off x="-39850" y="0"/>
            <a:ext cx="9073008" cy="869469"/>
          </a:xfrm>
          <a:prstGeom prst="rect">
            <a:avLst/>
          </a:prstGeom>
          <a:noFill/>
        </p:spPr>
        <p:txBody>
          <a:bodyPr wrap="square" rtlCol="0">
            <a:spAutoFit/>
          </a:bodyPr>
          <a:lstStyle/>
          <a:p>
            <a:pPr marL="277813" algn="ctr">
              <a:spcAft>
                <a:spcPts val="300"/>
              </a:spcAft>
            </a:pPr>
            <a:r>
              <a:rPr lang="fr-FR" sz="2400" b="1" dirty="0">
                <a:solidFill>
                  <a:srgbClr val="00B0F0"/>
                </a:solidFill>
              </a:rPr>
              <a:t>Budget communal M57 </a:t>
            </a:r>
          </a:p>
          <a:p>
            <a:pPr marL="277813" algn="ctr">
              <a:spcAft>
                <a:spcPts val="300"/>
              </a:spcAft>
            </a:pPr>
            <a:r>
              <a:rPr lang="fr-FR" sz="2400" b="1" dirty="0">
                <a:solidFill>
                  <a:srgbClr val="00B0F0"/>
                </a:solidFill>
              </a:rPr>
              <a:t>Reprise anticipée de résultats de l’exercice 2025</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F262D1D5-1018-01BB-47C6-0DE7A510C9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sp>
        <p:nvSpPr>
          <p:cNvPr id="6" name="Rectangle 5">
            <a:extLst>
              <a:ext uri="{FF2B5EF4-FFF2-40B4-BE49-F238E27FC236}">
                <a16:creationId xmlns:a16="http://schemas.microsoft.com/office/drawing/2014/main" id="{E2AF2515-E21C-C4CB-1B61-8BDE634073DF}"/>
              </a:ext>
            </a:extLst>
          </p:cNvPr>
          <p:cNvSpPr/>
          <p:nvPr/>
        </p:nvSpPr>
        <p:spPr>
          <a:xfrm>
            <a:off x="7740352" y="-200056"/>
            <a:ext cx="1492716" cy="923330"/>
          </a:xfrm>
          <a:prstGeom prst="rect">
            <a:avLst/>
          </a:prstGeom>
          <a:noFill/>
        </p:spPr>
        <p:txBody>
          <a:bodyPr wrap="none" lIns="91440" tIns="45720" rIns="91440" bIns="45720">
            <a:spAutoFit/>
          </a:bodyPr>
          <a:lstStyle/>
          <a:p>
            <a:pPr algn="ctr"/>
            <a:r>
              <a:rPr lang="fr-FR" sz="5400" b="1" cap="none" spc="0" dirty="0">
                <a:ln w="22225">
                  <a:solidFill>
                    <a:schemeClr val="accent2"/>
                  </a:solidFill>
                  <a:prstDash val="solid"/>
                </a:ln>
                <a:solidFill>
                  <a:schemeClr val="accent2">
                    <a:lumMod val="40000"/>
                    <a:lumOff val="60000"/>
                  </a:schemeClr>
                </a:solidFill>
                <a:effectLst/>
              </a:rPr>
              <a:t>M57</a:t>
            </a:r>
          </a:p>
        </p:txBody>
      </p:sp>
      <p:pic>
        <p:nvPicPr>
          <p:cNvPr id="14" name="Image 13">
            <a:hlinkClick r:id="rId4" action="ppaction://hlinkfile"/>
            <a:extLst>
              <a:ext uri="{FF2B5EF4-FFF2-40B4-BE49-F238E27FC236}">
                <a16:creationId xmlns:a16="http://schemas.microsoft.com/office/drawing/2014/main" id="{E5CD9291-AD84-36C2-DD5C-C42D50EE4AB3}"/>
              </a:ext>
            </a:extLst>
          </p:cNvPr>
          <p:cNvPicPr>
            <a:picLocks noChangeAspect="1"/>
          </p:cNvPicPr>
          <p:nvPr/>
        </p:nvPicPr>
        <p:blipFill>
          <a:blip r:embed="rId5"/>
          <a:stretch>
            <a:fillRect/>
          </a:stretch>
        </p:blipFill>
        <p:spPr>
          <a:xfrm>
            <a:off x="2699792" y="1201316"/>
            <a:ext cx="4435813" cy="3161489"/>
          </a:xfrm>
          <a:prstGeom prst="rect">
            <a:avLst/>
          </a:prstGeom>
        </p:spPr>
      </p:pic>
    </p:spTree>
    <p:extLst>
      <p:ext uri="{BB962C8B-B14F-4D97-AF65-F5344CB8AC3E}">
        <p14:creationId xmlns:p14="http://schemas.microsoft.com/office/powerpoint/2010/main" val="2750156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FA5AD-23CD-70E6-94D7-7A345544CB86}"/>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7C44ABA-D0D8-DB6C-B17A-16A0391C82E2}"/>
              </a:ext>
            </a:extLst>
          </p:cNvPr>
          <p:cNvSpPr>
            <a:spLocks noGrp="1"/>
          </p:cNvSpPr>
          <p:nvPr>
            <p:ph type="dt" sz="half" idx="10"/>
          </p:nvPr>
        </p:nvSpPr>
        <p:spPr/>
        <p:txBody>
          <a:bodyPr/>
          <a:lstStyle/>
          <a:p>
            <a:fld id="{13006D8B-2D20-4CB1-82CF-B1DA91D1D22B}" type="datetime1">
              <a:rPr lang="fr-FR" smtClean="0"/>
              <a:t>17/03/2026</a:t>
            </a:fld>
            <a:endParaRPr lang="fr-FR"/>
          </a:p>
        </p:txBody>
      </p:sp>
      <p:sp>
        <p:nvSpPr>
          <p:cNvPr id="3" name="Espace réservé du pied de page 2">
            <a:extLst>
              <a:ext uri="{FF2B5EF4-FFF2-40B4-BE49-F238E27FC236}">
                <a16:creationId xmlns:a16="http://schemas.microsoft.com/office/drawing/2014/main" id="{0B5EB117-765E-5590-F444-FAD313EF0A02}"/>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65573BAE-7B37-39D0-A7DA-1E564139D40F}"/>
              </a:ext>
            </a:extLst>
          </p:cNvPr>
          <p:cNvSpPr>
            <a:spLocks noGrp="1"/>
          </p:cNvSpPr>
          <p:nvPr>
            <p:ph type="sldNum" sz="quarter" idx="12"/>
          </p:nvPr>
        </p:nvSpPr>
        <p:spPr/>
        <p:txBody>
          <a:bodyPr/>
          <a:lstStyle/>
          <a:p>
            <a:fld id="{759F8C28-2559-48B3-A02F-41E0C7A8A4CA}" type="slidenum">
              <a:rPr lang="fr-FR" smtClean="0"/>
              <a:t>14</a:t>
            </a:fld>
            <a:endParaRPr lang="fr-FR"/>
          </a:p>
        </p:txBody>
      </p:sp>
      <p:sp>
        <p:nvSpPr>
          <p:cNvPr id="5" name="ZoneTexte 4">
            <a:extLst>
              <a:ext uri="{FF2B5EF4-FFF2-40B4-BE49-F238E27FC236}">
                <a16:creationId xmlns:a16="http://schemas.microsoft.com/office/drawing/2014/main" id="{06CBD131-71C3-4B50-17B6-4602AEE09F3F}"/>
              </a:ext>
            </a:extLst>
          </p:cNvPr>
          <p:cNvSpPr txBox="1"/>
          <p:nvPr/>
        </p:nvSpPr>
        <p:spPr>
          <a:xfrm>
            <a:off x="-39850" y="0"/>
            <a:ext cx="9073008" cy="869469"/>
          </a:xfrm>
          <a:prstGeom prst="rect">
            <a:avLst/>
          </a:prstGeom>
          <a:noFill/>
        </p:spPr>
        <p:txBody>
          <a:bodyPr wrap="square" rtlCol="0">
            <a:spAutoFit/>
          </a:bodyPr>
          <a:lstStyle/>
          <a:p>
            <a:pPr marL="277813" algn="ctr">
              <a:spcAft>
                <a:spcPts val="300"/>
              </a:spcAft>
            </a:pPr>
            <a:r>
              <a:rPr lang="fr-FR" sz="2400" b="1" dirty="0">
                <a:solidFill>
                  <a:srgbClr val="00B0F0"/>
                </a:solidFill>
              </a:rPr>
              <a:t>Approbation du budget primitif communal M57 2026</a:t>
            </a:r>
          </a:p>
          <a:p>
            <a:pPr marL="277813" algn="ctr">
              <a:spcAft>
                <a:spcPts val="300"/>
              </a:spcAft>
            </a:pPr>
            <a:r>
              <a:rPr lang="fr-FR" sz="2400" b="1" dirty="0">
                <a:solidFill>
                  <a:srgbClr val="00B0F0"/>
                </a:solidFill>
              </a:rPr>
              <a:t>Fonctionnement : 1 256 618,42 €</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1E3725F4-6595-C53D-1A31-344E404EC0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sp>
        <p:nvSpPr>
          <p:cNvPr id="6" name="Rectangle 5">
            <a:extLst>
              <a:ext uri="{FF2B5EF4-FFF2-40B4-BE49-F238E27FC236}">
                <a16:creationId xmlns:a16="http://schemas.microsoft.com/office/drawing/2014/main" id="{4B7E744C-94C9-91E7-BF85-28C139338718}"/>
              </a:ext>
            </a:extLst>
          </p:cNvPr>
          <p:cNvSpPr/>
          <p:nvPr/>
        </p:nvSpPr>
        <p:spPr>
          <a:xfrm>
            <a:off x="7812360" y="-153890"/>
            <a:ext cx="1492716" cy="830997"/>
          </a:xfrm>
          <a:prstGeom prst="rect">
            <a:avLst/>
          </a:prstGeom>
          <a:noFill/>
        </p:spPr>
        <p:txBody>
          <a:bodyPr wrap="square" lIns="91440" tIns="45720" rIns="91440" bIns="45720">
            <a:spAutoFit/>
          </a:bodyPr>
          <a:lstStyle/>
          <a:p>
            <a:pPr algn="ctr"/>
            <a:r>
              <a:rPr lang="fr-FR" sz="4800" b="1" cap="none" spc="0" dirty="0">
                <a:ln w="22225">
                  <a:solidFill>
                    <a:schemeClr val="accent2"/>
                  </a:solidFill>
                  <a:prstDash val="solid"/>
                </a:ln>
                <a:solidFill>
                  <a:schemeClr val="accent2">
                    <a:lumMod val="40000"/>
                    <a:lumOff val="60000"/>
                  </a:schemeClr>
                </a:solidFill>
                <a:effectLst/>
              </a:rPr>
              <a:t>M57</a:t>
            </a:r>
          </a:p>
        </p:txBody>
      </p:sp>
      <p:pic>
        <p:nvPicPr>
          <p:cNvPr id="9" name="Image 8">
            <a:extLst>
              <a:ext uri="{FF2B5EF4-FFF2-40B4-BE49-F238E27FC236}">
                <a16:creationId xmlns:a16="http://schemas.microsoft.com/office/drawing/2014/main" id="{FEBEB8E6-1EF2-9A2D-B538-8066AE091584}"/>
              </a:ext>
            </a:extLst>
          </p:cNvPr>
          <p:cNvPicPr>
            <a:picLocks noChangeAspect="1"/>
          </p:cNvPicPr>
          <p:nvPr/>
        </p:nvPicPr>
        <p:blipFill>
          <a:blip r:embed="rId4"/>
          <a:stretch>
            <a:fillRect/>
          </a:stretch>
        </p:blipFill>
        <p:spPr>
          <a:xfrm>
            <a:off x="0" y="893958"/>
            <a:ext cx="9144000" cy="3927083"/>
          </a:xfrm>
          <a:prstGeom prst="rect">
            <a:avLst/>
          </a:prstGeom>
        </p:spPr>
      </p:pic>
      <p:sp>
        <p:nvSpPr>
          <p:cNvPr id="12" name="Rectangle 11">
            <a:hlinkClick r:id="rId5" action="ppaction://hlinkfile"/>
            <a:extLst>
              <a:ext uri="{FF2B5EF4-FFF2-40B4-BE49-F238E27FC236}">
                <a16:creationId xmlns:a16="http://schemas.microsoft.com/office/drawing/2014/main" id="{217DBDD2-C7C4-E77C-DB08-8EC71DCD7F90}"/>
              </a:ext>
            </a:extLst>
          </p:cNvPr>
          <p:cNvSpPr/>
          <p:nvPr/>
        </p:nvSpPr>
        <p:spPr>
          <a:xfrm>
            <a:off x="2339752" y="1273324"/>
            <a:ext cx="4601645" cy="523220"/>
          </a:xfrm>
          <a:prstGeom prst="rect">
            <a:avLst/>
          </a:prstGeom>
          <a:noFill/>
        </p:spPr>
        <p:txBody>
          <a:bodyPr wrap="none" lIns="91440" tIns="45720" rIns="91440" bIns="45720">
            <a:spAutoFit/>
          </a:bodyPr>
          <a:lstStyle/>
          <a:p>
            <a:pPr algn="ctr"/>
            <a:r>
              <a:rPr lang="fr-FR" sz="2800" b="1" cap="none" spc="0" dirty="0">
                <a:ln w="22225">
                  <a:solidFill>
                    <a:schemeClr val="accent2"/>
                  </a:solidFill>
                  <a:prstDash val="solid"/>
                </a:ln>
                <a:solidFill>
                  <a:schemeClr val="accent2">
                    <a:lumMod val="40000"/>
                    <a:lumOff val="60000"/>
                  </a:schemeClr>
                </a:solidFill>
                <a:effectLst/>
              </a:rPr>
              <a:t>CLIC &gt; Budget au format Excel</a:t>
            </a:r>
          </a:p>
        </p:txBody>
      </p:sp>
    </p:spTree>
    <p:extLst>
      <p:ext uri="{BB962C8B-B14F-4D97-AF65-F5344CB8AC3E}">
        <p14:creationId xmlns:p14="http://schemas.microsoft.com/office/powerpoint/2010/main" val="3950623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A1CA3-F7EE-4538-CBD0-83BD726C02A3}"/>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5B6EFC3-E83E-4991-95FF-5D3C70F30485}"/>
              </a:ext>
            </a:extLst>
          </p:cNvPr>
          <p:cNvSpPr>
            <a:spLocks noGrp="1"/>
          </p:cNvSpPr>
          <p:nvPr>
            <p:ph type="dt" sz="half" idx="10"/>
          </p:nvPr>
        </p:nvSpPr>
        <p:spPr/>
        <p:txBody>
          <a:bodyPr/>
          <a:lstStyle/>
          <a:p>
            <a:fld id="{13006D8B-2D20-4CB1-82CF-B1DA91D1D22B}" type="datetime1">
              <a:rPr lang="fr-FR" smtClean="0"/>
              <a:t>17/03/2026</a:t>
            </a:fld>
            <a:endParaRPr lang="fr-FR"/>
          </a:p>
        </p:txBody>
      </p:sp>
      <p:sp>
        <p:nvSpPr>
          <p:cNvPr id="3" name="Espace réservé du pied de page 2">
            <a:extLst>
              <a:ext uri="{FF2B5EF4-FFF2-40B4-BE49-F238E27FC236}">
                <a16:creationId xmlns:a16="http://schemas.microsoft.com/office/drawing/2014/main" id="{B225FC56-0A50-D435-6466-CC43F082C91E}"/>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060C9EA5-C6EA-D582-04BD-98FA4E975CE5}"/>
              </a:ext>
            </a:extLst>
          </p:cNvPr>
          <p:cNvSpPr>
            <a:spLocks noGrp="1"/>
          </p:cNvSpPr>
          <p:nvPr>
            <p:ph type="sldNum" sz="quarter" idx="12"/>
          </p:nvPr>
        </p:nvSpPr>
        <p:spPr/>
        <p:txBody>
          <a:bodyPr/>
          <a:lstStyle/>
          <a:p>
            <a:fld id="{759F8C28-2559-48B3-A02F-41E0C7A8A4CA}" type="slidenum">
              <a:rPr lang="fr-FR" smtClean="0"/>
              <a:t>15</a:t>
            </a:fld>
            <a:endParaRPr lang="fr-FR"/>
          </a:p>
        </p:txBody>
      </p:sp>
      <p:sp>
        <p:nvSpPr>
          <p:cNvPr id="5" name="ZoneTexte 4">
            <a:extLst>
              <a:ext uri="{FF2B5EF4-FFF2-40B4-BE49-F238E27FC236}">
                <a16:creationId xmlns:a16="http://schemas.microsoft.com/office/drawing/2014/main" id="{18454594-A670-4CB1-E8C4-60E2EF962D5C}"/>
              </a:ext>
            </a:extLst>
          </p:cNvPr>
          <p:cNvSpPr txBox="1"/>
          <p:nvPr/>
        </p:nvSpPr>
        <p:spPr>
          <a:xfrm>
            <a:off x="-39850" y="0"/>
            <a:ext cx="9073008" cy="869469"/>
          </a:xfrm>
          <a:prstGeom prst="rect">
            <a:avLst/>
          </a:prstGeom>
          <a:noFill/>
        </p:spPr>
        <p:txBody>
          <a:bodyPr wrap="square" rtlCol="0">
            <a:spAutoFit/>
          </a:bodyPr>
          <a:lstStyle/>
          <a:p>
            <a:pPr marL="277813" algn="ctr">
              <a:spcAft>
                <a:spcPts val="300"/>
              </a:spcAft>
            </a:pPr>
            <a:r>
              <a:rPr lang="fr-FR" sz="2400" b="1" dirty="0">
                <a:solidFill>
                  <a:srgbClr val="00B0F0"/>
                </a:solidFill>
              </a:rPr>
              <a:t>Approbation du budget primitif communal M57 2026</a:t>
            </a:r>
          </a:p>
          <a:p>
            <a:pPr marL="277813" algn="ctr">
              <a:spcAft>
                <a:spcPts val="300"/>
              </a:spcAft>
            </a:pPr>
            <a:r>
              <a:rPr lang="fr-FR" sz="2400" b="1" dirty="0">
                <a:solidFill>
                  <a:srgbClr val="00B0F0"/>
                </a:solidFill>
              </a:rPr>
              <a:t>Investissement : 444 618,83 €</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2B22E405-2178-27EF-E0BD-F1529656A1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sp>
        <p:nvSpPr>
          <p:cNvPr id="6" name="Rectangle 5">
            <a:extLst>
              <a:ext uri="{FF2B5EF4-FFF2-40B4-BE49-F238E27FC236}">
                <a16:creationId xmlns:a16="http://schemas.microsoft.com/office/drawing/2014/main" id="{7ACCD844-2335-7E45-4D12-F260F4459C33}"/>
              </a:ext>
            </a:extLst>
          </p:cNvPr>
          <p:cNvSpPr/>
          <p:nvPr/>
        </p:nvSpPr>
        <p:spPr>
          <a:xfrm>
            <a:off x="7812360" y="-153890"/>
            <a:ext cx="1492716" cy="830997"/>
          </a:xfrm>
          <a:prstGeom prst="rect">
            <a:avLst/>
          </a:prstGeom>
          <a:noFill/>
        </p:spPr>
        <p:txBody>
          <a:bodyPr wrap="square" lIns="91440" tIns="45720" rIns="91440" bIns="45720">
            <a:spAutoFit/>
          </a:bodyPr>
          <a:lstStyle/>
          <a:p>
            <a:pPr algn="ctr"/>
            <a:r>
              <a:rPr lang="fr-FR" sz="4800" b="1" cap="none" spc="0" dirty="0">
                <a:ln w="22225">
                  <a:solidFill>
                    <a:schemeClr val="accent2"/>
                  </a:solidFill>
                  <a:prstDash val="solid"/>
                </a:ln>
                <a:solidFill>
                  <a:schemeClr val="accent2">
                    <a:lumMod val="40000"/>
                    <a:lumOff val="60000"/>
                  </a:schemeClr>
                </a:solidFill>
                <a:effectLst/>
              </a:rPr>
              <a:t>M57</a:t>
            </a:r>
          </a:p>
        </p:txBody>
      </p:sp>
      <p:pic>
        <p:nvPicPr>
          <p:cNvPr id="10" name="Image 9">
            <a:extLst>
              <a:ext uri="{FF2B5EF4-FFF2-40B4-BE49-F238E27FC236}">
                <a16:creationId xmlns:a16="http://schemas.microsoft.com/office/drawing/2014/main" id="{45EB6BE6-DA24-40D1-CEA8-F13039F17C3E}"/>
              </a:ext>
            </a:extLst>
          </p:cNvPr>
          <p:cNvPicPr>
            <a:picLocks noChangeAspect="1"/>
          </p:cNvPicPr>
          <p:nvPr/>
        </p:nvPicPr>
        <p:blipFill>
          <a:blip r:embed="rId4"/>
          <a:stretch>
            <a:fillRect/>
          </a:stretch>
        </p:blipFill>
        <p:spPr>
          <a:xfrm>
            <a:off x="25117" y="793458"/>
            <a:ext cx="9144000" cy="4623681"/>
          </a:xfrm>
          <a:prstGeom prst="rect">
            <a:avLst/>
          </a:prstGeom>
        </p:spPr>
      </p:pic>
      <p:sp>
        <p:nvSpPr>
          <p:cNvPr id="11" name="Rectangle 10">
            <a:hlinkClick r:id="rId5" action="ppaction://hlinkfile"/>
            <a:extLst>
              <a:ext uri="{FF2B5EF4-FFF2-40B4-BE49-F238E27FC236}">
                <a16:creationId xmlns:a16="http://schemas.microsoft.com/office/drawing/2014/main" id="{6D527659-A4ED-B1E0-2441-950D7C3FAFD3}"/>
              </a:ext>
            </a:extLst>
          </p:cNvPr>
          <p:cNvSpPr/>
          <p:nvPr/>
        </p:nvSpPr>
        <p:spPr>
          <a:xfrm>
            <a:off x="2357299" y="1150023"/>
            <a:ext cx="4601645" cy="523220"/>
          </a:xfrm>
          <a:prstGeom prst="rect">
            <a:avLst/>
          </a:prstGeom>
          <a:noFill/>
        </p:spPr>
        <p:txBody>
          <a:bodyPr wrap="none" lIns="91440" tIns="45720" rIns="91440" bIns="45720">
            <a:spAutoFit/>
          </a:bodyPr>
          <a:lstStyle/>
          <a:p>
            <a:pPr algn="ctr"/>
            <a:r>
              <a:rPr lang="fr-FR" sz="2800" b="1" cap="none" spc="0" dirty="0">
                <a:ln w="22225">
                  <a:solidFill>
                    <a:schemeClr val="accent2"/>
                  </a:solidFill>
                  <a:prstDash val="solid"/>
                </a:ln>
                <a:solidFill>
                  <a:schemeClr val="accent2">
                    <a:lumMod val="40000"/>
                    <a:lumOff val="60000"/>
                  </a:schemeClr>
                </a:solidFill>
                <a:effectLst/>
              </a:rPr>
              <a:t>CLIC &gt; Budget au format Excel</a:t>
            </a:r>
          </a:p>
        </p:txBody>
      </p:sp>
    </p:spTree>
    <p:extLst>
      <p:ext uri="{BB962C8B-B14F-4D97-AF65-F5344CB8AC3E}">
        <p14:creationId xmlns:p14="http://schemas.microsoft.com/office/powerpoint/2010/main" val="3322670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EAADAD1-4C21-4007-B684-529EBAF02D22}" type="datetime1">
              <a:rPr lang="fr-FR" smtClean="0"/>
              <a:t>17/03/2026</a:t>
            </a:fld>
            <a:endParaRPr lang="fr-FR"/>
          </a:p>
        </p:txBody>
      </p:sp>
      <p:sp>
        <p:nvSpPr>
          <p:cNvPr id="3" name="Espace réservé du pied de page 2"/>
          <p:cNvSpPr>
            <a:spLocks noGrp="1"/>
          </p:cNvSpPr>
          <p:nvPr>
            <p:ph type="ftr" sz="quarter" idx="11"/>
          </p:nvPr>
        </p:nvSpPr>
        <p:spPr/>
        <p:txBody>
          <a:bodyPr/>
          <a:lstStyle/>
          <a:p>
            <a:r>
              <a:rPr lang="fr-FR"/>
              <a:t>CM n°34 du  05/03/2026</a:t>
            </a:r>
          </a:p>
        </p:txBody>
      </p:sp>
      <p:sp>
        <p:nvSpPr>
          <p:cNvPr id="4" name="Espace réservé du numéro de diapositive 3"/>
          <p:cNvSpPr>
            <a:spLocks noGrp="1"/>
          </p:cNvSpPr>
          <p:nvPr>
            <p:ph type="sldNum" sz="quarter" idx="12"/>
          </p:nvPr>
        </p:nvSpPr>
        <p:spPr/>
        <p:txBody>
          <a:bodyPr/>
          <a:lstStyle/>
          <a:p>
            <a:fld id="{759F8C28-2559-48B3-A02F-41E0C7A8A4CA}" type="slidenum">
              <a:rPr lang="fr-FR" smtClean="0"/>
              <a:t>16</a:t>
            </a:fld>
            <a:endParaRPr lang="fr-FR"/>
          </a:p>
        </p:txBody>
      </p:sp>
      <p:sp>
        <p:nvSpPr>
          <p:cNvPr id="5" name="ZoneTexte 4"/>
          <p:cNvSpPr txBox="1"/>
          <p:nvPr/>
        </p:nvSpPr>
        <p:spPr>
          <a:xfrm>
            <a:off x="778014" y="49188"/>
            <a:ext cx="8365985" cy="369332"/>
          </a:xfrm>
          <a:prstGeom prst="rect">
            <a:avLst/>
          </a:prstGeom>
          <a:noFill/>
        </p:spPr>
        <p:txBody>
          <a:bodyPr wrap="square" rtlCol="0">
            <a:spAutoFit/>
          </a:bodyPr>
          <a:lstStyle/>
          <a:p>
            <a:pPr lvl="0" algn="ctr"/>
            <a:r>
              <a:rPr lang="fr-FR" b="1" dirty="0">
                <a:solidFill>
                  <a:srgbClr val="00B0F0"/>
                </a:solidFill>
              </a:rPr>
              <a:t>Vote des taux d'imposition 2026</a:t>
            </a: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301"/>
            <a:ext cx="720000" cy="432117"/>
          </a:xfrm>
          <a:prstGeom prst="rect">
            <a:avLst/>
          </a:prstGeom>
        </p:spPr>
      </p:pic>
      <p:graphicFrame>
        <p:nvGraphicFramePr>
          <p:cNvPr id="9" name="Tableau 8"/>
          <p:cNvGraphicFramePr>
            <a:graphicFrameLocks noGrp="1"/>
          </p:cNvGraphicFramePr>
          <p:nvPr>
            <p:extLst>
              <p:ext uri="{D42A27DB-BD31-4B8C-83A1-F6EECF244321}">
                <p14:modId xmlns:p14="http://schemas.microsoft.com/office/powerpoint/2010/main" val="730374128"/>
              </p:ext>
            </p:extLst>
          </p:nvPr>
        </p:nvGraphicFramePr>
        <p:xfrm>
          <a:off x="179514" y="841276"/>
          <a:ext cx="8640959" cy="3407381"/>
        </p:xfrm>
        <a:graphic>
          <a:graphicData uri="http://schemas.openxmlformats.org/drawingml/2006/table">
            <a:tbl>
              <a:tblPr>
                <a:tableStyleId>{5C22544A-7EE6-4342-B048-85BDC9FD1C3A}</a:tableStyleId>
              </a:tblPr>
              <a:tblGrid>
                <a:gridCol w="1081693">
                  <a:extLst>
                    <a:ext uri="{9D8B030D-6E8A-4147-A177-3AD203B41FA5}">
                      <a16:colId xmlns:a16="http://schemas.microsoft.com/office/drawing/2014/main" val="20000"/>
                    </a:ext>
                  </a:extLst>
                </a:gridCol>
                <a:gridCol w="1257781">
                  <a:extLst>
                    <a:ext uri="{9D8B030D-6E8A-4147-A177-3AD203B41FA5}">
                      <a16:colId xmlns:a16="http://schemas.microsoft.com/office/drawing/2014/main" val="20001"/>
                    </a:ext>
                  </a:extLst>
                </a:gridCol>
                <a:gridCol w="2100495">
                  <a:extLst>
                    <a:ext uri="{9D8B030D-6E8A-4147-A177-3AD203B41FA5}">
                      <a16:colId xmlns:a16="http://schemas.microsoft.com/office/drawing/2014/main" val="20002"/>
                    </a:ext>
                  </a:extLst>
                </a:gridCol>
                <a:gridCol w="2100495">
                  <a:extLst>
                    <a:ext uri="{9D8B030D-6E8A-4147-A177-3AD203B41FA5}">
                      <a16:colId xmlns:a16="http://schemas.microsoft.com/office/drawing/2014/main" val="20003"/>
                    </a:ext>
                  </a:extLst>
                </a:gridCol>
                <a:gridCol w="2100495">
                  <a:extLst>
                    <a:ext uri="{9D8B030D-6E8A-4147-A177-3AD203B41FA5}">
                      <a16:colId xmlns:a16="http://schemas.microsoft.com/office/drawing/2014/main" val="20004"/>
                    </a:ext>
                  </a:extLst>
                </a:gridCol>
              </a:tblGrid>
              <a:tr h="631290">
                <a:tc gridSpan="5">
                  <a:txBody>
                    <a:bodyPr/>
                    <a:lstStyle/>
                    <a:p>
                      <a:pPr algn="ctr" fontAlgn="ctr"/>
                      <a:r>
                        <a:rPr lang="fr-FR" sz="1400" u="none" strike="noStrike" dirty="0">
                          <a:effectLst/>
                        </a:rPr>
                        <a:t>Taux des 3 taxes communales pour 2021</a:t>
                      </a:r>
                      <a:endParaRPr lang="fr-FR" sz="14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444950">
                <a:tc>
                  <a:txBody>
                    <a:bodyPr/>
                    <a:lstStyle/>
                    <a:p>
                      <a:pPr algn="ctr" fontAlgn="b"/>
                      <a:r>
                        <a:rPr lang="fr-FR" sz="1200" b="1" u="none" strike="noStrike" dirty="0">
                          <a:effectLst/>
                        </a:rPr>
                        <a:t>Année</a:t>
                      </a:r>
                      <a:endParaRPr lang="fr-FR"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b="1" u="none" strike="noStrike" dirty="0">
                          <a:effectLst/>
                        </a:rPr>
                        <a:t>Date</a:t>
                      </a:r>
                      <a:endParaRPr lang="fr-FR"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b="1" u="none" strike="noStrike" dirty="0">
                          <a:effectLst/>
                        </a:rPr>
                        <a:t>Taxe d’habitation</a:t>
                      </a:r>
                    </a:p>
                    <a:p>
                      <a:pPr algn="ctr" fontAlgn="b"/>
                      <a:r>
                        <a:rPr lang="fr-FR" sz="1200" b="1" u="none" strike="noStrike" dirty="0">
                          <a:effectLst/>
                        </a:rPr>
                        <a:t>%</a:t>
                      </a:r>
                      <a:endParaRPr lang="fr-FR"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b="1" u="none" strike="noStrike" dirty="0">
                          <a:effectLst/>
                        </a:rPr>
                        <a:t>Foncier bâti</a:t>
                      </a:r>
                    </a:p>
                    <a:p>
                      <a:pPr algn="ctr" fontAlgn="b"/>
                      <a:r>
                        <a:rPr lang="fr-FR" sz="1200" b="1" u="none" strike="noStrike" dirty="0">
                          <a:effectLst/>
                        </a:rPr>
                        <a:t>%</a:t>
                      </a:r>
                      <a:endParaRPr lang="fr-FR"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200" b="1" u="none" strike="noStrike" dirty="0">
                          <a:effectLst/>
                        </a:rPr>
                        <a:t>Foncier non-bât</a:t>
                      </a:r>
                    </a:p>
                    <a:p>
                      <a:pPr marL="0" marR="0" indent="0" algn="ctr" defTabSz="914400" rtl="0" eaLnBrk="1" fontAlgn="b" latinLnBrk="0" hangingPunct="1">
                        <a:lnSpc>
                          <a:spcPct val="100000"/>
                        </a:lnSpc>
                        <a:spcBef>
                          <a:spcPts val="0"/>
                        </a:spcBef>
                        <a:spcAft>
                          <a:spcPts val="0"/>
                        </a:spcAft>
                        <a:buClrTx/>
                        <a:buSzTx/>
                        <a:buFontTx/>
                        <a:buNone/>
                        <a:tabLst/>
                        <a:defRPr/>
                      </a:pPr>
                      <a:r>
                        <a:rPr lang="fr-FR" sz="1200" b="1" u="none" strike="noStrike" dirty="0">
                          <a:effectLst/>
                        </a:rPr>
                        <a:t>%</a:t>
                      </a:r>
                      <a:endParaRPr lang="fr-FR" sz="120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25976">
                <a:tc>
                  <a:txBody>
                    <a:bodyPr/>
                    <a:lstStyle/>
                    <a:p>
                      <a:pPr algn="ctr" fontAlgn="b"/>
                      <a:r>
                        <a:rPr lang="fr-FR" sz="1200" u="none" strike="noStrike" dirty="0">
                          <a:effectLst/>
                        </a:rPr>
                        <a:t>2020</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19/06/2020</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7,03 %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13,00 %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70,64 %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2597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200" u="none" strike="noStrike" dirty="0">
                          <a:effectLst/>
                        </a:rPr>
                        <a:t>2021</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fr-FR" sz="1200" u="none" strike="noStrike" kern="1200" dirty="0">
                          <a:solidFill>
                            <a:schemeClr val="dk1"/>
                          </a:solidFill>
                          <a:effectLst/>
                          <a:latin typeface="+mn-lt"/>
                          <a:ea typeface="+mn-ea"/>
                          <a:cs typeface="+mn-cs"/>
                        </a:rPr>
                        <a:t>14/04/2021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7,03 %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13,00 % + </a:t>
                      </a:r>
                      <a:r>
                        <a:rPr lang="fr-FR" sz="1200" dirty="0"/>
                        <a:t>15,90 % (département)</a:t>
                      </a:r>
                    </a:p>
                    <a:p>
                      <a:pPr algn="ctr" fontAlgn="b"/>
                      <a:r>
                        <a:rPr lang="fr-FR" sz="1200" kern="1200" dirty="0">
                          <a:solidFill>
                            <a:schemeClr val="dk1"/>
                          </a:solidFill>
                          <a:latin typeface="+mn-lt"/>
                          <a:ea typeface="+mn-ea"/>
                          <a:cs typeface="+mn-cs"/>
                        </a:rPr>
                        <a:t>= 28,90 %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70,64 %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2597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200" u="none" strike="noStrike" kern="1200" dirty="0">
                          <a:solidFill>
                            <a:schemeClr val="dk1"/>
                          </a:solidFill>
                          <a:effectLst/>
                          <a:latin typeface="+mn-lt"/>
                          <a:ea typeface="+mn-ea"/>
                          <a:cs typeface="+mn-cs"/>
                        </a:rPr>
                        <a:t>2022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fr-FR" sz="1200" u="none" strike="noStrike" kern="1200" dirty="0">
                          <a:solidFill>
                            <a:schemeClr val="dk1"/>
                          </a:solidFill>
                          <a:effectLst/>
                          <a:latin typeface="+mn-lt"/>
                          <a:ea typeface="+mn-ea"/>
                          <a:cs typeface="+mn-cs"/>
                        </a:rPr>
                        <a:t>08/04/2022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7,03 %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28,90 %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70,64 %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2597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200" u="none" strike="noStrike" kern="1200" dirty="0">
                          <a:solidFill>
                            <a:schemeClr val="dk1"/>
                          </a:solidFill>
                          <a:effectLst/>
                          <a:latin typeface="+mn-lt"/>
                          <a:ea typeface="+mn-ea"/>
                          <a:cs typeface="+mn-cs"/>
                        </a:rPr>
                        <a:t>2023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fr-FR" sz="1200" u="none" strike="noStrike" kern="1200" dirty="0">
                          <a:solidFill>
                            <a:schemeClr val="dk1"/>
                          </a:solidFill>
                          <a:effectLst/>
                          <a:latin typeface="+mn-lt"/>
                          <a:ea typeface="+mn-ea"/>
                          <a:cs typeface="+mn-cs"/>
                        </a:rPr>
                        <a:t>24/03/2023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7,03 %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28,90 %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70,64 %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1657521"/>
                  </a:ext>
                </a:extLst>
              </a:tr>
              <a:tr h="32597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200" u="none" strike="noStrike" kern="1200" dirty="0">
                          <a:solidFill>
                            <a:schemeClr val="dk1"/>
                          </a:solidFill>
                          <a:effectLst/>
                          <a:latin typeface="+mn-lt"/>
                          <a:ea typeface="+mn-ea"/>
                          <a:cs typeface="+mn-cs"/>
                        </a:rPr>
                        <a:t>2024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fr-FR" sz="1200" u="none" strike="noStrike" kern="1200" dirty="0">
                          <a:solidFill>
                            <a:schemeClr val="dk1"/>
                          </a:solidFill>
                          <a:effectLst/>
                          <a:latin typeface="+mn-lt"/>
                          <a:ea typeface="+mn-ea"/>
                          <a:cs typeface="+mn-cs"/>
                        </a:rPr>
                        <a:t>11/04/2024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7,03 %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28,90 %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70,64 %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7262442"/>
                  </a:ext>
                </a:extLst>
              </a:tr>
              <a:tr h="32597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200" u="none" strike="noStrike" kern="1200" dirty="0">
                          <a:solidFill>
                            <a:schemeClr val="dk1"/>
                          </a:solidFill>
                          <a:effectLst/>
                          <a:latin typeface="+mn-lt"/>
                          <a:ea typeface="+mn-ea"/>
                          <a:cs typeface="+mn-cs"/>
                        </a:rPr>
                        <a:t>2025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fr-FR" sz="1200" u="none" strike="noStrike" kern="1200" dirty="0">
                          <a:solidFill>
                            <a:schemeClr val="dk1"/>
                          </a:solidFill>
                          <a:effectLst/>
                          <a:latin typeface="+mn-lt"/>
                          <a:ea typeface="+mn-ea"/>
                          <a:cs typeface="+mn-cs"/>
                        </a:rPr>
                        <a:t>09/04/2025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7,03 %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28,90 %</a:t>
                      </a:r>
                      <a:endParaRPr lang="fr-FR" sz="12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effectLst/>
                        </a:rPr>
                        <a:t>70,64 %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9020468"/>
                  </a:ext>
                </a:extLst>
              </a:tr>
              <a:tr h="32597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200" u="none" strike="noStrike" kern="1200" dirty="0">
                          <a:solidFill>
                            <a:srgbClr val="FF0000"/>
                          </a:solidFill>
                          <a:effectLst/>
                          <a:latin typeface="+mn-lt"/>
                          <a:ea typeface="+mn-ea"/>
                          <a:cs typeface="+mn-cs"/>
                        </a:rPr>
                        <a:t>2026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fr-FR" sz="1200" u="none" strike="noStrike" kern="1200" dirty="0">
                          <a:solidFill>
                            <a:srgbClr val="FF0000"/>
                          </a:solidFill>
                          <a:effectLst/>
                          <a:latin typeface="+mn-lt"/>
                          <a:ea typeface="+mn-ea"/>
                          <a:cs typeface="+mn-cs"/>
                        </a:rPr>
                        <a:t>05/03/2026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solidFill>
                            <a:srgbClr val="FF0000"/>
                          </a:solidFill>
                          <a:effectLst/>
                        </a:rPr>
                        <a:t>7,03 %</a:t>
                      </a:r>
                      <a:endParaRPr lang="fr-FR" sz="1200" b="0" i="0" u="none" strike="noStrike" dirty="0">
                        <a:solidFill>
                          <a:srgbClr val="FF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solidFill>
                            <a:srgbClr val="FF0000"/>
                          </a:solidFill>
                          <a:effectLst/>
                        </a:rPr>
                        <a:t>28,90 %</a:t>
                      </a:r>
                      <a:endParaRPr lang="fr-FR" sz="1200" b="0" i="0" u="none" strike="noStrike" dirty="0">
                        <a:solidFill>
                          <a:srgbClr val="FF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200" u="none" strike="noStrike" dirty="0">
                          <a:solidFill>
                            <a:srgbClr val="FF0000"/>
                          </a:solidFill>
                          <a:effectLst/>
                        </a:rPr>
                        <a:t>70,64 %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1338034"/>
                  </a:ext>
                </a:extLst>
              </a:tr>
            </a:tbl>
          </a:graphicData>
        </a:graphic>
      </p:graphicFrame>
      <p:sp>
        <p:nvSpPr>
          <p:cNvPr id="6" name="Rectangle 5">
            <a:extLst>
              <a:ext uri="{FF2B5EF4-FFF2-40B4-BE49-F238E27FC236}">
                <a16:creationId xmlns:a16="http://schemas.microsoft.com/office/drawing/2014/main" id="{828538A7-ADE5-B957-4266-5C474B6E6FC5}"/>
              </a:ext>
            </a:extLst>
          </p:cNvPr>
          <p:cNvSpPr/>
          <p:nvPr/>
        </p:nvSpPr>
        <p:spPr>
          <a:xfrm>
            <a:off x="7637004" y="0"/>
            <a:ext cx="1492716" cy="830997"/>
          </a:xfrm>
          <a:prstGeom prst="rect">
            <a:avLst/>
          </a:prstGeom>
          <a:noFill/>
        </p:spPr>
        <p:txBody>
          <a:bodyPr wrap="square" lIns="91440" tIns="45720" rIns="91440" bIns="45720">
            <a:spAutoFit/>
          </a:bodyPr>
          <a:lstStyle/>
          <a:p>
            <a:pPr algn="ctr"/>
            <a:r>
              <a:rPr lang="fr-FR" sz="4800" b="1" cap="none" spc="0" dirty="0">
                <a:ln w="22225">
                  <a:solidFill>
                    <a:schemeClr val="accent2"/>
                  </a:solidFill>
                  <a:prstDash val="solid"/>
                </a:ln>
                <a:solidFill>
                  <a:schemeClr val="accent2">
                    <a:lumMod val="40000"/>
                    <a:lumOff val="60000"/>
                  </a:schemeClr>
                </a:solidFill>
                <a:effectLst/>
              </a:rPr>
              <a:t>M57</a:t>
            </a:r>
          </a:p>
        </p:txBody>
      </p:sp>
    </p:spTree>
    <p:extLst>
      <p:ext uri="{BB962C8B-B14F-4D97-AF65-F5344CB8AC3E}">
        <p14:creationId xmlns:p14="http://schemas.microsoft.com/office/powerpoint/2010/main" val="3942622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0973F-23CD-6BBA-65BA-7E7645CDC0DF}"/>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5D29DE-4FA8-04FD-0587-65368C128151}"/>
              </a:ext>
            </a:extLst>
          </p:cNvPr>
          <p:cNvSpPr>
            <a:spLocks noGrp="1"/>
          </p:cNvSpPr>
          <p:nvPr>
            <p:ph type="dt" sz="half" idx="10"/>
          </p:nvPr>
        </p:nvSpPr>
        <p:spPr/>
        <p:txBody>
          <a:bodyPr/>
          <a:lstStyle/>
          <a:p>
            <a:fld id="{AC8D9367-EE97-45B7-9EE8-14DE820497F8}" type="datetime1">
              <a:rPr lang="fr-FR" smtClean="0"/>
              <a:t>17/03/2026</a:t>
            </a:fld>
            <a:endParaRPr lang="fr-FR"/>
          </a:p>
        </p:txBody>
      </p:sp>
      <p:sp>
        <p:nvSpPr>
          <p:cNvPr id="3" name="Espace réservé du pied de page 2">
            <a:extLst>
              <a:ext uri="{FF2B5EF4-FFF2-40B4-BE49-F238E27FC236}">
                <a16:creationId xmlns:a16="http://schemas.microsoft.com/office/drawing/2014/main" id="{DEC45FD6-83A0-9D0C-C7E9-E3817232A19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9AAA68A7-05AC-B335-0923-7FC941B320A2}"/>
              </a:ext>
            </a:extLst>
          </p:cNvPr>
          <p:cNvSpPr>
            <a:spLocks noGrp="1"/>
          </p:cNvSpPr>
          <p:nvPr>
            <p:ph type="sldNum" sz="quarter" idx="12"/>
          </p:nvPr>
        </p:nvSpPr>
        <p:spPr/>
        <p:txBody>
          <a:bodyPr/>
          <a:lstStyle/>
          <a:p>
            <a:fld id="{759F8C28-2559-48B3-A02F-41E0C7A8A4CA}" type="slidenum">
              <a:rPr lang="fr-FR" smtClean="0"/>
              <a:t>17</a:t>
            </a:fld>
            <a:endParaRPr lang="fr-FR"/>
          </a:p>
        </p:txBody>
      </p:sp>
      <p:sp>
        <p:nvSpPr>
          <p:cNvPr id="5" name="ZoneTexte 4">
            <a:extLst>
              <a:ext uri="{FF2B5EF4-FFF2-40B4-BE49-F238E27FC236}">
                <a16:creationId xmlns:a16="http://schemas.microsoft.com/office/drawing/2014/main" id="{C63C8458-18BB-158A-256F-D382EC33275F}"/>
              </a:ext>
            </a:extLst>
          </p:cNvPr>
          <p:cNvSpPr txBox="1"/>
          <p:nvPr/>
        </p:nvSpPr>
        <p:spPr>
          <a:xfrm>
            <a:off x="35496" y="96581"/>
            <a:ext cx="9073008" cy="746358"/>
          </a:xfrm>
          <a:prstGeom prst="rect">
            <a:avLst/>
          </a:prstGeom>
          <a:noFill/>
        </p:spPr>
        <p:txBody>
          <a:bodyPr wrap="square" rtlCol="0">
            <a:spAutoFit/>
          </a:bodyPr>
          <a:lstStyle/>
          <a:p>
            <a:pPr marL="277813" algn="ctr">
              <a:spcAft>
                <a:spcPts val="300"/>
              </a:spcAft>
            </a:pPr>
            <a:r>
              <a:rPr lang="fr-FR" sz="2000" b="1" dirty="0">
                <a:solidFill>
                  <a:srgbClr val="00B0F0"/>
                </a:solidFill>
              </a:rPr>
              <a:t>Budget communal M57 </a:t>
            </a:r>
          </a:p>
          <a:p>
            <a:pPr marL="277813" algn="ctr">
              <a:spcAft>
                <a:spcPts val="300"/>
              </a:spcAft>
            </a:pPr>
            <a:r>
              <a:rPr lang="fr-FR" sz="2000" b="1" dirty="0">
                <a:solidFill>
                  <a:srgbClr val="00B0F0"/>
                </a:solidFill>
              </a:rPr>
              <a:t>Admission en non-valeur de créances irrécouvrables</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67E0D13F-169C-D83D-33C3-5360D7B22A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pic>
        <p:nvPicPr>
          <p:cNvPr id="3074" name="Picture 2" descr="Créances commerciales irrécouvrables | Companeo.be">
            <a:extLst>
              <a:ext uri="{FF2B5EF4-FFF2-40B4-BE49-F238E27FC236}">
                <a16:creationId xmlns:a16="http://schemas.microsoft.com/office/drawing/2014/main" id="{08093336-261B-3122-70D1-FB104A4F4B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872" y="1093410"/>
            <a:ext cx="2857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CF740F7-EC69-622F-8863-2C78C13B47CB}"/>
              </a:ext>
            </a:extLst>
          </p:cNvPr>
          <p:cNvSpPr/>
          <p:nvPr/>
        </p:nvSpPr>
        <p:spPr>
          <a:xfrm>
            <a:off x="7812360" y="-153890"/>
            <a:ext cx="1492716" cy="707886"/>
          </a:xfrm>
          <a:prstGeom prst="rect">
            <a:avLst/>
          </a:prstGeom>
          <a:noFill/>
        </p:spPr>
        <p:txBody>
          <a:bodyPr wrap="square" lIns="91440" tIns="45720" rIns="91440" bIns="45720">
            <a:spAutoFit/>
          </a:bodyPr>
          <a:lstStyle/>
          <a:p>
            <a:pPr algn="ctr"/>
            <a:r>
              <a:rPr lang="fr-FR" sz="4000" b="1" cap="none" spc="0" dirty="0">
                <a:ln w="22225">
                  <a:solidFill>
                    <a:schemeClr val="accent2"/>
                  </a:solidFill>
                  <a:prstDash val="solid"/>
                </a:ln>
                <a:solidFill>
                  <a:schemeClr val="accent2">
                    <a:lumMod val="40000"/>
                    <a:lumOff val="60000"/>
                  </a:schemeClr>
                </a:solidFill>
                <a:effectLst/>
              </a:rPr>
              <a:t>M57</a:t>
            </a:r>
          </a:p>
        </p:txBody>
      </p:sp>
      <p:sp>
        <p:nvSpPr>
          <p:cNvPr id="7" name="ZoneTexte 6">
            <a:extLst>
              <a:ext uri="{FF2B5EF4-FFF2-40B4-BE49-F238E27FC236}">
                <a16:creationId xmlns:a16="http://schemas.microsoft.com/office/drawing/2014/main" id="{F6F0DF6B-1FAD-497C-9E68-18DA2ED14D21}"/>
              </a:ext>
            </a:extLst>
          </p:cNvPr>
          <p:cNvSpPr txBox="1"/>
          <p:nvPr/>
        </p:nvSpPr>
        <p:spPr>
          <a:xfrm>
            <a:off x="1187624" y="3505572"/>
            <a:ext cx="6624736" cy="307777"/>
          </a:xfrm>
          <a:prstGeom prst="rect">
            <a:avLst/>
          </a:prstGeom>
          <a:noFill/>
        </p:spPr>
        <p:txBody>
          <a:bodyPr wrap="square" rtlCol="0">
            <a:spAutoFit/>
          </a:bodyPr>
          <a:lstStyle/>
          <a:p>
            <a:r>
              <a:rPr lang="fr-FR" sz="1400" b="1" dirty="0">
                <a:hlinkClick r:id="rId5" action="ppaction://hlinkfile"/>
              </a:rPr>
              <a:t>2026-03-05-M57AdmissionEnNonValeur.pdf</a:t>
            </a:r>
            <a:r>
              <a:rPr lang="fr-FR" sz="1400" b="1" dirty="0"/>
              <a:t>  : Cantines  à hauteur de : 1 510,00 €</a:t>
            </a:r>
          </a:p>
        </p:txBody>
      </p:sp>
    </p:spTree>
    <p:extLst>
      <p:ext uri="{BB962C8B-B14F-4D97-AF65-F5344CB8AC3E}">
        <p14:creationId xmlns:p14="http://schemas.microsoft.com/office/powerpoint/2010/main" val="3168126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4BFA-5E57-4DF9-3717-CA9841769B3A}"/>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4C348F-5992-3CCD-4C1E-1D93F1C26715}"/>
              </a:ext>
            </a:extLst>
          </p:cNvPr>
          <p:cNvSpPr>
            <a:spLocks noGrp="1"/>
          </p:cNvSpPr>
          <p:nvPr>
            <p:ph type="dt" sz="half" idx="10"/>
          </p:nvPr>
        </p:nvSpPr>
        <p:spPr/>
        <p:txBody>
          <a:bodyPr/>
          <a:lstStyle/>
          <a:p>
            <a:fld id="{CE0D64F3-9157-48CC-9370-4A19C5F602E1}" type="datetime1">
              <a:rPr lang="fr-FR" smtClean="0"/>
              <a:t>17/03/2026</a:t>
            </a:fld>
            <a:endParaRPr lang="fr-FR"/>
          </a:p>
        </p:txBody>
      </p:sp>
      <p:sp>
        <p:nvSpPr>
          <p:cNvPr id="3" name="Espace réservé du pied de page 2">
            <a:extLst>
              <a:ext uri="{FF2B5EF4-FFF2-40B4-BE49-F238E27FC236}">
                <a16:creationId xmlns:a16="http://schemas.microsoft.com/office/drawing/2014/main" id="{EA57FD85-BD13-C45A-2744-71FAFE5581DF}"/>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33C4B846-7070-D325-F30D-2B2E9B40C668}"/>
              </a:ext>
            </a:extLst>
          </p:cNvPr>
          <p:cNvSpPr>
            <a:spLocks noGrp="1"/>
          </p:cNvSpPr>
          <p:nvPr>
            <p:ph type="sldNum" sz="quarter" idx="12"/>
          </p:nvPr>
        </p:nvSpPr>
        <p:spPr/>
        <p:txBody>
          <a:bodyPr/>
          <a:lstStyle/>
          <a:p>
            <a:fld id="{759F8C28-2559-48B3-A02F-41E0C7A8A4CA}" type="slidenum">
              <a:rPr lang="fr-FR" smtClean="0"/>
              <a:t>18</a:t>
            </a:fld>
            <a:endParaRPr lang="fr-FR"/>
          </a:p>
        </p:txBody>
      </p:sp>
      <p:sp>
        <p:nvSpPr>
          <p:cNvPr id="5" name="ZoneTexte 4">
            <a:extLst>
              <a:ext uri="{FF2B5EF4-FFF2-40B4-BE49-F238E27FC236}">
                <a16:creationId xmlns:a16="http://schemas.microsoft.com/office/drawing/2014/main" id="{C782EE3F-02F5-FD6C-E023-AEC9C2B19E99}"/>
              </a:ext>
            </a:extLst>
          </p:cNvPr>
          <p:cNvSpPr txBox="1"/>
          <p:nvPr/>
        </p:nvSpPr>
        <p:spPr>
          <a:xfrm>
            <a:off x="-39850" y="0"/>
            <a:ext cx="9073008" cy="869469"/>
          </a:xfrm>
          <a:prstGeom prst="rect">
            <a:avLst/>
          </a:prstGeom>
          <a:noFill/>
        </p:spPr>
        <p:txBody>
          <a:bodyPr wrap="square" rtlCol="0">
            <a:spAutoFit/>
          </a:bodyPr>
          <a:lstStyle/>
          <a:p>
            <a:pPr marL="277813" algn="ctr">
              <a:spcAft>
                <a:spcPts val="300"/>
              </a:spcAft>
            </a:pPr>
            <a:r>
              <a:rPr lang="fr-FR" sz="2400" b="1" dirty="0">
                <a:solidFill>
                  <a:srgbClr val="00B0F0"/>
                </a:solidFill>
              </a:rPr>
              <a:t>Budget de l’eau M49</a:t>
            </a:r>
          </a:p>
          <a:p>
            <a:pPr marL="277813" algn="ctr">
              <a:spcAft>
                <a:spcPts val="300"/>
              </a:spcAft>
            </a:pPr>
            <a:r>
              <a:rPr lang="fr-FR" sz="2400" b="1" dirty="0">
                <a:solidFill>
                  <a:srgbClr val="00B0F0"/>
                </a:solidFill>
              </a:rPr>
              <a:t>Reprise anticipée de résultats de l’exercice 2025</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187EDFEB-77DF-3CDE-84DA-A6D8EB2175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sp>
        <p:nvSpPr>
          <p:cNvPr id="6" name="Rectangle 5">
            <a:extLst>
              <a:ext uri="{FF2B5EF4-FFF2-40B4-BE49-F238E27FC236}">
                <a16:creationId xmlns:a16="http://schemas.microsoft.com/office/drawing/2014/main" id="{906DA87E-9C81-0BCF-29A2-C874F1FCB0DC}"/>
              </a:ext>
            </a:extLst>
          </p:cNvPr>
          <p:cNvSpPr/>
          <p:nvPr/>
        </p:nvSpPr>
        <p:spPr>
          <a:xfrm>
            <a:off x="7740352" y="-200056"/>
            <a:ext cx="1492716"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M49</a:t>
            </a:r>
          </a:p>
        </p:txBody>
      </p:sp>
      <p:pic>
        <p:nvPicPr>
          <p:cNvPr id="12" name="Image 11">
            <a:hlinkClick r:id="rId4" action="ppaction://hlinkfile"/>
            <a:extLst>
              <a:ext uri="{FF2B5EF4-FFF2-40B4-BE49-F238E27FC236}">
                <a16:creationId xmlns:a16="http://schemas.microsoft.com/office/drawing/2014/main" id="{1051010C-85AA-0878-8E87-303C0C1309B9}"/>
              </a:ext>
            </a:extLst>
          </p:cNvPr>
          <p:cNvPicPr>
            <a:picLocks noChangeAspect="1"/>
          </p:cNvPicPr>
          <p:nvPr/>
        </p:nvPicPr>
        <p:blipFill>
          <a:blip r:embed="rId5"/>
          <a:stretch>
            <a:fillRect/>
          </a:stretch>
        </p:blipFill>
        <p:spPr>
          <a:xfrm>
            <a:off x="2123728" y="852545"/>
            <a:ext cx="5117266" cy="3484877"/>
          </a:xfrm>
          <a:prstGeom prst="rect">
            <a:avLst/>
          </a:prstGeom>
        </p:spPr>
      </p:pic>
    </p:spTree>
    <p:extLst>
      <p:ext uri="{BB962C8B-B14F-4D97-AF65-F5344CB8AC3E}">
        <p14:creationId xmlns:p14="http://schemas.microsoft.com/office/powerpoint/2010/main" val="3851065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EF959-B8BE-54E8-594B-E94FAD05B3FD}"/>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B0ABEC9-E86A-375B-E415-253555D72B65}"/>
              </a:ext>
            </a:extLst>
          </p:cNvPr>
          <p:cNvSpPr>
            <a:spLocks noGrp="1"/>
          </p:cNvSpPr>
          <p:nvPr>
            <p:ph type="dt" sz="half" idx="10"/>
          </p:nvPr>
        </p:nvSpPr>
        <p:spPr/>
        <p:txBody>
          <a:bodyPr/>
          <a:lstStyle/>
          <a:p>
            <a:fld id="{341EFAAB-0947-4A73-BCA9-3D7B9027CACC}" type="datetime1">
              <a:rPr lang="fr-FR" smtClean="0"/>
              <a:t>17/03/2026</a:t>
            </a:fld>
            <a:endParaRPr lang="fr-FR"/>
          </a:p>
        </p:txBody>
      </p:sp>
      <p:sp>
        <p:nvSpPr>
          <p:cNvPr id="3" name="Espace réservé du pied de page 2">
            <a:extLst>
              <a:ext uri="{FF2B5EF4-FFF2-40B4-BE49-F238E27FC236}">
                <a16:creationId xmlns:a16="http://schemas.microsoft.com/office/drawing/2014/main" id="{0FEFCF71-655C-410B-ABC7-B1FA78721715}"/>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55778100-590B-85A5-8B81-2DE4F250B44F}"/>
              </a:ext>
            </a:extLst>
          </p:cNvPr>
          <p:cNvSpPr>
            <a:spLocks noGrp="1"/>
          </p:cNvSpPr>
          <p:nvPr>
            <p:ph type="sldNum" sz="quarter" idx="12"/>
          </p:nvPr>
        </p:nvSpPr>
        <p:spPr/>
        <p:txBody>
          <a:bodyPr/>
          <a:lstStyle/>
          <a:p>
            <a:fld id="{759F8C28-2559-48B3-A02F-41E0C7A8A4CA}" type="slidenum">
              <a:rPr lang="fr-FR" smtClean="0"/>
              <a:t>19</a:t>
            </a:fld>
            <a:endParaRPr lang="fr-FR"/>
          </a:p>
        </p:txBody>
      </p:sp>
      <p:sp>
        <p:nvSpPr>
          <p:cNvPr id="5" name="ZoneTexte 4">
            <a:extLst>
              <a:ext uri="{FF2B5EF4-FFF2-40B4-BE49-F238E27FC236}">
                <a16:creationId xmlns:a16="http://schemas.microsoft.com/office/drawing/2014/main" id="{A6D7B404-CA46-ABA4-BA3F-457973730806}"/>
              </a:ext>
            </a:extLst>
          </p:cNvPr>
          <p:cNvSpPr txBox="1"/>
          <p:nvPr/>
        </p:nvSpPr>
        <p:spPr>
          <a:xfrm>
            <a:off x="-39850" y="0"/>
            <a:ext cx="9073008" cy="869469"/>
          </a:xfrm>
          <a:prstGeom prst="rect">
            <a:avLst/>
          </a:prstGeom>
          <a:noFill/>
        </p:spPr>
        <p:txBody>
          <a:bodyPr wrap="square" rtlCol="0">
            <a:spAutoFit/>
          </a:bodyPr>
          <a:lstStyle/>
          <a:p>
            <a:pPr marL="277813" algn="ctr">
              <a:spcAft>
                <a:spcPts val="300"/>
              </a:spcAft>
            </a:pPr>
            <a:r>
              <a:rPr lang="fr-FR" sz="2400" b="1" dirty="0">
                <a:solidFill>
                  <a:srgbClr val="00B0F0"/>
                </a:solidFill>
              </a:rPr>
              <a:t>Approbation du budget primitif de l’eau M49 2026</a:t>
            </a:r>
          </a:p>
          <a:p>
            <a:pPr marL="277813" algn="ctr">
              <a:spcAft>
                <a:spcPts val="300"/>
              </a:spcAft>
            </a:pPr>
            <a:r>
              <a:rPr lang="fr-FR" sz="2400" b="1" dirty="0">
                <a:solidFill>
                  <a:srgbClr val="00B0F0"/>
                </a:solidFill>
              </a:rPr>
              <a:t>Fonctionnement : 194 550,00 €</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A32D5A8D-843A-873E-9AB4-C906734D4A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sp>
        <p:nvSpPr>
          <p:cNvPr id="6" name="Rectangle 5">
            <a:extLst>
              <a:ext uri="{FF2B5EF4-FFF2-40B4-BE49-F238E27FC236}">
                <a16:creationId xmlns:a16="http://schemas.microsoft.com/office/drawing/2014/main" id="{F5F5BC3A-04EE-0D57-FC03-70CBADA7883A}"/>
              </a:ext>
            </a:extLst>
          </p:cNvPr>
          <p:cNvSpPr/>
          <p:nvPr/>
        </p:nvSpPr>
        <p:spPr>
          <a:xfrm>
            <a:off x="7740352" y="-230833"/>
            <a:ext cx="1492716"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M49</a:t>
            </a:r>
          </a:p>
        </p:txBody>
      </p:sp>
      <p:pic>
        <p:nvPicPr>
          <p:cNvPr id="10" name="Image 9">
            <a:extLst>
              <a:ext uri="{FF2B5EF4-FFF2-40B4-BE49-F238E27FC236}">
                <a16:creationId xmlns:a16="http://schemas.microsoft.com/office/drawing/2014/main" id="{763DC901-92E2-138B-09D6-D004AA25D1A1}"/>
              </a:ext>
            </a:extLst>
          </p:cNvPr>
          <p:cNvPicPr>
            <a:picLocks noChangeAspect="1"/>
          </p:cNvPicPr>
          <p:nvPr/>
        </p:nvPicPr>
        <p:blipFill>
          <a:blip r:embed="rId4"/>
          <a:stretch>
            <a:fillRect/>
          </a:stretch>
        </p:blipFill>
        <p:spPr>
          <a:xfrm>
            <a:off x="376" y="1489348"/>
            <a:ext cx="9170145" cy="3600400"/>
          </a:xfrm>
          <a:prstGeom prst="rect">
            <a:avLst/>
          </a:prstGeom>
        </p:spPr>
      </p:pic>
      <p:sp>
        <p:nvSpPr>
          <p:cNvPr id="11" name="Rectangle 10">
            <a:extLst>
              <a:ext uri="{FF2B5EF4-FFF2-40B4-BE49-F238E27FC236}">
                <a16:creationId xmlns:a16="http://schemas.microsoft.com/office/drawing/2014/main" id="{FE302049-9D52-3CB7-E57A-2E6BA9D62B2A}"/>
              </a:ext>
            </a:extLst>
          </p:cNvPr>
          <p:cNvSpPr/>
          <p:nvPr/>
        </p:nvSpPr>
        <p:spPr>
          <a:xfrm>
            <a:off x="1979712" y="1849388"/>
            <a:ext cx="5363071" cy="523220"/>
          </a:xfrm>
          <a:prstGeom prst="rect">
            <a:avLst/>
          </a:prstGeom>
          <a:noFill/>
        </p:spPr>
        <p:txBody>
          <a:bodyPr wrap="none" lIns="91440" tIns="45720" rIns="91440" bIns="45720">
            <a:spAutoFit/>
          </a:bodyPr>
          <a:lstStyle/>
          <a:p>
            <a:pPr algn="ctr"/>
            <a:r>
              <a:rPr lang="fr-FR" sz="2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hlinkClick r:id="rId5" action="ppaction://hlinkfile"/>
              </a:rPr>
              <a:t>CLIC &gt; Budget M49 au format Excel</a:t>
            </a:r>
            <a:endParaRPr lang="fr-FR" sz="2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39741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7DEA9267-76EC-D319-19B2-A6D490A89234}"/>
            </a:ext>
          </a:extLst>
        </p:cNvPr>
        <p:cNvGrpSpPr/>
        <p:nvPr/>
      </p:nvGrpSpPr>
      <p:grpSpPr>
        <a:xfrm>
          <a:off x="0" y="0"/>
          <a:ext cx="0" cy="0"/>
          <a:chOff x="0" y="0"/>
          <a:chExt cx="0" cy="0"/>
        </a:xfrm>
      </p:grpSpPr>
      <p:sp>
        <p:nvSpPr>
          <p:cNvPr id="6146" name="ZoneTexte 5">
            <a:extLst>
              <a:ext uri="{FF2B5EF4-FFF2-40B4-BE49-F238E27FC236}">
                <a16:creationId xmlns:a16="http://schemas.microsoft.com/office/drawing/2014/main" id="{6B4A513C-C426-C5AD-A6C5-EE1D69BCB6A7}"/>
              </a:ext>
            </a:extLst>
          </p:cNvPr>
          <p:cNvSpPr txBox="1">
            <a:spLocks noChangeArrowheads="1"/>
          </p:cNvSpPr>
          <p:nvPr/>
        </p:nvSpPr>
        <p:spPr bwMode="auto">
          <a:xfrm>
            <a:off x="611560" y="-16899"/>
            <a:ext cx="807524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800" b="1" dirty="0">
                <a:solidFill>
                  <a:schemeClr val="tx2">
                    <a:lumMod val="60000"/>
                    <a:lumOff val="40000"/>
                  </a:schemeClr>
                </a:solidFill>
                <a:latin typeface="+mn-lt"/>
              </a:rPr>
              <a:t>HORS CONSEIL MUNICIPAL, invitation de Mr Julien LE SOBRE </a:t>
            </a:r>
          </a:p>
          <a:p>
            <a:pPr algn="ctr" eaLnBrk="1" hangingPunct="1">
              <a:spcBef>
                <a:spcPct val="0"/>
              </a:spcBef>
              <a:buFontTx/>
              <a:buNone/>
            </a:pPr>
            <a:r>
              <a:rPr lang="fr-FR" altLang="fr-FR" sz="1800" b="1" dirty="0">
                <a:solidFill>
                  <a:schemeClr val="tx2">
                    <a:lumMod val="60000"/>
                    <a:lumOff val="40000"/>
                  </a:schemeClr>
                </a:solidFill>
                <a:latin typeface="+mn-lt"/>
              </a:rPr>
              <a:t>chargé de mission PICS par la CCM, pour présenter son travail, </a:t>
            </a:r>
          </a:p>
          <a:p>
            <a:pPr algn="ctr" eaLnBrk="1" hangingPunct="1">
              <a:spcBef>
                <a:spcPct val="0"/>
              </a:spcBef>
              <a:buFontTx/>
              <a:buNone/>
            </a:pPr>
            <a:r>
              <a:rPr lang="fr-FR" altLang="fr-FR" sz="1800" b="1" dirty="0">
                <a:solidFill>
                  <a:schemeClr val="tx2">
                    <a:lumMod val="60000"/>
                    <a:lumOff val="40000"/>
                  </a:schemeClr>
                </a:solidFill>
                <a:latin typeface="+mn-lt"/>
              </a:rPr>
              <a:t>de mis à jour de notre PCS et création de notre futur DICRIM</a:t>
            </a:r>
          </a:p>
        </p:txBody>
      </p:sp>
      <p:pic>
        <p:nvPicPr>
          <p:cNvPr id="12" name="Image 11">
            <a:extLst>
              <a:ext uri="{FF2B5EF4-FFF2-40B4-BE49-F238E27FC236}">
                <a16:creationId xmlns:a16="http://schemas.microsoft.com/office/drawing/2014/main" id="{F7BB27DA-D6A9-1603-5052-BA70EC88C790}"/>
              </a:ext>
            </a:extLst>
          </p:cNvPr>
          <p:cNvPicPr>
            <a:picLocks noChangeAspect="1"/>
          </p:cNvPicPr>
          <p:nvPr/>
        </p:nvPicPr>
        <p:blipFill>
          <a:blip r:embed="rId2"/>
          <a:stretch>
            <a:fillRect/>
          </a:stretch>
        </p:blipFill>
        <p:spPr>
          <a:xfrm>
            <a:off x="1043608" y="869022"/>
            <a:ext cx="2922803" cy="4113574"/>
          </a:xfrm>
          <a:prstGeom prst="rect">
            <a:avLst/>
          </a:prstGeom>
        </p:spPr>
      </p:pic>
      <p:pic>
        <p:nvPicPr>
          <p:cNvPr id="16" name="Image 15" descr="Une image contenant texte, capture d’écran, montagne, arbre&#10;&#10;Le contenu généré par l’IA peut être incorrect.">
            <a:extLst>
              <a:ext uri="{FF2B5EF4-FFF2-40B4-BE49-F238E27FC236}">
                <a16:creationId xmlns:a16="http://schemas.microsoft.com/office/drawing/2014/main" id="{3E792D19-CBD2-D852-B038-A2034A6503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0112" y="821470"/>
            <a:ext cx="2880321" cy="4072059"/>
          </a:xfrm>
          <a:prstGeom prst="rect">
            <a:avLst/>
          </a:prstGeom>
        </p:spPr>
      </p:pic>
      <p:sp>
        <p:nvSpPr>
          <p:cNvPr id="2" name="Espace réservé de la date 1">
            <a:extLst>
              <a:ext uri="{FF2B5EF4-FFF2-40B4-BE49-F238E27FC236}">
                <a16:creationId xmlns:a16="http://schemas.microsoft.com/office/drawing/2014/main" id="{C186B30A-3924-C99F-FA4B-656B284CE234}"/>
              </a:ext>
            </a:extLst>
          </p:cNvPr>
          <p:cNvSpPr>
            <a:spLocks noGrp="1"/>
          </p:cNvSpPr>
          <p:nvPr>
            <p:ph type="dt" sz="half" idx="10"/>
          </p:nvPr>
        </p:nvSpPr>
        <p:spPr/>
        <p:txBody>
          <a:bodyPr/>
          <a:lstStyle/>
          <a:p>
            <a:fld id="{13608763-78D7-45ED-AD97-DFAD80B364B6}"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CE7A0344-8433-9984-B31F-C34A40A9793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C1488054-1611-AFF0-7C8B-8D3569541494}"/>
              </a:ext>
            </a:extLst>
          </p:cNvPr>
          <p:cNvSpPr>
            <a:spLocks noGrp="1"/>
          </p:cNvSpPr>
          <p:nvPr>
            <p:ph type="sldNum" sz="quarter" idx="12"/>
          </p:nvPr>
        </p:nvSpPr>
        <p:spPr/>
        <p:txBody>
          <a:bodyPr/>
          <a:lstStyle/>
          <a:p>
            <a:fld id="{759F8C28-2559-48B3-A02F-41E0C7A8A4CA}" type="slidenum">
              <a:rPr lang="fr-FR" smtClean="0"/>
              <a:t>2</a:t>
            </a:fld>
            <a:endParaRPr lang="fr-FR"/>
          </a:p>
        </p:txBody>
      </p:sp>
      <p:sp>
        <p:nvSpPr>
          <p:cNvPr id="5" name="ZoneTexte 6">
            <a:extLst>
              <a:ext uri="{FF2B5EF4-FFF2-40B4-BE49-F238E27FC236}">
                <a16:creationId xmlns:a16="http://schemas.microsoft.com/office/drawing/2014/main" id="{147A0114-0DDF-0F3B-5AA0-BBE4B0219216}"/>
              </a:ext>
            </a:extLst>
          </p:cNvPr>
          <p:cNvSpPr txBox="1">
            <a:spLocks noChangeArrowheads="1"/>
          </p:cNvSpPr>
          <p:nvPr/>
        </p:nvSpPr>
        <p:spPr bwMode="auto">
          <a:xfrm>
            <a:off x="1141123" y="5018227"/>
            <a:ext cx="35748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200" b="1" dirty="0">
                <a:hlinkClick r:id="rId4" action="ppaction://hlinkfile"/>
              </a:rPr>
              <a:t>2026-03-05-Presentation du PCS2026.pdf</a:t>
            </a:r>
            <a:endParaRPr lang="fr-FR" altLang="fr-FR" sz="1200" dirty="0">
              <a:hlinkClick r:id="rId5" action="ppaction://hlinkfile"/>
            </a:endParaRPr>
          </a:p>
          <a:p>
            <a:pPr algn="ctr" eaLnBrk="1" hangingPunct="1">
              <a:spcBef>
                <a:spcPct val="0"/>
              </a:spcBef>
              <a:buFontTx/>
              <a:buNone/>
            </a:pPr>
            <a:r>
              <a:rPr lang="fr-FR" altLang="fr-FR" sz="1200" dirty="0">
                <a:hlinkClick r:id="rId6" action="ppaction://hlinkfile"/>
              </a:rPr>
              <a:t>2026-03-05-PCS.pdf</a:t>
            </a:r>
            <a:r>
              <a:rPr lang="fr-FR" altLang="fr-FR" sz="1200" dirty="0">
                <a:hlinkClick r:id="rId5" action="ppaction://hlinkfile"/>
              </a:rPr>
              <a:t> </a:t>
            </a:r>
            <a:endParaRPr lang="fr-FR" altLang="fr-FR" sz="1200" dirty="0"/>
          </a:p>
        </p:txBody>
      </p:sp>
      <p:sp>
        <p:nvSpPr>
          <p:cNvPr id="6" name="ZoneTexte 5">
            <a:extLst>
              <a:ext uri="{FF2B5EF4-FFF2-40B4-BE49-F238E27FC236}">
                <a16:creationId xmlns:a16="http://schemas.microsoft.com/office/drawing/2014/main" id="{D78A0099-0523-DA25-EF7B-470C6C83FDD1}"/>
              </a:ext>
            </a:extLst>
          </p:cNvPr>
          <p:cNvSpPr txBox="1"/>
          <p:nvPr/>
        </p:nvSpPr>
        <p:spPr>
          <a:xfrm>
            <a:off x="5940152" y="5060059"/>
            <a:ext cx="2880320" cy="276999"/>
          </a:xfrm>
          <a:prstGeom prst="rect">
            <a:avLst/>
          </a:prstGeom>
          <a:noFill/>
        </p:spPr>
        <p:txBody>
          <a:bodyPr wrap="square" rtlCol="0">
            <a:spAutoFit/>
          </a:bodyPr>
          <a:lstStyle/>
          <a:p>
            <a:r>
              <a:rPr lang="fr-FR" sz="1200" dirty="0">
                <a:hlinkClick r:id="rId7" action="ppaction://hlinkfile"/>
              </a:rPr>
              <a:t>2026-03-05-DICRIM</a:t>
            </a:r>
            <a:r>
              <a:rPr lang="fr-FR" sz="1200" dirty="0"/>
              <a:t>  par Julien LE SOBRE</a:t>
            </a:r>
          </a:p>
        </p:txBody>
      </p:sp>
    </p:spTree>
    <p:extLst>
      <p:ext uri="{BB962C8B-B14F-4D97-AF65-F5344CB8AC3E}">
        <p14:creationId xmlns:p14="http://schemas.microsoft.com/office/powerpoint/2010/main" val="681764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53139-E5B5-7368-EB2C-09D99E18CC0B}"/>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44428EE-0960-B979-2BBD-5380EB85151B}"/>
              </a:ext>
            </a:extLst>
          </p:cNvPr>
          <p:cNvSpPr>
            <a:spLocks noGrp="1"/>
          </p:cNvSpPr>
          <p:nvPr>
            <p:ph type="dt" sz="half" idx="10"/>
          </p:nvPr>
        </p:nvSpPr>
        <p:spPr/>
        <p:txBody>
          <a:bodyPr/>
          <a:lstStyle/>
          <a:p>
            <a:fld id="{13006D8B-2D20-4CB1-82CF-B1DA91D1D22B}" type="datetime1">
              <a:rPr lang="fr-FR" smtClean="0"/>
              <a:t>17/03/2026</a:t>
            </a:fld>
            <a:endParaRPr lang="fr-FR"/>
          </a:p>
        </p:txBody>
      </p:sp>
      <p:sp>
        <p:nvSpPr>
          <p:cNvPr id="3" name="Espace réservé du pied de page 2">
            <a:extLst>
              <a:ext uri="{FF2B5EF4-FFF2-40B4-BE49-F238E27FC236}">
                <a16:creationId xmlns:a16="http://schemas.microsoft.com/office/drawing/2014/main" id="{5F6F9B43-E5C8-62D6-5166-059900CF3E76}"/>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44F1F87A-7E4A-FBCA-898F-D88FD3E307FC}"/>
              </a:ext>
            </a:extLst>
          </p:cNvPr>
          <p:cNvSpPr>
            <a:spLocks noGrp="1"/>
          </p:cNvSpPr>
          <p:nvPr>
            <p:ph type="sldNum" sz="quarter" idx="12"/>
          </p:nvPr>
        </p:nvSpPr>
        <p:spPr/>
        <p:txBody>
          <a:bodyPr/>
          <a:lstStyle/>
          <a:p>
            <a:fld id="{759F8C28-2559-48B3-A02F-41E0C7A8A4CA}" type="slidenum">
              <a:rPr lang="fr-FR" smtClean="0"/>
              <a:t>20</a:t>
            </a:fld>
            <a:endParaRPr lang="fr-FR"/>
          </a:p>
        </p:txBody>
      </p:sp>
      <p:sp>
        <p:nvSpPr>
          <p:cNvPr id="5" name="ZoneTexte 4">
            <a:extLst>
              <a:ext uri="{FF2B5EF4-FFF2-40B4-BE49-F238E27FC236}">
                <a16:creationId xmlns:a16="http://schemas.microsoft.com/office/drawing/2014/main" id="{C58AFB57-D77E-C727-96F2-7AF680BC788A}"/>
              </a:ext>
            </a:extLst>
          </p:cNvPr>
          <p:cNvSpPr txBox="1"/>
          <p:nvPr/>
        </p:nvSpPr>
        <p:spPr>
          <a:xfrm>
            <a:off x="-39850" y="0"/>
            <a:ext cx="9073008" cy="869469"/>
          </a:xfrm>
          <a:prstGeom prst="rect">
            <a:avLst/>
          </a:prstGeom>
          <a:noFill/>
        </p:spPr>
        <p:txBody>
          <a:bodyPr wrap="square" rtlCol="0">
            <a:spAutoFit/>
          </a:bodyPr>
          <a:lstStyle/>
          <a:p>
            <a:pPr marL="277813" algn="ctr">
              <a:spcAft>
                <a:spcPts val="300"/>
              </a:spcAft>
            </a:pPr>
            <a:r>
              <a:rPr lang="fr-FR" sz="2400" b="1" dirty="0">
                <a:solidFill>
                  <a:srgbClr val="00B0F0"/>
                </a:solidFill>
              </a:rPr>
              <a:t>Approbation du budget primitif communal M49 2026</a:t>
            </a:r>
          </a:p>
          <a:p>
            <a:pPr marL="277813" algn="ctr">
              <a:spcAft>
                <a:spcPts val="300"/>
              </a:spcAft>
            </a:pPr>
            <a:r>
              <a:rPr lang="fr-FR" sz="2400" b="1" dirty="0">
                <a:solidFill>
                  <a:srgbClr val="00B0F0"/>
                </a:solidFill>
              </a:rPr>
              <a:t>Investissement : 256 256,03 €</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3B705D90-6AFF-134E-3BAC-2DF6AAC745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sp>
        <p:nvSpPr>
          <p:cNvPr id="7" name="Rectangle 6">
            <a:extLst>
              <a:ext uri="{FF2B5EF4-FFF2-40B4-BE49-F238E27FC236}">
                <a16:creationId xmlns:a16="http://schemas.microsoft.com/office/drawing/2014/main" id="{0991EEDB-3252-19B1-1E00-0D5D29ACAAA5}"/>
              </a:ext>
            </a:extLst>
          </p:cNvPr>
          <p:cNvSpPr/>
          <p:nvPr/>
        </p:nvSpPr>
        <p:spPr>
          <a:xfrm>
            <a:off x="7884368" y="-195434"/>
            <a:ext cx="1348446" cy="830997"/>
          </a:xfrm>
          <a:prstGeom prst="rect">
            <a:avLst/>
          </a:prstGeom>
          <a:noFill/>
        </p:spPr>
        <p:txBody>
          <a:bodyPr wrap="none" lIns="91440" tIns="45720" rIns="91440" bIns="45720">
            <a:spAutoFit/>
          </a:bodyPr>
          <a:lstStyle/>
          <a:p>
            <a:pPr algn="ctr"/>
            <a:r>
              <a:rPr lang="fr-FR" sz="4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M49</a:t>
            </a:r>
          </a:p>
        </p:txBody>
      </p:sp>
      <p:pic>
        <p:nvPicPr>
          <p:cNvPr id="15" name="Image 14">
            <a:extLst>
              <a:ext uri="{FF2B5EF4-FFF2-40B4-BE49-F238E27FC236}">
                <a16:creationId xmlns:a16="http://schemas.microsoft.com/office/drawing/2014/main" id="{FCB0878A-4925-1F6F-9102-FFAFF2F40CD3}"/>
              </a:ext>
            </a:extLst>
          </p:cNvPr>
          <p:cNvPicPr>
            <a:picLocks noChangeAspect="1"/>
          </p:cNvPicPr>
          <p:nvPr/>
        </p:nvPicPr>
        <p:blipFill>
          <a:blip r:embed="rId4"/>
          <a:stretch>
            <a:fillRect/>
          </a:stretch>
        </p:blipFill>
        <p:spPr>
          <a:xfrm>
            <a:off x="0" y="1146757"/>
            <a:ext cx="9109540" cy="3758401"/>
          </a:xfrm>
          <a:prstGeom prst="rect">
            <a:avLst/>
          </a:prstGeom>
        </p:spPr>
      </p:pic>
      <p:sp>
        <p:nvSpPr>
          <p:cNvPr id="9" name="Rectangle 8">
            <a:extLst>
              <a:ext uri="{FF2B5EF4-FFF2-40B4-BE49-F238E27FC236}">
                <a16:creationId xmlns:a16="http://schemas.microsoft.com/office/drawing/2014/main" id="{8E38D0AD-A119-B21C-46DE-FCF790C2D440}"/>
              </a:ext>
            </a:extLst>
          </p:cNvPr>
          <p:cNvSpPr/>
          <p:nvPr/>
        </p:nvSpPr>
        <p:spPr>
          <a:xfrm>
            <a:off x="1890464" y="1489348"/>
            <a:ext cx="5363071" cy="523220"/>
          </a:xfrm>
          <a:prstGeom prst="rect">
            <a:avLst/>
          </a:prstGeom>
          <a:noFill/>
        </p:spPr>
        <p:txBody>
          <a:bodyPr wrap="none" lIns="91440" tIns="45720" rIns="91440" bIns="45720">
            <a:spAutoFit/>
          </a:bodyPr>
          <a:lstStyle/>
          <a:p>
            <a:pPr algn="ctr"/>
            <a:r>
              <a:rPr lang="fr-FR" sz="2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hlinkClick r:id="rId5" action="ppaction://hlinkfile"/>
              </a:rPr>
              <a:t>CLIC &gt; Budget M49 au format Excel</a:t>
            </a:r>
            <a:endParaRPr lang="fr-FR" sz="2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269856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9B1BD-256D-C5D3-0455-DCE83B44E1E9}"/>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8C9599F-A1DA-5192-1D2C-BC3C2A23D0B9}"/>
              </a:ext>
            </a:extLst>
          </p:cNvPr>
          <p:cNvSpPr>
            <a:spLocks noGrp="1"/>
          </p:cNvSpPr>
          <p:nvPr>
            <p:ph type="dt" sz="half" idx="10"/>
          </p:nvPr>
        </p:nvSpPr>
        <p:spPr/>
        <p:txBody>
          <a:bodyPr/>
          <a:lstStyle/>
          <a:p>
            <a:fld id="{5873BBB9-98B9-44F6-932C-A47CF991928B}" type="datetime1">
              <a:rPr lang="fr-FR" smtClean="0"/>
              <a:t>17/03/2026</a:t>
            </a:fld>
            <a:endParaRPr lang="fr-FR"/>
          </a:p>
        </p:txBody>
      </p:sp>
      <p:sp>
        <p:nvSpPr>
          <p:cNvPr id="3" name="Espace réservé du pied de page 2">
            <a:extLst>
              <a:ext uri="{FF2B5EF4-FFF2-40B4-BE49-F238E27FC236}">
                <a16:creationId xmlns:a16="http://schemas.microsoft.com/office/drawing/2014/main" id="{5E7A8D5C-FBF8-43D7-7991-CAA4DF25286B}"/>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83E2E8A2-D128-858D-91D9-682BB4FB0F79}"/>
              </a:ext>
            </a:extLst>
          </p:cNvPr>
          <p:cNvSpPr>
            <a:spLocks noGrp="1"/>
          </p:cNvSpPr>
          <p:nvPr>
            <p:ph type="sldNum" sz="quarter" idx="12"/>
          </p:nvPr>
        </p:nvSpPr>
        <p:spPr/>
        <p:txBody>
          <a:bodyPr/>
          <a:lstStyle/>
          <a:p>
            <a:fld id="{759F8C28-2559-48B3-A02F-41E0C7A8A4CA}" type="slidenum">
              <a:rPr lang="fr-FR" smtClean="0"/>
              <a:t>21</a:t>
            </a:fld>
            <a:endParaRPr lang="fr-FR"/>
          </a:p>
        </p:txBody>
      </p:sp>
      <p:sp>
        <p:nvSpPr>
          <p:cNvPr id="5" name="ZoneTexte 4">
            <a:extLst>
              <a:ext uri="{FF2B5EF4-FFF2-40B4-BE49-F238E27FC236}">
                <a16:creationId xmlns:a16="http://schemas.microsoft.com/office/drawing/2014/main" id="{19B2A792-DD98-C3B8-501F-8CD480FC461D}"/>
              </a:ext>
            </a:extLst>
          </p:cNvPr>
          <p:cNvSpPr txBox="1"/>
          <p:nvPr/>
        </p:nvSpPr>
        <p:spPr>
          <a:xfrm>
            <a:off x="35496" y="96581"/>
            <a:ext cx="9073008" cy="746358"/>
          </a:xfrm>
          <a:prstGeom prst="rect">
            <a:avLst/>
          </a:prstGeom>
          <a:noFill/>
        </p:spPr>
        <p:txBody>
          <a:bodyPr wrap="square" rtlCol="0">
            <a:spAutoFit/>
          </a:bodyPr>
          <a:lstStyle/>
          <a:p>
            <a:pPr marL="277813" algn="ctr">
              <a:spcAft>
                <a:spcPts val="300"/>
              </a:spcAft>
            </a:pPr>
            <a:r>
              <a:rPr lang="fr-FR" sz="2000" b="1" dirty="0">
                <a:solidFill>
                  <a:srgbClr val="00B0F0"/>
                </a:solidFill>
              </a:rPr>
              <a:t>Budget de l’eau M49 </a:t>
            </a:r>
          </a:p>
          <a:p>
            <a:pPr marL="277813" algn="ctr">
              <a:spcAft>
                <a:spcPts val="300"/>
              </a:spcAft>
            </a:pPr>
            <a:r>
              <a:rPr lang="fr-FR" sz="2000" b="1" dirty="0">
                <a:solidFill>
                  <a:srgbClr val="00B0F0"/>
                </a:solidFill>
              </a:rPr>
              <a:t>Extinction de créances irrécouvrables </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FE9D16BF-B6DA-80AE-4E3A-9E7B404AC6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pic>
        <p:nvPicPr>
          <p:cNvPr id="3074" name="Picture 2" descr="Créances commerciales irrécouvrables | Companeo.be">
            <a:extLst>
              <a:ext uri="{FF2B5EF4-FFF2-40B4-BE49-F238E27FC236}">
                <a16:creationId xmlns:a16="http://schemas.microsoft.com/office/drawing/2014/main" id="{C23DCFF2-C22D-1E4E-44EE-E1C2A8382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7944" y="820347"/>
            <a:ext cx="2857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B981F24-7C30-1EB1-C5AF-EBBC4000A8BF}"/>
              </a:ext>
            </a:extLst>
          </p:cNvPr>
          <p:cNvSpPr/>
          <p:nvPr/>
        </p:nvSpPr>
        <p:spPr>
          <a:xfrm>
            <a:off x="7740352" y="-200056"/>
            <a:ext cx="1492716"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M49</a:t>
            </a:r>
          </a:p>
        </p:txBody>
      </p:sp>
      <p:sp>
        <p:nvSpPr>
          <p:cNvPr id="7" name="ZoneTexte 6">
            <a:extLst>
              <a:ext uri="{FF2B5EF4-FFF2-40B4-BE49-F238E27FC236}">
                <a16:creationId xmlns:a16="http://schemas.microsoft.com/office/drawing/2014/main" id="{DCA8BBD6-D9EB-7E73-5BAD-624FB094DB5F}"/>
              </a:ext>
            </a:extLst>
          </p:cNvPr>
          <p:cNvSpPr txBox="1"/>
          <p:nvPr/>
        </p:nvSpPr>
        <p:spPr>
          <a:xfrm>
            <a:off x="720000" y="3373090"/>
            <a:ext cx="7668424" cy="307777"/>
          </a:xfrm>
          <a:prstGeom prst="rect">
            <a:avLst/>
          </a:prstGeom>
          <a:noFill/>
        </p:spPr>
        <p:txBody>
          <a:bodyPr wrap="square" rtlCol="0">
            <a:spAutoFit/>
          </a:bodyPr>
          <a:lstStyle/>
          <a:p>
            <a:r>
              <a:rPr lang="fr-FR" sz="1400" b="1" dirty="0">
                <a:hlinkClick r:id="rId5" action="ppaction://hlinkfile"/>
              </a:rPr>
              <a:t>2026-03-05-M49ExtinctionCreancesIrrecouvrables,pdf</a:t>
            </a:r>
            <a:r>
              <a:rPr lang="fr-FR" sz="1400" b="1" dirty="0"/>
              <a:t>  : Redevance eau  à hauteur de : 447,04 €</a:t>
            </a:r>
          </a:p>
        </p:txBody>
      </p:sp>
    </p:spTree>
    <p:extLst>
      <p:ext uri="{BB962C8B-B14F-4D97-AF65-F5344CB8AC3E}">
        <p14:creationId xmlns:p14="http://schemas.microsoft.com/office/powerpoint/2010/main" val="1583964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0865-C1C1-8DC5-8D41-14AF305E4DEE}"/>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E1615B8-A598-592B-9B12-E2458E7CBCE4}"/>
              </a:ext>
            </a:extLst>
          </p:cNvPr>
          <p:cNvSpPr>
            <a:spLocks noGrp="1"/>
          </p:cNvSpPr>
          <p:nvPr>
            <p:ph type="dt" sz="half" idx="10"/>
          </p:nvPr>
        </p:nvSpPr>
        <p:spPr/>
        <p:txBody>
          <a:bodyPr/>
          <a:lstStyle/>
          <a:p>
            <a:fld id="{793FE311-0B7F-4CAE-A9D5-B897E9CB2727}" type="datetime1">
              <a:rPr lang="fr-FR" smtClean="0"/>
              <a:t>17/03/2026</a:t>
            </a:fld>
            <a:endParaRPr lang="fr-FR"/>
          </a:p>
        </p:txBody>
      </p:sp>
      <p:sp>
        <p:nvSpPr>
          <p:cNvPr id="3" name="Espace réservé du pied de page 2">
            <a:extLst>
              <a:ext uri="{FF2B5EF4-FFF2-40B4-BE49-F238E27FC236}">
                <a16:creationId xmlns:a16="http://schemas.microsoft.com/office/drawing/2014/main" id="{907EEB09-4E6A-9D35-9DE9-55EB3229DEF3}"/>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7E189CDC-63DD-EC94-E680-00F77C6A7314}"/>
              </a:ext>
            </a:extLst>
          </p:cNvPr>
          <p:cNvSpPr>
            <a:spLocks noGrp="1"/>
          </p:cNvSpPr>
          <p:nvPr>
            <p:ph type="sldNum" sz="quarter" idx="12"/>
          </p:nvPr>
        </p:nvSpPr>
        <p:spPr/>
        <p:txBody>
          <a:bodyPr/>
          <a:lstStyle/>
          <a:p>
            <a:fld id="{759F8C28-2559-48B3-A02F-41E0C7A8A4CA}" type="slidenum">
              <a:rPr lang="fr-FR" smtClean="0"/>
              <a:t>22</a:t>
            </a:fld>
            <a:endParaRPr lang="fr-FR"/>
          </a:p>
        </p:txBody>
      </p:sp>
      <p:sp>
        <p:nvSpPr>
          <p:cNvPr id="5" name="ZoneTexte 4">
            <a:extLst>
              <a:ext uri="{FF2B5EF4-FFF2-40B4-BE49-F238E27FC236}">
                <a16:creationId xmlns:a16="http://schemas.microsoft.com/office/drawing/2014/main" id="{FAD87A25-26C3-6490-BC92-C3F90BA8181F}"/>
              </a:ext>
            </a:extLst>
          </p:cNvPr>
          <p:cNvSpPr txBox="1"/>
          <p:nvPr/>
        </p:nvSpPr>
        <p:spPr>
          <a:xfrm>
            <a:off x="35496" y="96581"/>
            <a:ext cx="9073008" cy="746358"/>
          </a:xfrm>
          <a:prstGeom prst="rect">
            <a:avLst/>
          </a:prstGeom>
          <a:noFill/>
        </p:spPr>
        <p:txBody>
          <a:bodyPr wrap="square" rtlCol="0">
            <a:spAutoFit/>
          </a:bodyPr>
          <a:lstStyle/>
          <a:p>
            <a:pPr marL="277813" algn="ctr">
              <a:spcAft>
                <a:spcPts val="300"/>
              </a:spcAft>
            </a:pPr>
            <a:r>
              <a:rPr lang="fr-FR" sz="2000" b="1" dirty="0">
                <a:solidFill>
                  <a:srgbClr val="00B0F0"/>
                </a:solidFill>
              </a:rPr>
              <a:t>Budget de l’eau M49 </a:t>
            </a:r>
          </a:p>
          <a:p>
            <a:pPr marL="277813" algn="ctr">
              <a:spcAft>
                <a:spcPts val="300"/>
              </a:spcAft>
            </a:pPr>
            <a:r>
              <a:rPr lang="fr-FR" sz="2000" b="1" dirty="0">
                <a:solidFill>
                  <a:srgbClr val="00B0F0"/>
                </a:solidFill>
              </a:rPr>
              <a:t>Admission en non-valeur de créances irrécouvrables</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7824B83C-E480-D643-B6F5-CACC8EDB5F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pic>
        <p:nvPicPr>
          <p:cNvPr id="3074" name="Picture 2" descr="Créances commerciales irrécouvrables | Companeo.be">
            <a:extLst>
              <a:ext uri="{FF2B5EF4-FFF2-40B4-BE49-F238E27FC236}">
                <a16:creationId xmlns:a16="http://schemas.microsoft.com/office/drawing/2014/main" id="{C8AA4BC9-B4FF-55E6-2B7E-5782249125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7944" y="820347"/>
            <a:ext cx="2857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5BD89A0-79FF-AFD0-EA5E-102706CC81C2}"/>
              </a:ext>
            </a:extLst>
          </p:cNvPr>
          <p:cNvSpPr/>
          <p:nvPr/>
        </p:nvSpPr>
        <p:spPr>
          <a:xfrm>
            <a:off x="8003258" y="-92334"/>
            <a:ext cx="1152880" cy="707886"/>
          </a:xfrm>
          <a:prstGeom prst="rect">
            <a:avLst/>
          </a:prstGeom>
          <a:noFill/>
        </p:spPr>
        <p:txBody>
          <a:bodyPr wrap="none" lIns="91440" tIns="45720" rIns="91440" bIns="45720">
            <a:spAutoFit/>
          </a:bodyPr>
          <a:lstStyle/>
          <a:p>
            <a:pPr algn="ctr"/>
            <a:r>
              <a:rPr lang="fr-FR"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M49</a:t>
            </a:r>
          </a:p>
        </p:txBody>
      </p:sp>
      <p:sp>
        <p:nvSpPr>
          <p:cNvPr id="7" name="ZoneTexte 6">
            <a:extLst>
              <a:ext uri="{FF2B5EF4-FFF2-40B4-BE49-F238E27FC236}">
                <a16:creationId xmlns:a16="http://schemas.microsoft.com/office/drawing/2014/main" id="{827CCC17-7996-365E-73F9-4E5CA8012080}"/>
              </a:ext>
            </a:extLst>
          </p:cNvPr>
          <p:cNvSpPr txBox="1"/>
          <p:nvPr/>
        </p:nvSpPr>
        <p:spPr>
          <a:xfrm>
            <a:off x="1187624" y="3373090"/>
            <a:ext cx="6624736" cy="307777"/>
          </a:xfrm>
          <a:prstGeom prst="rect">
            <a:avLst/>
          </a:prstGeom>
          <a:noFill/>
        </p:spPr>
        <p:txBody>
          <a:bodyPr wrap="square" rtlCol="0">
            <a:spAutoFit/>
          </a:bodyPr>
          <a:lstStyle/>
          <a:p>
            <a:r>
              <a:rPr lang="fr-FR" sz="1400" b="1" dirty="0">
                <a:hlinkClick r:id="rId5" action="ppaction://hlinkfile"/>
              </a:rPr>
              <a:t>2026-03-05-M49AdmissionEnNonValeur.pdf</a:t>
            </a:r>
            <a:r>
              <a:rPr lang="fr-FR" sz="1400" b="1" dirty="0"/>
              <a:t>  : Redevance eau  à hauteur de : 2 039,43 €</a:t>
            </a:r>
          </a:p>
        </p:txBody>
      </p:sp>
    </p:spTree>
    <p:extLst>
      <p:ext uri="{BB962C8B-B14F-4D97-AF65-F5344CB8AC3E}">
        <p14:creationId xmlns:p14="http://schemas.microsoft.com/office/powerpoint/2010/main" val="4185424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B7E2A5B4-ADA3-28C3-57AE-E0C399E82044}"/>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EE5A3C4-F5F4-CAA6-C9FE-A5F3D02B5278}"/>
              </a:ext>
            </a:extLst>
          </p:cNvPr>
          <p:cNvSpPr>
            <a:spLocks noGrp="1"/>
          </p:cNvSpPr>
          <p:nvPr>
            <p:ph type="dt" sz="half" idx="10"/>
          </p:nvPr>
        </p:nvSpPr>
        <p:spPr/>
        <p:txBody>
          <a:bodyPr/>
          <a:lstStyle/>
          <a:p>
            <a:fld id="{3BC41975-2CA9-44CE-ACA4-12F4FD22FFF2}" type="datetime1">
              <a:rPr lang="fr-FR" smtClean="0"/>
              <a:t>17/03/2026</a:t>
            </a:fld>
            <a:endParaRPr lang="fr-FR"/>
          </a:p>
        </p:txBody>
      </p:sp>
      <p:sp>
        <p:nvSpPr>
          <p:cNvPr id="3" name="Espace réservé du pied de page 2">
            <a:extLst>
              <a:ext uri="{FF2B5EF4-FFF2-40B4-BE49-F238E27FC236}">
                <a16:creationId xmlns:a16="http://schemas.microsoft.com/office/drawing/2014/main" id="{AE19D79B-3398-3F90-1791-45D61640D3E7}"/>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3F1EE5CE-6837-2977-5F2A-7ECFF001D051}"/>
              </a:ext>
            </a:extLst>
          </p:cNvPr>
          <p:cNvSpPr>
            <a:spLocks noGrp="1"/>
          </p:cNvSpPr>
          <p:nvPr>
            <p:ph type="sldNum" sz="quarter" idx="12"/>
          </p:nvPr>
        </p:nvSpPr>
        <p:spPr/>
        <p:txBody>
          <a:bodyPr/>
          <a:lstStyle/>
          <a:p>
            <a:fld id="{759F8C28-2559-48B3-A02F-41E0C7A8A4CA}" type="slidenum">
              <a:rPr lang="fr-FR" smtClean="0"/>
              <a:t>23</a:t>
            </a:fld>
            <a:endParaRPr lang="fr-FR"/>
          </a:p>
        </p:txBody>
      </p:sp>
      <p:sp>
        <p:nvSpPr>
          <p:cNvPr id="5" name="ZoneTexte 4">
            <a:extLst>
              <a:ext uri="{FF2B5EF4-FFF2-40B4-BE49-F238E27FC236}">
                <a16:creationId xmlns:a16="http://schemas.microsoft.com/office/drawing/2014/main" id="{9E87F643-278F-DAED-0E04-324DFACF057C}"/>
              </a:ext>
            </a:extLst>
          </p:cNvPr>
          <p:cNvSpPr txBox="1"/>
          <p:nvPr/>
        </p:nvSpPr>
        <p:spPr>
          <a:xfrm>
            <a:off x="-39850" y="0"/>
            <a:ext cx="9073008" cy="523220"/>
          </a:xfrm>
          <a:prstGeom prst="rect">
            <a:avLst/>
          </a:prstGeom>
          <a:noFill/>
        </p:spPr>
        <p:txBody>
          <a:bodyPr wrap="square" rtlCol="0">
            <a:spAutoFit/>
          </a:bodyPr>
          <a:lstStyle/>
          <a:p>
            <a:pPr marL="277813" algn="ctr">
              <a:spcAft>
                <a:spcPts val="300"/>
              </a:spcAft>
            </a:pPr>
            <a:r>
              <a:rPr lang="fr-FR" sz="2800" b="1" dirty="0">
                <a:solidFill>
                  <a:srgbClr val="00B0F0"/>
                </a:solidFill>
              </a:rPr>
              <a:t>DOB en diapo</a:t>
            </a:r>
          </a:p>
        </p:txBody>
      </p:sp>
      <p:pic>
        <p:nvPicPr>
          <p:cNvPr id="8" name="Image 7" descr="Une image contenant texte, dessin, écriture manuscrite, Dessin d’enfant&#10;&#10;Le contenu généré par l’IA peut être incorrect.">
            <a:extLst>
              <a:ext uri="{FF2B5EF4-FFF2-40B4-BE49-F238E27FC236}">
                <a16:creationId xmlns:a16="http://schemas.microsoft.com/office/drawing/2014/main" id="{200E89D3-292C-122E-95E9-606860F76A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551"/>
            <a:ext cx="720000" cy="432117"/>
          </a:xfrm>
          <a:prstGeom prst="rect">
            <a:avLst/>
          </a:prstGeom>
        </p:spPr>
      </p:pic>
      <p:pic>
        <p:nvPicPr>
          <p:cNvPr id="1026" name="Picture 2" descr="Le DOB, c'est quoi? - Pérols notre village, amitié citoyenne">
            <a:extLst>
              <a:ext uri="{FF2B5EF4-FFF2-40B4-BE49-F238E27FC236}">
                <a16:creationId xmlns:a16="http://schemas.microsoft.com/office/drawing/2014/main" id="{D6702B79-C1F8-A8D9-DA02-7E1E9B6472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8250" y="523220"/>
            <a:ext cx="6667500"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15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C88E2650-4821-960A-1AA6-F004ACCC99D3}"/>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EDF02CF-085A-AE46-71EC-341C800266C1}"/>
              </a:ext>
            </a:extLst>
          </p:cNvPr>
          <p:cNvSpPr>
            <a:spLocks noGrp="1"/>
          </p:cNvSpPr>
          <p:nvPr>
            <p:ph type="dt" sz="half" idx="10"/>
          </p:nvPr>
        </p:nvSpPr>
        <p:spPr/>
        <p:txBody>
          <a:bodyPr/>
          <a:lstStyle/>
          <a:p>
            <a:fld id="{0292097D-685C-4751-B206-9B6C7AE15E05}"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60716D5F-7351-3B0D-F0E6-23E515768A9B}"/>
              </a:ext>
            </a:extLst>
          </p:cNvPr>
          <p:cNvSpPr>
            <a:spLocks noGrp="1"/>
          </p:cNvSpPr>
          <p:nvPr>
            <p:ph type="ftr" sz="quarter" idx="11"/>
          </p:nvPr>
        </p:nvSpPr>
        <p:spPr/>
        <p:txBody>
          <a:bodyPr/>
          <a:lstStyle/>
          <a:p>
            <a:r>
              <a:rPr lang="fr-FR" dirty="0"/>
              <a:t>CM n°34 du  05/03/2026</a:t>
            </a:r>
          </a:p>
        </p:txBody>
      </p:sp>
      <p:sp>
        <p:nvSpPr>
          <p:cNvPr id="4" name="Espace réservé du numéro de diapositive 3">
            <a:extLst>
              <a:ext uri="{FF2B5EF4-FFF2-40B4-BE49-F238E27FC236}">
                <a16:creationId xmlns:a16="http://schemas.microsoft.com/office/drawing/2014/main" id="{DBCEE599-91B6-5362-948D-EC5DD5A40C57}"/>
              </a:ext>
            </a:extLst>
          </p:cNvPr>
          <p:cNvSpPr>
            <a:spLocks noGrp="1"/>
          </p:cNvSpPr>
          <p:nvPr>
            <p:ph type="sldNum" sz="quarter" idx="12"/>
          </p:nvPr>
        </p:nvSpPr>
        <p:spPr/>
        <p:txBody>
          <a:bodyPr/>
          <a:lstStyle/>
          <a:p>
            <a:fld id="{759F8C28-2559-48B3-A02F-41E0C7A8A4CA}" type="slidenum">
              <a:rPr lang="fr-FR" smtClean="0"/>
              <a:t>24</a:t>
            </a:fld>
            <a:endParaRPr lang="fr-FR" dirty="0"/>
          </a:p>
        </p:txBody>
      </p:sp>
      <p:sp>
        <p:nvSpPr>
          <p:cNvPr id="8" name="ZoneTexte 7">
            <a:extLst>
              <a:ext uri="{FF2B5EF4-FFF2-40B4-BE49-F238E27FC236}">
                <a16:creationId xmlns:a16="http://schemas.microsoft.com/office/drawing/2014/main" id="{E8BE8E95-587F-718C-52C5-C5AF8F447FCC}"/>
              </a:ext>
            </a:extLst>
          </p:cNvPr>
          <p:cNvSpPr txBox="1"/>
          <p:nvPr/>
        </p:nvSpPr>
        <p:spPr>
          <a:xfrm>
            <a:off x="33552" y="11617"/>
            <a:ext cx="9144000" cy="584775"/>
          </a:xfrm>
          <a:prstGeom prst="rect">
            <a:avLst/>
          </a:prstGeom>
          <a:noFill/>
        </p:spPr>
        <p:txBody>
          <a:bodyPr wrap="square" rtlCol="0">
            <a:spAutoFit/>
          </a:bodyPr>
          <a:lstStyle/>
          <a:p>
            <a:pPr algn="ctr"/>
            <a:r>
              <a:rPr lang="fr-FR" sz="3200" b="1" dirty="0">
                <a:solidFill>
                  <a:srgbClr val="00B0F0"/>
                </a:solidFill>
              </a:rPr>
              <a:t>DOB M49 (investissement)</a:t>
            </a:r>
          </a:p>
        </p:txBody>
      </p:sp>
      <p:pic>
        <p:nvPicPr>
          <p:cNvPr id="13" name="Image 12" descr="Une image contenant texte, dessin, écriture manuscrite, Dessin d’enfant&#10;&#10;Le contenu généré par l’IA peut être incorrect.">
            <a:extLst>
              <a:ext uri="{FF2B5EF4-FFF2-40B4-BE49-F238E27FC236}">
                <a16:creationId xmlns:a16="http://schemas.microsoft.com/office/drawing/2014/main" id="{95C33D2E-EF44-FF10-B39E-666DAEB310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09" y="11617"/>
            <a:ext cx="720000" cy="432117"/>
          </a:xfrm>
          <a:prstGeom prst="rect">
            <a:avLst/>
          </a:prstGeom>
        </p:spPr>
      </p:pic>
      <p:sp>
        <p:nvSpPr>
          <p:cNvPr id="5" name="ZoneTexte 4">
            <a:extLst>
              <a:ext uri="{FF2B5EF4-FFF2-40B4-BE49-F238E27FC236}">
                <a16:creationId xmlns:a16="http://schemas.microsoft.com/office/drawing/2014/main" id="{7F6ECEF3-8CAB-582A-309D-432DA303098C}"/>
              </a:ext>
            </a:extLst>
          </p:cNvPr>
          <p:cNvSpPr txBox="1"/>
          <p:nvPr/>
        </p:nvSpPr>
        <p:spPr>
          <a:xfrm>
            <a:off x="-23609" y="625251"/>
            <a:ext cx="9167609" cy="1177245"/>
          </a:xfrm>
          <a:prstGeom prst="rect">
            <a:avLst/>
          </a:prstGeom>
          <a:noFill/>
        </p:spPr>
        <p:txBody>
          <a:bodyPr wrap="square" rtlCol="0">
            <a:spAutoFit/>
          </a:bodyPr>
          <a:lstStyle/>
          <a:p>
            <a:pPr marL="285750" indent="-285750">
              <a:spcAft>
                <a:spcPts val="900"/>
              </a:spcAft>
              <a:buFont typeface="Arial" panose="020B0604020202020204" pitchFamily="34" charset="0"/>
              <a:buChar char="•"/>
            </a:pPr>
            <a:r>
              <a:rPr lang="fr-FR" sz="1200" dirty="0"/>
              <a:t>Construction de la STEP (Station d’Epuration des Eaux Polluées)</a:t>
            </a:r>
          </a:p>
          <a:p>
            <a:pPr marL="285750" indent="-285750">
              <a:spcAft>
                <a:spcPts val="900"/>
              </a:spcAft>
              <a:buFont typeface="Arial" panose="020B0604020202020204" pitchFamily="34" charset="0"/>
              <a:buChar char="•"/>
            </a:pPr>
            <a:r>
              <a:rPr lang="fr-FR" sz="1200" dirty="0"/>
              <a:t>Mise en sécurité des 3 réservoirs – (ROQUET)</a:t>
            </a:r>
          </a:p>
          <a:p>
            <a:pPr marL="285750" indent="-285750">
              <a:spcAft>
                <a:spcPts val="900"/>
              </a:spcAft>
              <a:buFont typeface="Arial" panose="020B0604020202020204" pitchFamily="34" charset="0"/>
              <a:buChar char="•"/>
            </a:pPr>
            <a:r>
              <a:rPr lang="fr-FR" sz="1200" dirty="0"/>
              <a:t>Devis SIVOM (compteurs d’eau)</a:t>
            </a:r>
          </a:p>
          <a:p>
            <a:pPr marL="285750" indent="-285750">
              <a:spcAft>
                <a:spcPts val="900"/>
              </a:spcAft>
              <a:buFont typeface="Arial" panose="020B0604020202020204" pitchFamily="34" charset="0"/>
              <a:buChar char="•"/>
            </a:pPr>
            <a:r>
              <a:rPr lang="fr-FR" sz="1200" dirty="0"/>
              <a:t>Etude du Forage</a:t>
            </a:r>
          </a:p>
        </p:txBody>
      </p:sp>
      <p:sp>
        <p:nvSpPr>
          <p:cNvPr id="6" name="Flèche : courbe vers la gauche 5">
            <a:extLst>
              <a:ext uri="{FF2B5EF4-FFF2-40B4-BE49-F238E27FC236}">
                <a16:creationId xmlns:a16="http://schemas.microsoft.com/office/drawing/2014/main" id="{D203A166-F2E2-B3A1-8DE3-62ACBAC80FC9}"/>
              </a:ext>
            </a:extLst>
          </p:cNvPr>
          <p:cNvSpPr/>
          <p:nvPr/>
        </p:nvSpPr>
        <p:spPr>
          <a:xfrm>
            <a:off x="4205688" y="3553505"/>
            <a:ext cx="799728" cy="1536244"/>
          </a:xfrm>
          <a:prstGeom prst="curvedLef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ectangle 6">
            <a:hlinkClick r:id="rId4" action="ppaction://hlinksldjump"/>
            <a:extLst>
              <a:ext uri="{FF2B5EF4-FFF2-40B4-BE49-F238E27FC236}">
                <a16:creationId xmlns:a16="http://schemas.microsoft.com/office/drawing/2014/main" id="{F48FB192-A384-096A-6EDD-49F6085EB87B}"/>
              </a:ext>
            </a:extLst>
          </p:cNvPr>
          <p:cNvSpPr/>
          <p:nvPr/>
        </p:nvSpPr>
        <p:spPr>
          <a:xfrm>
            <a:off x="5157177" y="3858644"/>
            <a:ext cx="2792046" cy="707886"/>
          </a:xfrm>
          <a:prstGeom prst="rect">
            <a:avLst/>
          </a:prstGeom>
          <a:noFill/>
        </p:spPr>
        <p:txBody>
          <a:bodyPr wrap="none" lIns="91440" tIns="45720" rIns="91440" bIns="45720">
            <a:spAutoFit/>
          </a:bodyPr>
          <a:lstStyle/>
          <a:p>
            <a:pPr algn="ctr"/>
            <a:r>
              <a:rPr lang="fr-FR" sz="2000" b="1"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CLIC pour </a:t>
            </a: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aller au </a:t>
            </a:r>
          </a:p>
          <a:p>
            <a:pPr algn="ct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DOB</a:t>
            </a:r>
            <a:r>
              <a:rPr lang="fr-FR" sz="2000" b="1" cap="none" spc="0" dirty="0">
                <a:ln w="12700">
                  <a:solidFill>
                    <a:schemeClr val="accent3">
                      <a:lumMod val="50000"/>
                    </a:schemeClr>
                  </a:solidFill>
                  <a:prstDash val="solid"/>
                </a:ln>
                <a:solidFill>
                  <a:srgbClr val="0000FF"/>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 </a:t>
            </a: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49 Fonctionnement</a:t>
            </a:r>
            <a:endPar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endParaRPr>
          </a:p>
        </p:txBody>
      </p:sp>
    </p:spTree>
    <p:extLst>
      <p:ext uri="{BB962C8B-B14F-4D97-AF65-F5344CB8AC3E}">
        <p14:creationId xmlns:p14="http://schemas.microsoft.com/office/powerpoint/2010/main" val="3077138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08A51-D7AB-36BC-1E9B-64E7173FAA56}"/>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70654706-62C6-4044-8F89-1CD8E7D15A4C}"/>
              </a:ext>
            </a:extLst>
          </p:cNvPr>
          <p:cNvSpPr txBox="1"/>
          <p:nvPr/>
        </p:nvSpPr>
        <p:spPr>
          <a:xfrm>
            <a:off x="-180528" y="0"/>
            <a:ext cx="9144000" cy="369332"/>
          </a:xfrm>
          <a:prstGeom prst="rect">
            <a:avLst/>
          </a:prstGeom>
          <a:noFill/>
        </p:spPr>
        <p:txBody>
          <a:bodyPr wrap="square" rtlCol="0">
            <a:spAutoFit/>
          </a:bodyPr>
          <a:lstStyle/>
          <a:p>
            <a:pPr algn="ctr"/>
            <a:r>
              <a:rPr lang="fr-FR" b="1" dirty="0">
                <a:solidFill>
                  <a:schemeClr val="tx2">
                    <a:lumMod val="60000"/>
                    <a:lumOff val="40000"/>
                  </a:schemeClr>
                </a:solidFill>
              </a:rPr>
              <a:t>Construction de la STEP (Station d’Epuration des Eaux Polluées)</a:t>
            </a:r>
          </a:p>
        </p:txBody>
      </p:sp>
      <p:cxnSp>
        <p:nvCxnSpPr>
          <p:cNvPr id="18" name="Connecteur droit 17">
            <a:extLst>
              <a:ext uri="{FF2B5EF4-FFF2-40B4-BE49-F238E27FC236}">
                <a16:creationId xmlns:a16="http://schemas.microsoft.com/office/drawing/2014/main" id="{08B0EA32-0931-D1B6-1D3D-CAB7C681E505}"/>
              </a:ext>
            </a:extLst>
          </p:cNvPr>
          <p:cNvCxnSpPr/>
          <p:nvPr/>
        </p:nvCxnSpPr>
        <p:spPr>
          <a:xfrm>
            <a:off x="5734654" y="2835826"/>
            <a:ext cx="104025" cy="955944"/>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19FAC0D7-4114-D8FA-6F5A-E37527CD665E}"/>
              </a:ext>
            </a:extLst>
          </p:cNvPr>
          <p:cNvCxnSpPr>
            <a:cxnSpLocks/>
          </p:cNvCxnSpPr>
          <p:nvPr/>
        </p:nvCxnSpPr>
        <p:spPr>
          <a:xfrm>
            <a:off x="5838679" y="3821865"/>
            <a:ext cx="719576" cy="742380"/>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2F7FA080-9665-3B5E-2D98-58D8ED2E1571}"/>
              </a:ext>
            </a:extLst>
          </p:cNvPr>
          <p:cNvCxnSpPr/>
          <p:nvPr/>
        </p:nvCxnSpPr>
        <p:spPr>
          <a:xfrm flipV="1">
            <a:off x="5940152" y="4594340"/>
            <a:ext cx="613048" cy="207376"/>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0ADCD81B-FC9C-A9FC-43B2-3A83E9A10F82}"/>
              </a:ext>
            </a:extLst>
          </p:cNvPr>
          <p:cNvPicPr>
            <a:picLocks noChangeAspect="1"/>
          </p:cNvPicPr>
          <p:nvPr/>
        </p:nvPicPr>
        <p:blipFill>
          <a:blip r:embed="rId3"/>
          <a:stretch>
            <a:fillRect/>
          </a:stretch>
        </p:blipFill>
        <p:spPr>
          <a:xfrm>
            <a:off x="1475656" y="389065"/>
            <a:ext cx="6088334" cy="3818592"/>
          </a:xfrm>
          <a:prstGeom prst="rect">
            <a:avLst/>
          </a:prstGeom>
        </p:spPr>
      </p:pic>
      <p:sp>
        <p:nvSpPr>
          <p:cNvPr id="2" name="ZoneTexte 1">
            <a:extLst>
              <a:ext uri="{FF2B5EF4-FFF2-40B4-BE49-F238E27FC236}">
                <a16:creationId xmlns:a16="http://schemas.microsoft.com/office/drawing/2014/main" id="{F22171C6-5357-4E05-5E10-11A248E768A1}"/>
              </a:ext>
            </a:extLst>
          </p:cNvPr>
          <p:cNvSpPr txBox="1"/>
          <p:nvPr/>
        </p:nvSpPr>
        <p:spPr>
          <a:xfrm>
            <a:off x="-52177" y="4233431"/>
            <a:ext cx="9144000" cy="861774"/>
          </a:xfrm>
          <a:prstGeom prst="rect">
            <a:avLst/>
          </a:prstGeom>
          <a:noFill/>
        </p:spPr>
        <p:txBody>
          <a:bodyPr wrap="square" rtlCol="0">
            <a:spAutoFit/>
          </a:bodyPr>
          <a:lstStyle/>
          <a:p>
            <a:pPr algn="ctr"/>
            <a:r>
              <a:rPr lang="fr-FR" sz="1200" b="1" dirty="0"/>
              <a:t>Ont été réalisés : l’étude géotechnique, l’acquisition foncière (promesse de vente) </a:t>
            </a:r>
          </a:p>
          <a:p>
            <a:pPr algn="ctr"/>
            <a:r>
              <a:rPr lang="fr-FR" sz="1200" b="1" dirty="0"/>
              <a:t>et la campagne de mesures (débit et pollution), planifiée en aout pendant l’exploitation du camping, l’extension  du réseau électrique</a:t>
            </a:r>
          </a:p>
          <a:p>
            <a:pPr algn="ctr"/>
            <a:endParaRPr lang="fr-FR" sz="1200" b="1" dirty="0"/>
          </a:p>
          <a:p>
            <a:pPr algn="ctr"/>
            <a:r>
              <a:rPr lang="fr-FR" sz="1400" b="1" dirty="0"/>
              <a:t>En 2026 : 124 536 €TTC         (dont achat du terrain)</a:t>
            </a:r>
          </a:p>
        </p:txBody>
      </p:sp>
      <p:pic>
        <p:nvPicPr>
          <p:cNvPr id="3" name="Image 2">
            <a:extLst>
              <a:ext uri="{FF2B5EF4-FFF2-40B4-BE49-F238E27FC236}">
                <a16:creationId xmlns:a16="http://schemas.microsoft.com/office/drawing/2014/main" id="{B75AFA8E-AB5F-617C-78A1-E14C9B00FE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332"/>
            <a:ext cx="555000" cy="720000"/>
          </a:xfrm>
          <a:prstGeom prst="rect">
            <a:avLst/>
          </a:prstGeom>
        </p:spPr>
      </p:pic>
      <p:sp>
        <p:nvSpPr>
          <p:cNvPr id="4" name="Espace réservé de la date 3">
            <a:extLst>
              <a:ext uri="{FF2B5EF4-FFF2-40B4-BE49-F238E27FC236}">
                <a16:creationId xmlns:a16="http://schemas.microsoft.com/office/drawing/2014/main" id="{7CB93433-0DEC-4FDC-C00F-6264BE8D2F03}"/>
              </a:ext>
            </a:extLst>
          </p:cNvPr>
          <p:cNvSpPr>
            <a:spLocks noGrp="1"/>
          </p:cNvSpPr>
          <p:nvPr>
            <p:ph type="dt" sz="half" idx="10"/>
          </p:nvPr>
        </p:nvSpPr>
        <p:spPr/>
        <p:txBody>
          <a:bodyPr/>
          <a:lstStyle/>
          <a:p>
            <a:fld id="{0DD21A78-5552-442D-8307-B09DF4D3706D}" type="datetime1">
              <a:rPr lang="fr-FR" smtClean="0"/>
              <a:t>17/03/2026</a:t>
            </a:fld>
            <a:endParaRPr lang="fr-FR"/>
          </a:p>
        </p:txBody>
      </p:sp>
      <p:sp>
        <p:nvSpPr>
          <p:cNvPr id="5" name="Espace réservé du pied de page 4">
            <a:extLst>
              <a:ext uri="{FF2B5EF4-FFF2-40B4-BE49-F238E27FC236}">
                <a16:creationId xmlns:a16="http://schemas.microsoft.com/office/drawing/2014/main" id="{7FA89DC7-5CAC-DC83-B216-F36965251AE6}"/>
              </a:ext>
            </a:extLst>
          </p:cNvPr>
          <p:cNvSpPr>
            <a:spLocks noGrp="1"/>
          </p:cNvSpPr>
          <p:nvPr>
            <p:ph type="ftr" sz="quarter" idx="11"/>
          </p:nvPr>
        </p:nvSpPr>
        <p:spPr/>
        <p:txBody>
          <a:bodyPr/>
          <a:lstStyle/>
          <a:p>
            <a:r>
              <a:rPr lang="fr-FR"/>
              <a:t>CM n°34 du  05/03/2026</a:t>
            </a:r>
          </a:p>
        </p:txBody>
      </p:sp>
      <p:sp>
        <p:nvSpPr>
          <p:cNvPr id="6" name="Espace réservé du numéro de diapositive 5">
            <a:extLst>
              <a:ext uri="{FF2B5EF4-FFF2-40B4-BE49-F238E27FC236}">
                <a16:creationId xmlns:a16="http://schemas.microsoft.com/office/drawing/2014/main" id="{029E7A4E-DDA0-C363-4C37-829D2BADFED7}"/>
              </a:ext>
            </a:extLst>
          </p:cNvPr>
          <p:cNvSpPr>
            <a:spLocks noGrp="1"/>
          </p:cNvSpPr>
          <p:nvPr>
            <p:ph type="sldNum" sz="quarter" idx="12"/>
          </p:nvPr>
        </p:nvSpPr>
        <p:spPr/>
        <p:txBody>
          <a:bodyPr/>
          <a:lstStyle/>
          <a:p>
            <a:fld id="{759F8C28-2559-48B3-A02F-41E0C7A8A4CA}" type="slidenum">
              <a:rPr lang="fr-FR" smtClean="0"/>
              <a:t>25</a:t>
            </a:fld>
            <a:endParaRPr lang="fr-FR" dirty="0"/>
          </a:p>
        </p:txBody>
      </p:sp>
    </p:spTree>
    <p:extLst>
      <p:ext uri="{BB962C8B-B14F-4D97-AF65-F5344CB8AC3E}">
        <p14:creationId xmlns:p14="http://schemas.microsoft.com/office/powerpoint/2010/main" val="1487694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5FAC0-FE82-E619-FC06-266D31711245}"/>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AC7A8C76-D50E-5C3A-7E28-B4E4342B39C5}"/>
              </a:ext>
            </a:extLst>
          </p:cNvPr>
          <p:cNvSpPr txBox="1"/>
          <p:nvPr/>
        </p:nvSpPr>
        <p:spPr>
          <a:xfrm>
            <a:off x="251520" y="63243"/>
            <a:ext cx="9108504"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Mise en sécurité des 3 réservoirs</a:t>
            </a:r>
          </a:p>
        </p:txBody>
      </p:sp>
      <p:sp>
        <p:nvSpPr>
          <p:cNvPr id="2" name="Espace réservé de la date 1">
            <a:extLst>
              <a:ext uri="{FF2B5EF4-FFF2-40B4-BE49-F238E27FC236}">
                <a16:creationId xmlns:a16="http://schemas.microsoft.com/office/drawing/2014/main" id="{63D1E720-CB54-7FA4-BEDE-47A75DB5B00E}"/>
              </a:ext>
            </a:extLst>
          </p:cNvPr>
          <p:cNvSpPr>
            <a:spLocks noGrp="1"/>
          </p:cNvSpPr>
          <p:nvPr>
            <p:ph type="dt" sz="half" idx="10"/>
          </p:nvPr>
        </p:nvSpPr>
        <p:spPr/>
        <p:txBody>
          <a:bodyPr/>
          <a:lstStyle/>
          <a:p>
            <a:fld id="{48D19CA0-5A52-44C3-BA6B-B5C4E73B3DA3}"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9A78E217-26FE-AF14-2C94-83C1894AFF2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137715D6-B89C-A991-4F2B-F8EB52A1FFB8}"/>
              </a:ext>
            </a:extLst>
          </p:cNvPr>
          <p:cNvSpPr>
            <a:spLocks noGrp="1"/>
          </p:cNvSpPr>
          <p:nvPr>
            <p:ph type="sldNum" sz="quarter" idx="12"/>
          </p:nvPr>
        </p:nvSpPr>
        <p:spPr/>
        <p:txBody>
          <a:bodyPr/>
          <a:lstStyle/>
          <a:p>
            <a:fld id="{759F8C28-2559-48B3-A02F-41E0C7A8A4CA}" type="slidenum">
              <a:rPr lang="fr-FR" smtClean="0"/>
              <a:t>26</a:t>
            </a:fld>
            <a:endParaRPr lang="fr-FR"/>
          </a:p>
        </p:txBody>
      </p:sp>
      <p:pic>
        <p:nvPicPr>
          <p:cNvPr id="6" name="Image 5">
            <a:extLst>
              <a:ext uri="{FF2B5EF4-FFF2-40B4-BE49-F238E27FC236}">
                <a16:creationId xmlns:a16="http://schemas.microsoft.com/office/drawing/2014/main" id="{CFA2B7C1-17D6-0B92-C14F-0FB37574B0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04" y="-3000"/>
            <a:ext cx="555000" cy="720000"/>
          </a:xfrm>
          <a:prstGeom prst="rect">
            <a:avLst/>
          </a:prstGeom>
        </p:spPr>
      </p:pic>
      <p:pic>
        <p:nvPicPr>
          <p:cNvPr id="8" name="Image 7" descr="Une image contenant plein air, hiver, neige, bâtiment&#10;&#10;Le contenu généré par l’IA peut être incorrect.">
            <a:extLst>
              <a:ext uri="{FF2B5EF4-FFF2-40B4-BE49-F238E27FC236}">
                <a16:creationId xmlns:a16="http://schemas.microsoft.com/office/drawing/2014/main" id="{343F628F-C1A3-9ED9-895A-2F6003D45C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5816" y="438795"/>
            <a:ext cx="4006022" cy="2503764"/>
          </a:xfrm>
          <a:prstGeom prst="rect">
            <a:avLst/>
          </a:prstGeom>
        </p:spPr>
      </p:pic>
      <p:sp>
        <p:nvSpPr>
          <p:cNvPr id="7" name="ZoneTexte 6">
            <a:extLst>
              <a:ext uri="{FF2B5EF4-FFF2-40B4-BE49-F238E27FC236}">
                <a16:creationId xmlns:a16="http://schemas.microsoft.com/office/drawing/2014/main" id="{1F826CF7-782B-6F56-260A-35192B69AEDE}"/>
              </a:ext>
            </a:extLst>
          </p:cNvPr>
          <p:cNvSpPr txBox="1"/>
          <p:nvPr/>
        </p:nvSpPr>
        <p:spPr>
          <a:xfrm>
            <a:off x="37604" y="2942559"/>
            <a:ext cx="9106396" cy="1415772"/>
          </a:xfrm>
          <a:prstGeom prst="rect">
            <a:avLst/>
          </a:prstGeom>
          <a:noFill/>
        </p:spPr>
        <p:txBody>
          <a:bodyPr wrap="square" rtlCol="0">
            <a:spAutoFit/>
          </a:bodyPr>
          <a:lstStyle/>
          <a:p>
            <a:r>
              <a:rPr lang="fr-FR" sz="1400" dirty="0"/>
              <a:t>Lettre envoyée par le Maire à l’agence de l’eau le 09/02/2026 :</a:t>
            </a:r>
          </a:p>
          <a:p>
            <a:r>
              <a:rPr lang="fr-FR" sz="1200" dirty="0"/>
              <a:t>Nous avons réalisé une visite de contrôle des installations des 3 réservoirs d’eau potable dont dispose la commune.</a:t>
            </a:r>
          </a:p>
          <a:p>
            <a:r>
              <a:rPr lang="fr-FR" sz="1200" dirty="0"/>
              <a:t>Afin de garantir la qualité sanitaire de l’eau distribuée aux abonnés et d’améliorer la sécurité des personnels amenés à intervenir sur ces ouvrages, nous envisageons plusieurs aménagements :</a:t>
            </a:r>
          </a:p>
          <a:p>
            <a:pPr marL="171450" indent="-171450">
              <a:buFont typeface="Arial" panose="020B0604020202020204" pitchFamily="34" charset="0"/>
              <a:buChar char="•"/>
            </a:pPr>
            <a:r>
              <a:rPr lang="fr-FR" sz="1200" dirty="0"/>
              <a:t>Passerelles d’accès aux systèmes de traitement des UV, équipées de garde-corps ;</a:t>
            </a:r>
          </a:p>
          <a:p>
            <a:pPr marL="171450" indent="-171450">
              <a:buFont typeface="Arial" panose="020B0604020202020204" pitchFamily="34" charset="0"/>
              <a:buChar char="•"/>
            </a:pPr>
            <a:r>
              <a:rPr lang="fr-FR" sz="1200" dirty="0"/>
              <a:t>Echelles avec garde-corps, le tout en inox alimentaire, pour accéder à l’intérieur des réservoirs pour leur entretien.</a:t>
            </a:r>
          </a:p>
          <a:p>
            <a:r>
              <a:rPr lang="fr-FR" sz="1200" dirty="0"/>
              <a:t>Pourriez-vous envisager de soutenir financièrement ce projet qui me semble utile et cohérent ?</a:t>
            </a:r>
          </a:p>
        </p:txBody>
      </p:sp>
      <p:sp>
        <p:nvSpPr>
          <p:cNvPr id="9" name="ZoneTexte 8">
            <a:extLst>
              <a:ext uri="{FF2B5EF4-FFF2-40B4-BE49-F238E27FC236}">
                <a16:creationId xmlns:a16="http://schemas.microsoft.com/office/drawing/2014/main" id="{DAA03469-03DD-DC52-2793-219C15B58D54}"/>
              </a:ext>
            </a:extLst>
          </p:cNvPr>
          <p:cNvSpPr txBox="1"/>
          <p:nvPr/>
        </p:nvSpPr>
        <p:spPr>
          <a:xfrm>
            <a:off x="-12569" y="4392198"/>
            <a:ext cx="3635896" cy="523220"/>
          </a:xfrm>
          <a:prstGeom prst="rect">
            <a:avLst/>
          </a:prstGeom>
          <a:noFill/>
        </p:spPr>
        <p:txBody>
          <a:bodyPr wrap="square" rtlCol="0">
            <a:spAutoFit/>
          </a:bodyPr>
          <a:lstStyle/>
          <a:p>
            <a:r>
              <a:rPr lang="fr-FR" sz="1400" dirty="0">
                <a:hlinkClick r:id="rId5" action="ppaction://hlinkfile"/>
              </a:rPr>
              <a:t>Devis-Thomas Roquet</a:t>
            </a:r>
            <a:r>
              <a:rPr lang="fr-FR" sz="1400" dirty="0"/>
              <a:t> – Réservoir de La Roche</a:t>
            </a:r>
          </a:p>
          <a:p>
            <a:r>
              <a:rPr lang="fr-FR" sz="1400" dirty="0"/>
              <a:t>7 602,00 €TTC</a:t>
            </a:r>
          </a:p>
        </p:txBody>
      </p:sp>
      <p:sp>
        <p:nvSpPr>
          <p:cNvPr id="10" name="ZoneTexte 9">
            <a:extLst>
              <a:ext uri="{FF2B5EF4-FFF2-40B4-BE49-F238E27FC236}">
                <a16:creationId xmlns:a16="http://schemas.microsoft.com/office/drawing/2014/main" id="{9DBEBCA4-BC5C-84DC-512B-79D12EC1261A}"/>
              </a:ext>
            </a:extLst>
          </p:cNvPr>
          <p:cNvSpPr txBox="1"/>
          <p:nvPr/>
        </p:nvSpPr>
        <p:spPr>
          <a:xfrm>
            <a:off x="4617873" y="4392198"/>
            <a:ext cx="3635896" cy="523220"/>
          </a:xfrm>
          <a:prstGeom prst="rect">
            <a:avLst/>
          </a:prstGeom>
          <a:noFill/>
        </p:spPr>
        <p:txBody>
          <a:bodyPr wrap="square" rtlCol="0">
            <a:spAutoFit/>
          </a:bodyPr>
          <a:lstStyle/>
          <a:p>
            <a:r>
              <a:rPr lang="fr-FR" sz="1400" dirty="0">
                <a:hlinkClick r:id="rId6" action="ppaction://hlinkfile"/>
              </a:rPr>
              <a:t>Devis-Thomas Roquet</a:t>
            </a:r>
            <a:r>
              <a:rPr lang="fr-FR" sz="1400" dirty="0"/>
              <a:t> – Réservoir des </a:t>
            </a:r>
            <a:r>
              <a:rPr lang="fr-FR" sz="1400" dirty="0" err="1"/>
              <a:t>Angelas</a:t>
            </a:r>
            <a:endParaRPr lang="fr-FR" sz="1400" dirty="0"/>
          </a:p>
          <a:p>
            <a:r>
              <a:rPr lang="fr-FR" sz="1400" dirty="0"/>
              <a:t>13 465,20 €TTC</a:t>
            </a:r>
          </a:p>
        </p:txBody>
      </p:sp>
      <p:sp>
        <p:nvSpPr>
          <p:cNvPr id="11" name="ZoneTexte 10">
            <a:extLst>
              <a:ext uri="{FF2B5EF4-FFF2-40B4-BE49-F238E27FC236}">
                <a16:creationId xmlns:a16="http://schemas.microsoft.com/office/drawing/2014/main" id="{FA54635A-B03B-78B2-15D8-83BBE740E5AD}"/>
              </a:ext>
            </a:extLst>
          </p:cNvPr>
          <p:cNvSpPr txBox="1"/>
          <p:nvPr/>
        </p:nvSpPr>
        <p:spPr>
          <a:xfrm>
            <a:off x="0" y="4906508"/>
            <a:ext cx="3635896" cy="523220"/>
          </a:xfrm>
          <a:prstGeom prst="rect">
            <a:avLst/>
          </a:prstGeom>
          <a:noFill/>
        </p:spPr>
        <p:txBody>
          <a:bodyPr wrap="square" rtlCol="0">
            <a:spAutoFit/>
          </a:bodyPr>
          <a:lstStyle/>
          <a:p>
            <a:r>
              <a:rPr lang="fr-FR" sz="1400" dirty="0">
                <a:hlinkClick r:id="rId7" action="ppaction://hlinkfile"/>
              </a:rPr>
              <a:t>Devis-Thomas Roquet</a:t>
            </a:r>
            <a:r>
              <a:rPr lang="fr-FR" sz="1400" dirty="0"/>
              <a:t> – Réservoir du </a:t>
            </a:r>
            <a:r>
              <a:rPr lang="fr-FR" sz="1400" dirty="0" err="1"/>
              <a:t>Siguret</a:t>
            </a:r>
            <a:endParaRPr lang="fr-FR" sz="1400" dirty="0"/>
          </a:p>
          <a:p>
            <a:r>
              <a:rPr lang="fr-FR" sz="1400" dirty="0"/>
              <a:t>14 316,00 €TTC</a:t>
            </a:r>
          </a:p>
        </p:txBody>
      </p:sp>
      <p:sp>
        <p:nvSpPr>
          <p:cNvPr id="13" name="ZoneTexte 12">
            <a:extLst>
              <a:ext uri="{FF2B5EF4-FFF2-40B4-BE49-F238E27FC236}">
                <a16:creationId xmlns:a16="http://schemas.microsoft.com/office/drawing/2014/main" id="{804F352C-E3C3-BA08-A01D-5B43DDB88987}"/>
              </a:ext>
            </a:extLst>
          </p:cNvPr>
          <p:cNvSpPr txBox="1"/>
          <p:nvPr/>
        </p:nvSpPr>
        <p:spPr>
          <a:xfrm>
            <a:off x="5076056" y="4899427"/>
            <a:ext cx="4697426" cy="369332"/>
          </a:xfrm>
          <a:prstGeom prst="rect">
            <a:avLst/>
          </a:prstGeom>
          <a:noFill/>
        </p:spPr>
        <p:txBody>
          <a:bodyPr wrap="square">
            <a:spAutoFit/>
          </a:bodyPr>
          <a:lstStyle/>
          <a:p>
            <a:r>
              <a:rPr lang="fr-FR" sz="1800" b="1" dirty="0"/>
              <a:t>En 2026 : 35 383,20 €TTC</a:t>
            </a:r>
            <a:endParaRPr lang="fr-FR" dirty="0"/>
          </a:p>
        </p:txBody>
      </p:sp>
    </p:spTree>
    <p:extLst>
      <p:ext uri="{BB962C8B-B14F-4D97-AF65-F5344CB8AC3E}">
        <p14:creationId xmlns:p14="http://schemas.microsoft.com/office/powerpoint/2010/main" val="3874950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2F321-CE3C-762C-F16B-FC7BA07DE66F}"/>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AEDE45A6-A3F3-8E86-5002-9F6469D00B31}"/>
              </a:ext>
            </a:extLst>
          </p:cNvPr>
          <p:cNvSpPr txBox="1"/>
          <p:nvPr/>
        </p:nvSpPr>
        <p:spPr>
          <a:xfrm>
            <a:off x="251520" y="22451"/>
            <a:ext cx="9108504"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Dernière tranche d’installation des compteurs radio-relève</a:t>
            </a:r>
          </a:p>
        </p:txBody>
      </p:sp>
      <p:sp>
        <p:nvSpPr>
          <p:cNvPr id="2" name="Espace réservé de la date 1">
            <a:extLst>
              <a:ext uri="{FF2B5EF4-FFF2-40B4-BE49-F238E27FC236}">
                <a16:creationId xmlns:a16="http://schemas.microsoft.com/office/drawing/2014/main" id="{99875A2F-528B-51E8-EACF-6CD67DCA2339}"/>
              </a:ext>
            </a:extLst>
          </p:cNvPr>
          <p:cNvSpPr>
            <a:spLocks noGrp="1"/>
          </p:cNvSpPr>
          <p:nvPr>
            <p:ph type="dt" sz="half" idx="10"/>
          </p:nvPr>
        </p:nvSpPr>
        <p:spPr/>
        <p:txBody>
          <a:bodyPr/>
          <a:lstStyle/>
          <a:p>
            <a:fld id="{B151D753-7E18-4E09-9DA7-030C4189AE20}"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7E911313-2F3A-A888-1220-457F334C0D00}"/>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5EEDB7A5-75AE-E5F4-090C-195FE536DAB9}"/>
              </a:ext>
            </a:extLst>
          </p:cNvPr>
          <p:cNvSpPr>
            <a:spLocks noGrp="1"/>
          </p:cNvSpPr>
          <p:nvPr>
            <p:ph type="sldNum" sz="quarter" idx="12"/>
          </p:nvPr>
        </p:nvSpPr>
        <p:spPr/>
        <p:txBody>
          <a:bodyPr/>
          <a:lstStyle/>
          <a:p>
            <a:fld id="{759F8C28-2559-48B3-A02F-41E0C7A8A4CA}" type="slidenum">
              <a:rPr lang="fr-FR" smtClean="0"/>
              <a:t>27</a:t>
            </a:fld>
            <a:endParaRPr lang="fr-FR"/>
          </a:p>
        </p:txBody>
      </p:sp>
      <p:pic>
        <p:nvPicPr>
          <p:cNvPr id="6" name="Image 5">
            <a:extLst>
              <a:ext uri="{FF2B5EF4-FFF2-40B4-BE49-F238E27FC236}">
                <a16:creationId xmlns:a16="http://schemas.microsoft.com/office/drawing/2014/main" id="{1D6BE641-642F-62D8-DA28-84392E7B9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04" y="-3000"/>
            <a:ext cx="555000" cy="720000"/>
          </a:xfrm>
          <a:prstGeom prst="rect">
            <a:avLst/>
          </a:prstGeom>
        </p:spPr>
      </p:pic>
      <p:pic>
        <p:nvPicPr>
          <p:cNvPr id="12" name="Image 11">
            <a:extLst>
              <a:ext uri="{FF2B5EF4-FFF2-40B4-BE49-F238E27FC236}">
                <a16:creationId xmlns:a16="http://schemas.microsoft.com/office/drawing/2014/main" id="{44E76FC9-61D7-F770-C29D-F83013A86F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4327" y="913284"/>
            <a:ext cx="2683936" cy="2042308"/>
          </a:xfrm>
          <a:prstGeom prst="rect">
            <a:avLst/>
          </a:prstGeom>
        </p:spPr>
      </p:pic>
      <p:sp>
        <p:nvSpPr>
          <p:cNvPr id="19" name="ZoneTexte 18">
            <a:extLst>
              <a:ext uri="{FF2B5EF4-FFF2-40B4-BE49-F238E27FC236}">
                <a16:creationId xmlns:a16="http://schemas.microsoft.com/office/drawing/2014/main" id="{DE00D43C-E6AA-4034-2535-17C5226FD414}"/>
              </a:ext>
            </a:extLst>
          </p:cNvPr>
          <p:cNvSpPr txBox="1"/>
          <p:nvPr/>
        </p:nvSpPr>
        <p:spPr>
          <a:xfrm>
            <a:off x="3298852" y="3076537"/>
            <a:ext cx="2785211" cy="369332"/>
          </a:xfrm>
          <a:prstGeom prst="rect">
            <a:avLst/>
          </a:prstGeom>
          <a:noFill/>
        </p:spPr>
        <p:txBody>
          <a:bodyPr wrap="square">
            <a:spAutoFit/>
          </a:bodyPr>
          <a:lstStyle/>
          <a:p>
            <a:pPr algn="ctr"/>
            <a:r>
              <a:rPr lang="fr-FR" b="1" dirty="0"/>
              <a:t>En 2026 : </a:t>
            </a:r>
            <a:r>
              <a:rPr lang="fr-FR" sz="1800" b="1" dirty="0"/>
              <a:t>17 132,25 €TTC</a:t>
            </a:r>
            <a:endParaRPr lang="fr-FR" b="1" dirty="0"/>
          </a:p>
        </p:txBody>
      </p:sp>
    </p:spTree>
    <p:extLst>
      <p:ext uri="{BB962C8B-B14F-4D97-AF65-F5344CB8AC3E}">
        <p14:creationId xmlns:p14="http://schemas.microsoft.com/office/powerpoint/2010/main" val="2444808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FBA31-F3BC-51C6-503B-B96B891D2347}"/>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1222AD7-8DC0-4045-A9FB-508787462D66}"/>
              </a:ext>
            </a:extLst>
          </p:cNvPr>
          <p:cNvSpPr>
            <a:spLocks noGrp="1"/>
          </p:cNvSpPr>
          <p:nvPr>
            <p:ph type="dt" sz="half" idx="10"/>
          </p:nvPr>
        </p:nvSpPr>
        <p:spPr/>
        <p:txBody>
          <a:bodyPr/>
          <a:lstStyle/>
          <a:p>
            <a:fld id="{3CB24FD0-7DCD-481A-A240-4B4E2F0DA9EA}" type="datetime1">
              <a:rPr lang="fr-FR" smtClean="0"/>
              <a:t>17/03/2026</a:t>
            </a:fld>
            <a:endParaRPr lang="fr-FR"/>
          </a:p>
        </p:txBody>
      </p:sp>
      <p:sp>
        <p:nvSpPr>
          <p:cNvPr id="3" name="Espace réservé du pied de page 2">
            <a:extLst>
              <a:ext uri="{FF2B5EF4-FFF2-40B4-BE49-F238E27FC236}">
                <a16:creationId xmlns:a16="http://schemas.microsoft.com/office/drawing/2014/main" id="{A632C168-7C72-B2BA-FC42-C2B1A61F4CD7}"/>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7A1AA7E8-E340-479F-1507-4E9C783738BF}"/>
              </a:ext>
            </a:extLst>
          </p:cNvPr>
          <p:cNvSpPr>
            <a:spLocks noGrp="1"/>
          </p:cNvSpPr>
          <p:nvPr>
            <p:ph type="sldNum" sz="quarter" idx="12"/>
          </p:nvPr>
        </p:nvSpPr>
        <p:spPr/>
        <p:txBody>
          <a:bodyPr/>
          <a:lstStyle/>
          <a:p>
            <a:fld id="{759F8C28-2559-48B3-A02F-41E0C7A8A4CA}" type="slidenum">
              <a:rPr lang="fr-FR" smtClean="0"/>
              <a:t>28</a:t>
            </a:fld>
            <a:endParaRPr lang="fr-FR"/>
          </a:p>
        </p:txBody>
      </p:sp>
      <p:sp>
        <p:nvSpPr>
          <p:cNvPr id="13" name="ZoneTexte 12">
            <a:extLst>
              <a:ext uri="{FF2B5EF4-FFF2-40B4-BE49-F238E27FC236}">
                <a16:creationId xmlns:a16="http://schemas.microsoft.com/office/drawing/2014/main" id="{BDBAE0D8-7B4A-C155-ED78-69D0F37D5308}"/>
              </a:ext>
            </a:extLst>
          </p:cNvPr>
          <p:cNvSpPr txBox="1"/>
          <p:nvPr/>
        </p:nvSpPr>
        <p:spPr>
          <a:xfrm>
            <a:off x="687364" y="85161"/>
            <a:ext cx="7701060" cy="369332"/>
          </a:xfrm>
          <a:prstGeom prst="rect">
            <a:avLst/>
          </a:prstGeom>
          <a:noFill/>
        </p:spPr>
        <p:txBody>
          <a:bodyPr wrap="square" rtlCol="0">
            <a:spAutoFit/>
          </a:bodyPr>
          <a:lstStyle/>
          <a:p>
            <a:pPr lvl="0" algn="ctr"/>
            <a:r>
              <a:rPr lang="fr-FR" b="1" dirty="0">
                <a:solidFill>
                  <a:schemeClr val="tx2">
                    <a:lumMod val="60000"/>
                    <a:lumOff val="40000"/>
                  </a:schemeClr>
                </a:solidFill>
              </a:rPr>
              <a:t> Etude  du Forage de la Bonne</a:t>
            </a:r>
          </a:p>
        </p:txBody>
      </p:sp>
      <p:pic>
        <p:nvPicPr>
          <p:cNvPr id="14" name="Image 13">
            <a:extLst>
              <a:ext uri="{FF2B5EF4-FFF2-40B4-BE49-F238E27FC236}">
                <a16:creationId xmlns:a16="http://schemas.microsoft.com/office/drawing/2014/main" id="{BB706831-5EAC-AFA6-5B6A-DF7F841465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04" y="-3000"/>
            <a:ext cx="555000" cy="720000"/>
          </a:xfrm>
          <a:prstGeom prst="rect">
            <a:avLst/>
          </a:prstGeom>
        </p:spPr>
      </p:pic>
      <p:pic>
        <p:nvPicPr>
          <p:cNvPr id="25" name="Image 24">
            <a:extLst>
              <a:ext uri="{FF2B5EF4-FFF2-40B4-BE49-F238E27FC236}">
                <a16:creationId xmlns:a16="http://schemas.microsoft.com/office/drawing/2014/main" id="{15ECC768-29BE-79E8-DBCA-3AD9529C6CC7}"/>
              </a:ext>
            </a:extLst>
          </p:cNvPr>
          <p:cNvPicPr>
            <a:picLocks noChangeAspect="1"/>
          </p:cNvPicPr>
          <p:nvPr/>
        </p:nvPicPr>
        <p:blipFill>
          <a:blip r:embed="rId4"/>
          <a:stretch>
            <a:fillRect/>
          </a:stretch>
        </p:blipFill>
        <p:spPr>
          <a:xfrm>
            <a:off x="2051720" y="1201316"/>
            <a:ext cx="4798677" cy="2664296"/>
          </a:xfrm>
          <a:prstGeom prst="rect">
            <a:avLst/>
          </a:prstGeom>
        </p:spPr>
      </p:pic>
      <p:sp>
        <p:nvSpPr>
          <p:cNvPr id="26" name="ZoneTexte 25">
            <a:extLst>
              <a:ext uri="{FF2B5EF4-FFF2-40B4-BE49-F238E27FC236}">
                <a16:creationId xmlns:a16="http://schemas.microsoft.com/office/drawing/2014/main" id="{2D38F749-AA2A-650E-2647-14E0DE367A43}"/>
              </a:ext>
            </a:extLst>
          </p:cNvPr>
          <p:cNvSpPr txBox="1"/>
          <p:nvPr/>
        </p:nvSpPr>
        <p:spPr>
          <a:xfrm>
            <a:off x="1714754" y="4012270"/>
            <a:ext cx="5472608" cy="646331"/>
          </a:xfrm>
          <a:prstGeom prst="rect">
            <a:avLst/>
          </a:prstGeom>
          <a:noFill/>
        </p:spPr>
        <p:txBody>
          <a:bodyPr wrap="square" rtlCol="0">
            <a:spAutoFit/>
          </a:bodyPr>
          <a:lstStyle/>
          <a:p>
            <a:pPr algn="ctr"/>
            <a:r>
              <a:rPr lang="fr-FR" dirty="0"/>
              <a:t>En clair, ce qui sera fait en 2024</a:t>
            </a:r>
          </a:p>
          <a:p>
            <a:pPr algn="ctr"/>
            <a:r>
              <a:rPr lang="fr-FR" dirty="0"/>
              <a:t>En transparence, le projet forage</a:t>
            </a:r>
          </a:p>
        </p:txBody>
      </p:sp>
      <p:sp>
        <p:nvSpPr>
          <p:cNvPr id="5" name="ZoneTexte 4">
            <a:extLst>
              <a:ext uri="{FF2B5EF4-FFF2-40B4-BE49-F238E27FC236}">
                <a16:creationId xmlns:a16="http://schemas.microsoft.com/office/drawing/2014/main" id="{758BBA94-23EC-CBA0-0819-F5837BA6E3F4}"/>
              </a:ext>
            </a:extLst>
          </p:cNvPr>
          <p:cNvSpPr txBox="1"/>
          <p:nvPr/>
        </p:nvSpPr>
        <p:spPr>
          <a:xfrm>
            <a:off x="2987824" y="4750688"/>
            <a:ext cx="2446164" cy="492443"/>
          </a:xfrm>
          <a:prstGeom prst="rect">
            <a:avLst/>
          </a:prstGeom>
          <a:noFill/>
        </p:spPr>
        <p:txBody>
          <a:bodyPr wrap="square" rtlCol="0">
            <a:spAutoFit/>
          </a:bodyPr>
          <a:lstStyle/>
          <a:p>
            <a:r>
              <a:rPr lang="fr-FR" sz="1400" b="1" dirty="0"/>
              <a:t>Etude du forage :  26 000 €TTC</a:t>
            </a:r>
          </a:p>
          <a:p>
            <a:endParaRPr lang="fr-FR" sz="1200" dirty="0"/>
          </a:p>
        </p:txBody>
      </p:sp>
      <p:pic>
        <p:nvPicPr>
          <p:cNvPr id="6" name="Image 5" descr="Une image contenant Graphique, créativité&#10;&#10;Le contenu généré par l’IA peut être incorrect.">
            <a:hlinkClick r:id="rId5" action="ppaction://hlinksldjump"/>
            <a:extLst>
              <a:ext uri="{FF2B5EF4-FFF2-40B4-BE49-F238E27FC236}">
                <a16:creationId xmlns:a16="http://schemas.microsoft.com/office/drawing/2014/main" id="{CDEE8713-5ACA-6068-34AC-0D3C666A8F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148325">
            <a:off x="3252634" y="5219225"/>
            <a:ext cx="457150" cy="360040"/>
          </a:xfrm>
          <a:prstGeom prst="rect">
            <a:avLst/>
          </a:prstGeom>
        </p:spPr>
      </p:pic>
    </p:spTree>
    <p:extLst>
      <p:ext uri="{BB962C8B-B14F-4D97-AF65-F5344CB8AC3E}">
        <p14:creationId xmlns:p14="http://schemas.microsoft.com/office/powerpoint/2010/main" val="3718538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F25675FB-2C1A-C2D8-8E1A-F0096D331DDE}"/>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4A90614-728B-1446-F3DF-6FE2763DAC80}"/>
              </a:ext>
            </a:extLst>
          </p:cNvPr>
          <p:cNvSpPr>
            <a:spLocks noGrp="1"/>
          </p:cNvSpPr>
          <p:nvPr>
            <p:ph type="dt" sz="half" idx="10"/>
          </p:nvPr>
        </p:nvSpPr>
        <p:spPr/>
        <p:txBody>
          <a:bodyPr/>
          <a:lstStyle/>
          <a:p>
            <a:fld id="{BEB36F00-8107-4CBF-AC36-397BC432982A}"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5984E163-B4D5-6FAD-BDE2-EC05FD2707D0}"/>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F2300389-FA4B-D3AA-45DA-6CD1B669FE14}"/>
              </a:ext>
            </a:extLst>
          </p:cNvPr>
          <p:cNvSpPr>
            <a:spLocks noGrp="1"/>
          </p:cNvSpPr>
          <p:nvPr>
            <p:ph type="sldNum" sz="quarter" idx="12"/>
          </p:nvPr>
        </p:nvSpPr>
        <p:spPr/>
        <p:txBody>
          <a:bodyPr/>
          <a:lstStyle/>
          <a:p>
            <a:fld id="{759F8C28-2559-48B3-A02F-41E0C7A8A4CA}" type="slidenum">
              <a:rPr lang="fr-FR" smtClean="0"/>
              <a:t>29</a:t>
            </a:fld>
            <a:endParaRPr lang="fr-FR" dirty="0"/>
          </a:p>
        </p:txBody>
      </p:sp>
      <p:sp>
        <p:nvSpPr>
          <p:cNvPr id="8" name="ZoneTexte 7">
            <a:extLst>
              <a:ext uri="{FF2B5EF4-FFF2-40B4-BE49-F238E27FC236}">
                <a16:creationId xmlns:a16="http://schemas.microsoft.com/office/drawing/2014/main" id="{101AEF75-B1AF-1975-F152-2F1CB4B729CF}"/>
              </a:ext>
            </a:extLst>
          </p:cNvPr>
          <p:cNvSpPr txBox="1"/>
          <p:nvPr/>
        </p:nvSpPr>
        <p:spPr>
          <a:xfrm>
            <a:off x="33552" y="11617"/>
            <a:ext cx="9144000" cy="584775"/>
          </a:xfrm>
          <a:prstGeom prst="rect">
            <a:avLst/>
          </a:prstGeom>
          <a:noFill/>
        </p:spPr>
        <p:txBody>
          <a:bodyPr wrap="square" rtlCol="0">
            <a:spAutoFit/>
          </a:bodyPr>
          <a:lstStyle/>
          <a:p>
            <a:pPr algn="ctr"/>
            <a:r>
              <a:rPr lang="fr-FR" sz="3200" b="1" dirty="0">
                <a:solidFill>
                  <a:srgbClr val="00B0F0"/>
                </a:solidFill>
              </a:rPr>
              <a:t>DOB M49 (Fonctionnement)</a:t>
            </a:r>
          </a:p>
        </p:txBody>
      </p:sp>
      <p:pic>
        <p:nvPicPr>
          <p:cNvPr id="13" name="Image 12" descr="Une image contenant texte, dessin, écriture manuscrite, Dessin d’enfant&#10;&#10;Le contenu généré par l’IA peut être incorrect.">
            <a:extLst>
              <a:ext uri="{FF2B5EF4-FFF2-40B4-BE49-F238E27FC236}">
                <a16:creationId xmlns:a16="http://schemas.microsoft.com/office/drawing/2014/main" id="{028F9C21-E8FB-82DA-5312-026F3CC907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09" y="11617"/>
            <a:ext cx="720000" cy="432117"/>
          </a:xfrm>
          <a:prstGeom prst="rect">
            <a:avLst/>
          </a:prstGeom>
        </p:spPr>
      </p:pic>
      <p:sp>
        <p:nvSpPr>
          <p:cNvPr id="5" name="ZoneTexte 4">
            <a:extLst>
              <a:ext uri="{FF2B5EF4-FFF2-40B4-BE49-F238E27FC236}">
                <a16:creationId xmlns:a16="http://schemas.microsoft.com/office/drawing/2014/main" id="{EF84F5B5-5C03-71CE-DB5F-DA99FEDE793D}"/>
              </a:ext>
            </a:extLst>
          </p:cNvPr>
          <p:cNvSpPr txBox="1"/>
          <p:nvPr/>
        </p:nvSpPr>
        <p:spPr>
          <a:xfrm>
            <a:off x="-23609" y="625251"/>
            <a:ext cx="9167609" cy="1246495"/>
          </a:xfrm>
          <a:prstGeom prst="rect">
            <a:avLst/>
          </a:prstGeom>
          <a:noFill/>
        </p:spPr>
        <p:txBody>
          <a:bodyPr wrap="square" rtlCol="0">
            <a:spAutoFit/>
          </a:bodyPr>
          <a:lstStyle/>
          <a:p>
            <a:pPr marL="285750" indent="-285750">
              <a:spcAft>
                <a:spcPts val="900"/>
              </a:spcAft>
              <a:buFont typeface="Arial" panose="020B0604020202020204" pitchFamily="34" charset="0"/>
              <a:buChar char="•"/>
            </a:pPr>
            <a:r>
              <a:rPr lang="fr-FR" sz="1200" dirty="0"/>
              <a:t>Devis SIVOM (compteurs d’eau, fuites, entretien annuel)</a:t>
            </a:r>
          </a:p>
          <a:p>
            <a:pPr marL="285750" indent="-285750">
              <a:spcAft>
                <a:spcPts val="900"/>
              </a:spcAft>
              <a:buFont typeface="Arial" panose="020B0604020202020204" pitchFamily="34" charset="0"/>
              <a:buChar char="•"/>
            </a:pPr>
            <a:r>
              <a:rPr lang="fr-FR" sz="1200" dirty="0"/>
              <a:t>Distribution de l’eau à Roussillon et aux </a:t>
            </a:r>
            <a:r>
              <a:rPr lang="fr-FR" sz="1200" dirty="0" err="1"/>
              <a:t>Nicollaux</a:t>
            </a:r>
            <a:r>
              <a:rPr lang="fr-FR" sz="1200" dirty="0"/>
              <a:t> à partir du réservoir de </a:t>
            </a:r>
            <a:r>
              <a:rPr lang="fr-FR" sz="1200" dirty="0" err="1"/>
              <a:t>Siguret</a:t>
            </a:r>
            <a:r>
              <a:rPr lang="fr-FR" sz="1200" dirty="0"/>
              <a:t> – Installation de surpresseurs</a:t>
            </a:r>
            <a:br>
              <a:rPr lang="fr-FR" sz="1200" dirty="0"/>
            </a:br>
            <a:r>
              <a:rPr lang="fr-FR" sz="1200" dirty="0"/>
              <a:t>CSP Eco Confort et Cézard Electricité :</a:t>
            </a:r>
          </a:p>
          <a:p>
            <a:pPr marL="285750" indent="-285750">
              <a:spcAft>
                <a:spcPts val="900"/>
              </a:spcAft>
              <a:buFont typeface="Arial" panose="020B0604020202020204" pitchFamily="34" charset="0"/>
              <a:buChar char="•"/>
            </a:pPr>
            <a:r>
              <a:rPr lang="fr-FR" sz="1200" dirty="0"/>
              <a:t>Désordre eaux usées, place du Centre </a:t>
            </a:r>
            <a:br>
              <a:rPr lang="fr-FR" sz="1200" dirty="0"/>
            </a:br>
            <a:endParaRPr lang="fr-FR" sz="1200" dirty="0"/>
          </a:p>
        </p:txBody>
      </p:sp>
      <p:sp>
        <p:nvSpPr>
          <p:cNvPr id="6" name="Flèche : courbe vers la gauche 5">
            <a:extLst>
              <a:ext uri="{FF2B5EF4-FFF2-40B4-BE49-F238E27FC236}">
                <a16:creationId xmlns:a16="http://schemas.microsoft.com/office/drawing/2014/main" id="{F000CBA1-B6C4-ADEC-12F2-F308765D5C00}"/>
              </a:ext>
            </a:extLst>
          </p:cNvPr>
          <p:cNvSpPr/>
          <p:nvPr/>
        </p:nvSpPr>
        <p:spPr>
          <a:xfrm>
            <a:off x="4283968" y="3947941"/>
            <a:ext cx="683096" cy="1320220"/>
          </a:xfrm>
          <a:prstGeom prst="curvedLef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ectangle 6">
            <a:hlinkClick r:id="rId4" action="ppaction://hlinksldjump"/>
            <a:extLst>
              <a:ext uri="{FF2B5EF4-FFF2-40B4-BE49-F238E27FC236}">
                <a16:creationId xmlns:a16="http://schemas.microsoft.com/office/drawing/2014/main" id="{62D0A343-2E16-428D-C6D6-C3A1A6998DE2}"/>
              </a:ext>
            </a:extLst>
          </p:cNvPr>
          <p:cNvSpPr/>
          <p:nvPr/>
        </p:nvSpPr>
        <p:spPr>
          <a:xfrm>
            <a:off x="4974725" y="4081636"/>
            <a:ext cx="2645275" cy="707886"/>
          </a:xfrm>
          <a:prstGeom prst="rect">
            <a:avLst/>
          </a:prstGeom>
          <a:noFill/>
        </p:spPr>
        <p:txBody>
          <a:bodyPr wrap="none" lIns="91440" tIns="45720" rIns="91440" bIns="45720">
            <a:spAutoFit/>
          </a:bodyPr>
          <a:lstStyle/>
          <a:p>
            <a:pPr algn="ctr"/>
            <a:r>
              <a:rPr lang="fr-FR" sz="2000" b="1"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CLIC pour </a:t>
            </a: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aller au DOB </a:t>
            </a:r>
            <a:b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b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57 Investissement</a:t>
            </a:r>
            <a:endPar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endParaRPr>
          </a:p>
        </p:txBody>
      </p:sp>
    </p:spTree>
    <p:extLst>
      <p:ext uri="{BB962C8B-B14F-4D97-AF65-F5344CB8AC3E}">
        <p14:creationId xmlns:p14="http://schemas.microsoft.com/office/powerpoint/2010/main" val="339707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93A666A-DD36-4DB4-B745-E7DAB20CE618}" type="datetime1">
              <a:rPr lang="fr-FR" smtClean="0"/>
              <a:t>17/03/2026</a:t>
            </a:fld>
            <a:endParaRPr lang="fr-FR" dirty="0"/>
          </a:p>
        </p:txBody>
      </p:sp>
      <p:sp>
        <p:nvSpPr>
          <p:cNvPr id="3" name="Espace réservé du pied de page 2"/>
          <p:cNvSpPr>
            <a:spLocks noGrp="1"/>
          </p:cNvSpPr>
          <p:nvPr>
            <p:ph type="ftr" sz="quarter" idx="11"/>
          </p:nvPr>
        </p:nvSpPr>
        <p:spPr/>
        <p:txBody>
          <a:bodyPr/>
          <a:lstStyle/>
          <a:p>
            <a:r>
              <a:rPr lang="fr-FR"/>
              <a:t>CM n°34 du  05/03/2026</a:t>
            </a:r>
            <a:endParaRPr lang="fr-FR" dirty="0"/>
          </a:p>
        </p:txBody>
      </p:sp>
      <p:sp>
        <p:nvSpPr>
          <p:cNvPr id="4" name="Espace réservé du numéro de diapositive 3"/>
          <p:cNvSpPr>
            <a:spLocks noGrp="1"/>
          </p:cNvSpPr>
          <p:nvPr>
            <p:ph type="sldNum" sz="quarter" idx="12"/>
          </p:nvPr>
        </p:nvSpPr>
        <p:spPr/>
        <p:txBody>
          <a:bodyPr/>
          <a:lstStyle/>
          <a:p>
            <a:fld id="{759F8C28-2559-48B3-A02F-41E0C7A8A4CA}" type="slidenum">
              <a:rPr lang="fr-FR" smtClean="0"/>
              <a:t>3</a:t>
            </a:fld>
            <a:endParaRPr lang="fr-FR" dirty="0"/>
          </a:p>
        </p:txBody>
      </p:sp>
      <p:sp>
        <p:nvSpPr>
          <p:cNvPr id="6" name="ZoneTexte 5"/>
          <p:cNvSpPr txBox="1"/>
          <p:nvPr/>
        </p:nvSpPr>
        <p:spPr>
          <a:xfrm>
            <a:off x="935596" y="7575"/>
            <a:ext cx="7272808" cy="369332"/>
          </a:xfrm>
          <a:prstGeom prst="rect">
            <a:avLst/>
          </a:prstGeom>
          <a:noFill/>
        </p:spPr>
        <p:txBody>
          <a:bodyPr wrap="square" rtlCol="0">
            <a:spAutoFit/>
          </a:bodyPr>
          <a:lstStyle/>
          <a:p>
            <a:pPr algn="ctr"/>
            <a:r>
              <a:rPr lang="fr-FR" b="1" dirty="0">
                <a:solidFill>
                  <a:schemeClr val="tx2">
                    <a:lumMod val="60000"/>
                    <a:lumOff val="40000"/>
                  </a:schemeClr>
                </a:solidFill>
              </a:rPr>
              <a:t>Approbation du procès-verbal du conseil municipal du 15 janvier 2026</a:t>
            </a:r>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7" y="0"/>
            <a:ext cx="720000" cy="432000"/>
          </a:xfrm>
          <a:prstGeom prst="rect">
            <a:avLst/>
          </a:prstGeom>
        </p:spPr>
      </p:pic>
      <p:sp>
        <p:nvSpPr>
          <p:cNvPr id="5" name="ZoneTexte 4">
            <a:extLst>
              <a:ext uri="{FF2B5EF4-FFF2-40B4-BE49-F238E27FC236}">
                <a16:creationId xmlns:a16="http://schemas.microsoft.com/office/drawing/2014/main" id="{D4048C57-B45E-9FE1-B1BE-D85FC2296281}"/>
              </a:ext>
            </a:extLst>
          </p:cNvPr>
          <p:cNvSpPr txBox="1"/>
          <p:nvPr/>
        </p:nvSpPr>
        <p:spPr>
          <a:xfrm>
            <a:off x="3887924" y="3783109"/>
            <a:ext cx="1368152" cy="276999"/>
          </a:xfrm>
          <a:prstGeom prst="rect">
            <a:avLst/>
          </a:prstGeom>
          <a:noFill/>
        </p:spPr>
        <p:txBody>
          <a:bodyPr wrap="square" rtlCol="0">
            <a:spAutoFit/>
          </a:bodyPr>
          <a:lstStyle/>
          <a:p>
            <a:pPr algn="ctr"/>
            <a:r>
              <a:rPr lang="fr-FR" sz="1200" dirty="0"/>
              <a:t>Cliquer sur l’image</a:t>
            </a:r>
          </a:p>
        </p:txBody>
      </p:sp>
      <p:pic>
        <p:nvPicPr>
          <p:cNvPr id="8" name="Image 7" descr="Une image contenant texte, outil&#10;&#10;Le contenu généré par l’IA peut être incorrect.">
            <a:hlinkClick r:id="rId3" action="ppaction://hlinkfile"/>
            <a:extLst>
              <a:ext uri="{FF2B5EF4-FFF2-40B4-BE49-F238E27FC236}">
                <a16:creationId xmlns:a16="http://schemas.microsoft.com/office/drawing/2014/main" id="{67173494-B13A-E8BD-64D7-625DE3EE83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9752" y="1138347"/>
            <a:ext cx="4686178" cy="2644762"/>
          </a:xfrm>
          <a:prstGeom prst="rect">
            <a:avLst/>
          </a:prstGeom>
        </p:spPr>
      </p:pic>
    </p:spTree>
    <p:extLst>
      <p:ext uri="{BB962C8B-B14F-4D97-AF65-F5344CB8AC3E}">
        <p14:creationId xmlns:p14="http://schemas.microsoft.com/office/powerpoint/2010/main" val="1977319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88FEB-5D59-D028-99A8-C53C0EE33B7D}"/>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DEB08704-F700-4791-3EB2-220B4FA7BB17}"/>
              </a:ext>
            </a:extLst>
          </p:cNvPr>
          <p:cNvSpPr txBox="1"/>
          <p:nvPr/>
        </p:nvSpPr>
        <p:spPr>
          <a:xfrm>
            <a:off x="251520" y="63243"/>
            <a:ext cx="9108504"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Travaux SIVOM en 2026</a:t>
            </a:r>
          </a:p>
        </p:txBody>
      </p:sp>
      <p:sp>
        <p:nvSpPr>
          <p:cNvPr id="2" name="Espace réservé de la date 1">
            <a:extLst>
              <a:ext uri="{FF2B5EF4-FFF2-40B4-BE49-F238E27FC236}">
                <a16:creationId xmlns:a16="http://schemas.microsoft.com/office/drawing/2014/main" id="{87800418-2DB4-DC6D-AD48-5ECD527355AE}"/>
              </a:ext>
            </a:extLst>
          </p:cNvPr>
          <p:cNvSpPr>
            <a:spLocks noGrp="1"/>
          </p:cNvSpPr>
          <p:nvPr>
            <p:ph type="dt" sz="half" idx="10"/>
          </p:nvPr>
        </p:nvSpPr>
        <p:spPr/>
        <p:txBody>
          <a:bodyPr/>
          <a:lstStyle/>
          <a:p>
            <a:fld id="{54E3BE9F-757D-4A13-A5CC-62C6CE4809B4}"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6A92577B-D0E3-02C9-8B6B-4339E88AE6D6}"/>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D01AE839-75E1-318F-4711-8413CA8911C1}"/>
              </a:ext>
            </a:extLst>
          </p:cNvPr>
          <p:cNvSpPr>
            <a:spLocks noGrp="1"/>
          </p:cNvSpPr>
          <p:nvPr>
            <p:ph type="sldNum" sz="quarter" idx="12"/>
          </p:nvPr>
        </p:nvSpPr>
        <p:spPr/>
        <p:txBody>
          <a:bodyPr/>
          <a:lstStyle/>
          <a:p>
            <a:fld id="{759F8C28-2559-48B3-A02F-41E0C7A8A4CA}" type="slidenum">
              <a:rPr lang="fr-FR" smtClean="0"/>
              <a:t>30</a:t>
            </a:fld>
            <a:endParaRPr lang="fr-FR"/>
          </a:p>
        </p:txBody>
      </p:sp>
      <p:pic>
        <p:nvPicPr>
          <p:cNvPr id="6" name="Image 5">
            <a:extLst>
              <a:ext uri="{FF2B5EF4-FFF2-40B4-BE49-F238E27FC236}">
                <a16:creationId xmlns:a16="http://schemas.microsoft.com/office/drawing/2014/main" id="{B957DFC9-FF17-24BE-3E47-72688125DE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04" y="-3000"/>
            <a:ext cx="555000" cy="720000"/>
          </a:xfrm>
          <a:prstGeom prst="rect">
            <a:avLst/>
          </a:prstGeom>
        </p:spPr>
      </p:pic>
      <p:pic>
        <p:nvPicPr>
          <p:cNvPr id="12" name="Image 11">
            <a:extLst>
              <a:ext uri="{FF2B5EF4-FFF2-40B4-BE49-F238E27FC236}">
                <a16:creationId xmlns:a16="http://schemas.microsoft.com/office/drawing/2014/main" id="{CF21DA4B-0E7C-8962-BB4B-EDE20F890212}"/>
              </a:ext>
            </a:extLst>
          </p:cNvPr>
          <p:cNvPicPr>
            <a:picLocks noChangeAspect="1"/>
          </p:cNvPicPr>
          <p:nvPr/>
        </p:nvPicPr>
        <p:blipFill>
          <a:blip r:embed="rId4"/>
          <a:stretch>
            <a:fillRect/>
          </a:stretch>
        </p:blipFill>
        <p:spPr>
          <a:xfrm>
            <a:off x="991753" y="460296"/>
            <a:ext cx="3278221" cy="2616740"/>
          </a:xfrm>
          <a:prstGeom prst="rect">
            <a:avLst/>
          </a:prstGeom>
        </p:spPr>
      </p:pic>
      <p:pic>
        <p:nvPicPr>
          <p:cNvPr id="14" name="Image 13">
            <a:extLst>
              <a:ext uri="{FF2B5EF4-FFF2-40B4-BE49-F238E27FC236}">
                <a16:creationId xmlns:a16="http://schemas.microsoft.com/office/drawing/2014/main" id="{9F184DE7-B2EB-E01B-46C9-45E2EB76126D}"/>
              </a:ext>
            </a:extLst>
          </p:cNvPr>
          <p:cNvPicPr>
            <a:picLocks noChangeAspect="1"/>
          </p:cNvPicPr>
          <p:nvPr/>
        </p:nvPicPr>
        <p:blipFill>
          <a:blip r:embed="rId5"/>
          <a:stretch>
            <a:fillRect/>
          </a:stretch>
        </p:blipFill>
        <p:spPr>
          <a:xfrm>
            <a:off x="4876044" y="460296"/>
            <a:ext cx="3617550" cy="2616739"/>
          </a:xfrm>
          <a:prstGeom prst="rect">
            <a:avLst/>
          </a:prstGeom>
        </p:spPr>
      </p:pic>
      <p:sp>
        <p:nvSpPr>
          <p:cNvPr id="15" name="ZoneTexte 14">
            <a:extLst>
              <a:ext uri="{FF2B5EF4-FFF2-40B4-BE49-F238E27FC236}">
                <a16:creationId xmlns:a16="http://schemas.microsoft.com/office/drawing/2014/main" id="{DC0CE072-E329-85D0-1C88-35BF5E1908DD}"/>
              </a:ext>
            </a:extLst>
          </p:cNvPr>
          <p:cNvSpPr txBox="1"/>
          <p:nvPr/>
        </p:nvSpPr>
        <p:spPr>
          <a:xfrm>
            <a:off x="983174" y="3098537"/>
            <a:ext cx="3278221" cy="584775"/>
          </a:xfrm>
          <a:prstGeom prst="rect">
            <a:avLst/>
          </a:prstGeom>
          <a:noFill/>
        </p:spPr>
        <p:txBody>
          <a:bodyPr wrap="square" rtlCol="0">
            <a:spAutoFit/>
          </a:bodyPr>
          <a:lstStyle/>
          <a:p>
            <a:pPr algn="ctr" fontAlgn="b"/>
            <a:r>
              <a:rPr lang="fr-FR" sz="1400" dirty="0"/>
              <a:t>Entretien annuel</a:t>
            </a:r>
          </a:p>
          <a:p>
            <a:pPr algn="ctr" fontAlgn="b"/>
            <a:r>
              <a:rPr lang="fr-FR" sz="1400" dirty="0"/>
              <a:t>16 345,92 €TTC </a:t>
            </a:r>
            <a:r>
              <a:rPr lang="fr-FR" dirty="0"/>
              <a:t> </a:t>
            </a:r>
            <a:endParaRPr lang="fr-FR" dirty="0">
              <a:solidFill>
                <a:srgbClr val="000000"/>
              </a:solidFill>
              <a:latin typeface="Calibri" panose="020F0502020204030204" pitchFamily="34" charset="0"/>
            </a:endParaRPr>
          </a:p>
        </p:txBody>
      </p:sp>
      <p:sp>
        <p:nvSpPr>
          <p:cNvPr id="16" name="ZoneTexte 15">
            <a:extLst>
              <a:ext uri="{FF2B5EF4-FFF2-40B4-BE49-F238E27FC236}">
                <a16:creationId xmlns:a16="http://schemas.microsoft.com/office/drawing/2014/main" id="{0FA18131-EEF8-D15A-5773-9A22A0F02B01}"/>
              </a:ext>
            </a:extLst>
          </p:cNvPr>
          <p:cNvSpPr txBox="1"/>
          <p:nvPr/>
        </p:nvSpPr>
        <p:spPr>
          <a:xfrm>
            <a:off x="5076056" y="3106313"/>
            <a:ext cx="3278221" cy="584775"/>
          </a:xfrm>
          <a:prstGeom prst="rect">
            <a:avLst/>
          </a:prstGeom>
          <a:noFill/>
        </p:spPr>
        <p:txBody>
          <a:bodyPr wrap="square" rtlCol="0">
            <a:spAutoFit/>
          </a:bodyPr>
          <a:lstStyle/>
          <a:p>
            <a:pPr algn="ctr" fontAlgn="b"/>
            <a:r>
              <a:rPr lang="fr-FR" sz="1400" dirty="0"/>
              <a:t>Fuite </a:t>
            </a:r>
            <a:r>
              <a:rPr lang="fr-FR" sz="1400" dirty="0" err="1"/>
              <a:t>Péchal</a:t>
            </a:r>
            <a:endParaRPr lang="fr-FR" sz="1400" dirty="0"/>
          </a:p>
          <a:p>
            <a:pPr algn="ctr" fontAlgn="b"/>
            <a:r>
              <a:rPr lang="fr-FR" sz="1400" dirty="0"/>
              <a:t>2 564,30 €TTC</a:t>
            </a:r>
            <a:r>
              <a:rPr lang="fr-FR" dirty="0"/>
              <a:t>  </a:t>
            </a:r>
            <a:endParaRPr lang="fr-FR" dirty="0">
              <a:solidFill>
                <a:srgbClr val="000000"/>
              </a:solidFill>
              <a:latin typeface="Calibri" panose="020F0502020204030204" pitchFamily="34" charset="0"/>
            </a:endParaRPr>
          </a:p>
        </p:txBody>
      </p:sp>
      <p:sp>
        <p:nvSpPr>
          <p:cNvPr id="7" name="ZoneTexte 6">
            <a:extLst>
              <a:ext uri="{FF2B5EF4-FFF2-40B4-BE49-F238E27FC236}">
                <a16:creationId xmlns:a16="http://schemas.microsoft.com/office/drawing/2014/main" id="{EB7B75DD-556C-4A32-5349-925C10DF2175}"/>
              </a:ext>
            </a:extLst>
          </p:cNvPr>
          <p:cNvSpPr txBox="1"/>
          <p:nvPr/>
        </p:nvSpPr>
        <p:spPr>
          <a:xfrm>
            <a:off x="3347864" y="3817665"/>
            <a:ext cx="2785211" cy="369332"/>
          </a:xfrm>
          <a:prstGeom prst="rect">
            <a:avLst/>
          </a:prstGeom>
          <a:noFill/>
        </p:spPr>
        <p:txBody>
          <a:bodyPr wrap="square">
            <a:spAutoFit/>
          </a:bodyPr>
          <a:lstStyle/>
          <a:p>
            <a:pPr algn="ctr"/>
            <a:r>
              <a:rPr lang="fr-FR" b="1" dirty="0"/>
              <a:t>En 2026 : </a:t>
            </a:r>
            <a:r>
              <a:rPr lang="fr-FR" sz="1800" b="1" dirty="0"/>
              <a:t>18 910,22 €TTC</a:t>
            </a:r>
            <a:endParaRPr lang="fr-FR" b="1" dirty="0"/>
          </a:p>
        </p:txBody>
      </p:sp>
    </p:spTree>
    <p:extLst>
      <p:ext uri="{BB962C8B-B14F-4D97-AF65-F5344CB8AC3E}">
        <p14:creationId xmlns:p14="http://schemas.microsoft.com/office/powerpoint/2010/main" val="4138805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4C8FB-1BAE-A343-F5A9-D796056518F1}"/>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CF958E41-010D-DAD8-A42A-ADA6FA3419B8}"/>
              </a:ext>
            </a:extLst>
          </p:cNvPr>
          <p:cNvSpPr txBox="1"/>
          <p:nvPr/>
        </p:nvSpPr>
        <p:spPr>
          <a:xfrm>
            <a:off x="-15820" y="-1576"/>
            <a:ext cx="9196332" cy="5716575"/>
          </a:xfrm>
          <a:prstGeom prst="rect">
            <a:avLst/>
          </a:prstGeom>
          <a:noFill/>
        </p:spPr>
        <p:txBody>
          <a:bodyPr wrap="square" rtlCol="0">
            <a:spAutoFit/>
          </a:bodyPr>
          <a:lstStyle/>
          <a:p>
            <a:endParaRPr lang="fr-FR" dirty="0"/>
          </a:p>
        </p:txBody>
      </p:sp>
      <p:sp>
        <p:nvSpPr>
          <p:cNvPr id="2" name="ZoneTexte 1">
            <a:extLst>
              <a:ext uri="{FF2B5EF4-FFF2-40B4-BE49-F238E27FC236}">
                <a16:creationId xmlns:a16="http://schemas.microsoft.com/office/drawing/2014/main" id="{DB12B6D1-8E0B-A4BA-C66C-FDB9F72BB299}"/>
              </a:ext>
            </a:extLst>
          </p:cNvPr>
          <p:cNvSpPr txBox="1"/>
          <p:nvPr/>
        </p:nvSpPr>
        <p:spPr>
          <a:xfrm>
            <a:off x="-15820" y="-32111"/>
            <a:ext cx="9159820" cy="369332"/>
          </a:xfrm>
          <a:prstGeom prst="rect">
            <a:avLst/>
          </a:prstGeom>
          <a:noFill/>
        </p:spPr>
        <p:txBody>
          <a:bodyPr wrap="square" rtlCol="0">
            <a:spAutoFit/>
          </a:bodyPr>
          <a:lstStyle/>
          <a:p>
            <a:pPr algn="ctr"/>
            <a:r>
              <a:rPr lang="fr-FR" b="1" dirty="0">
                <a:solidFill>
                  <a:schemeClr val="tx2">
                    <a:lumMod val="60000"/>
                    <a:lumOff val="40000"/>
                  </a:schemeClr>
                </a:solidFill>
              </a:rPr>
              <a:t>Distribution de l’eau à Roussillon et aux </a:t>
            </a:r>
            <a:r>
              <a:rPr lang="fr-FR" b="1" dirty="0" err="1">
                <a:solidFill>
                  <a:schemeClr val="tx2">
                    <a:lumMod val="60000"/>
                    <a:lumOff val="40000"/>
                  </a:schemeClr>
                </a:solidFill>
              </a:rPr>
              <a:t>Nicollaux</a:t>
            </a:r>
            <a:r>
              <a:rPr lang="fr-FR" b="1" dirty="0">
                <a:solidFill>
                  <a:schemeClr val="tx2">
                    <a:lumMod val="60000"/>
                    <a:lumOff val="40000"/>
                  </a:schemeClr>
                </a:solidFill>
              </a:rPr>
              <a:t> à partir du réservoir de </a:t>
            </a:r>
            <a:r>
              <a:rPr lang="fr-FR" b="1" dirty="0" err="1">
                <a:solidFill>
                  <a:schemeClr val="tx2">
                    <a:lumMod val="60000"/>
                    <a:lumOff val="40000"/>
                  </a:schemeClr>
                </a:solidFill>
              </a:rPr>
              <a:t>Siguret</a:t>
            </a:r>
            <a:endParaRPr lang="fr-FR" b="1" dirty="0">
              <a:solidFill>
                <a:schemeClr val="tx2">
                  <a:lumMod val="60000"/>
                  <a:lumOff val="40000"/>
                </a:schemeClr>
              </a:solidFill>
            </a:endParaRPr>
          </a:p>
        </p:txBody>
      </p:sp>
      <p:pic>
        <p:nvPicPr>
          <p:cNvPr id="13" name="Image 12">
            <a:extLst>
              <a:ext uri="{FF2B5EF4-FFF2-40B4-BE49-F238E27FC236}">
                <a16:creationId xmlns:a16="http://schemas.microsoft.com/office/drawing/2014/main" id="{86BD9017-07F8-CDE8-ED59-98312E046EDB}"/>
              </a:ext>
            </a:extLst>
          </p:cNvPr>
          <p:cNvPicPr>
            <a:picLocks noChangeAspect="1"/>
          </p:cNvPicPr>
          <p:nvPr/>
        </p:nvPicPr>
        <p:blipFill>
          <a:blip r:embed="rId2"/>
          <a:stretch>
            <a:fillRect/>
          </a:stretch>
        </p:blipFill>
        <p:spPr>
          <a:xfrm>
            <a:off x="700607" y="293677"/>
            <a:ext cx="7783602" cy="2373421"/>
          </a:xfrm>
          <a:prstGeom prst="rect">
            <a:avLst/>
          </a:prstGeom>
        </p:spPr>
      </p:pic>
      <p:sp>
        <p:nvSpPr>
          <p:cNvPr id="3" name="Espace réservé de la date 2">
            <a:extLst>
              <a:ext uri="{FF2B5EF4-FFF2-40B4-BE49-F238E27FC236}">
                <a16:creationId xmlns:a16="http://schemas.microsoft.com/office/drawing/2014/main" id="{FF613450-68FE-4C3F-3C53-EA53EF5D016E}"/>
              </a:ext>
            </a:extLst>
          </p:cNvPr>
          <p:cNvSpPr>
            <a:spLocks noGrp="1"/>
          </p:cNvSpPr>
          <p:nvPr>
            <p:ph type="dt" sz="half" idx="10"/>
          </p:nvPr>
        </p:nvSpPr>
        <p:spPr/>
        <p:txBody>
          <a:bodyPr/>
          <a:lstStyle/>
          <a:p>
            <a:fld id="{DEE486B9-8825-4200-99BB-082E3EC2E76D}" type="datetime1">
              <a:rPr lang="fr-FR" smtClean="0"/>
              <a:t>17/03/2026</a:t>
            </a:fld>
            <a:endParaRPr lang="fr-FR"/>
          </a:p>
        </p:txBody>
      </p:sp>
      <p:sp>
        <p:nvSpPr>
          <p:cNvPr id="4" name="Espace réservé du pied de page 3">
            <a:extLst>
              <a:ext uri="{FF2B5EF4-FFF2-40B4-BE49-F238E27FC236}">
                <a16:creationId xmlns:a16="http://schemas.microsoft.com/office/drawing/2014/main" id="{64EDBE1F-60E8-BECC-B8CA-68CAF654234E}"/>
              </a:ext>
            </a:extLst>
          </p:cNvPr>
          <p:cNvSpPr>
            <a:spLocks noGrp="1"/>
          </p:cNvSpPr>
          <p:nvPr>
            <p:ph type="ftr" sz="quarter" idx="11"/>
          </p:nvPr>
        </p:nvSpPr>
        <p:spPr/>
        <p:txBody>
          <a:bodyPr/>
          <a:lstStyle/>
          <a:p>
            <a:r>
              <a:rPr lang="fr-FR"/>
              <a:t>CM n°34 du  05/03/2026</a:t>
            </a:r>
          </a:p>
        </p:txBody>
      </p:sp>
      <p:sp>
        <p:nvSpPr>
          <p:cNvPr id="7" name="Espace réservé du numéro de diapositive 6">
            <a:extLst>
              <a:ext uri="{FF2B5EF4-FFF2-40B4-BE49-F238E27FC236}">
                <a16:creationId xmlns:a16="http://schemas.microsoft.com/office/drawing/2014/main" id="{94A270FF-EF40-3309-CBFA-80D06702E34B}"/>
              </a:ext>
            </a:extLst>
          </p:cNvPr>
          <p:cNvSpPr>
            <a:spLocks noGrp="1"/>
          </p:cNvSpPr>
          <p:nvPr>
            <p:ph type="sldNum" sz="quarter" idx="12"/>
          </p:nvPr>
        </p:nvSpPr>
        <p:spPr/>
        <p:txBody>
          <a:bodyPr/>
          <a:lstStyle/>
          <a:p>
            <a:fld id="{759F8C28-2559-48B3-A02F-41E0C7A8A4CA}" type="slidenum">
              <a:rPr lang="fr-FR" smtClean="0"/>
              <a:t>31</a:t>
            </a:fld>
            <a:endParaRPr lang="fr-FR"/>
          </a:p>
        </p:txBody>
      </p:sp>
      <p:pic>
        <p:nvPicPr>
          <p:cNvPr id="12" name="Image 11" descr="Une image contenant carte, Photographie aérienne, Vue plongeante, aérien&#10;&#10;Le contenu généré par l’IA peut être incorrect.">
            <a:extLst>
              <a:ext uri="{FF2B5EF4-FFF2-40B4-BE49-F238E27FC236}">
                <a16:creationId xmlns:a16="http://schemas.microsoft.com/office/drawing/2014/main" id="{2E514924-2AB5-6A4B-E19D-88677B89553A}"/>
              </a:ext>
            </a:extLst>
          </p:cNvPr>
          <p:cNvPicPr>
            <a:picLocks noChangeAspect="1"/>
          </p:cNvPicPr>
          <p:nvPr/>
        </p:nvPicPr>
        <p:blipFill>
          <a:blip r:embed="rId3"/>
          <a:stretch>
            <a:fillRect/>
          </a:stretch>
        </p:blipFill>
        <p:spPr>
          <a:xfrm>
            <a:off x="700607" y="2677175"/>
            <a:ext cx="7783602" cy="2360975"/>
          </a:xfrm>
          <a:prstGeom prst="rect">
            <a:avLst/>
          </a:prstGeom>
        </p:spPr>
      </p:pic>
      <p:pic>
        <p:nvPicPr>
          <p:cNvPr id="14" name="Image 13">
            <a:extLst>
              <a:ext uri="{FF2B5EF4-FFF2-40B4-BE49-F238E27FC236}">
                <a16:creationId xmlns:a16="http://schemas.microsoft.com/office/drawing/2014/main" id="{89843851-7DBE-6E8D-BAF5-238CD7AFCF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9" y="-22779"/>
            <a:ext cx="555000" cy="720000"/>
          </a:xfrm>
          <a:prstGeom prst="rect">
            <a:avLst/>
          </a:prstGeom>
        </p:spPr>
      </p:pic>
      <p:sp>
        <p:nvSpPr>
          <p:cNvPr id="16" name="ZoneTexte 15">
            <a:extLst>
              <a:ext uri="{FF2B5EF4-FFF2-40B4-BE49-F238E27FC236}">
                <a16:creationId xmlns:a16="http://schemas.microsoft.com/office/drawing/2014/main" id="{C56A7E02-68C7-C96E-0238-ED2048853740}"/>
              </a:ext>
            </a:extLst>
          </p:cNvPr>
          <p:cNvSpPr txBox="1"/>
          <p:nvPr/>
        </p:nvSpPr>
        <p:spPr>
          <a:xfrm>
            <a:off x="18802" y="4959658"/>
            <a:ext cx="9106396" cy="492443"/>
          </a:xfrm>
          <a:prstGeom prst="rect">
            <a:avLst/>
          </a:prstGeom>
          <a:noFill/>
        </p:spPr>
        <p:txBody>
          <a:bodyPr wrap="square" rtlCol="0">
            <a:spAutoFit/>
          </a:bodyPr>
          <a:lstStyle/>
          <a:p>
            <a:pPr algn="ctr"/>
            <a:r>
              <a:rPr lang="fr-FR" sz="1200" b="1" dirty="0"/>
              <a:t>Il ne manque plus que l’électricité pour l’installation des surpresseurs sur le réseau AEP du secteur de Roussillon :</a:t>
            </a:r>
          </a:p>
          <a:p>
            <a:pPr algn="ctr"/>
            <a:r>
              <a:rPr lang="fr-FR" sz="1400" b="1" dirty="0"/>
              <a:t>CSP Eco Confort et Cézard Electricité - montant 4 510 € TTC.</a:t>
            </a:r>
          </a:p>
        </p:txBody>
      </p:sp>
      <p:pic>
        <p:nvPicPr>
          <p:cNvPr id="6" name="Image 5" descr="Une image contenant plein air, hiver, neige, bâtiment&#10;&#10;Le contenu généré par l’IA peut être incorrect.">
            <a:extLst>
              <a:ext uri="{FF2B5EF4-FFF2-40B4-BE49-F238E27FC236}">
                <a16:creationId xmlns:a16="http://schemas.microsoft.com/office/drawing/2014/main" id="{E88AD272-B80F-AFAD-6D1B-ABDE5A900C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4208" y="1880951"/>
            <a:ext cx="2613382" cy="16333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75187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0C81E-C2DE-A6FC-E3E4-22F57831ECBA}"/>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81582C6-FBB5-18F8-1D7E-8C18884B43D6}"/>
              </a:ext>
            </a:extLst>
          </p:cNvPr>
          <p:cNvSpPr>
            <a:spLocks noGrp="1"/>
          </p:cNvSpPr>
          <p:nvPr>
            <p:ph type="dt" sz="half" idx="10"/>
          </p:nvPr>
        </p:nvSpPr>
        <p:spPr/>
        <p:txBody>
          <a:bodyPr/>
          <a:lstStyle/>
          <a:p>
            <a:fld id="{7EAC8496-0668-4CA1-A40B-BA22C82D79FA}" type="datetime1">
              <a:rPr lang="fr-FR" smtClean="0"/>
              <a:t>17/03/2026</a:t>
            </a:fld>
            <a:endParaRPr lang="fr-FR"/>
          </a:p>
        </p:txBody>
      </p:sp>
      <p:sp>
        <p:nvSpPr>
          <p:cNvPr id="3" name="Espace réservé du pied de page 2">
            <a:extLst>
              <a:ext uri="{FF2B5EF4-FFF2-40B4-BE49-F238E27FC236}">
                <a16:creationId xmlns:a16="http://schemas.microsoft.com/office/drawing/2014/main" id="{47291922-F9E9-38D7-D1E5-F6308CA528D6}"/>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C81C1775-428D-2265-9FC6-10E22FD93110}"/>
              </a:ext>
            </a:extLst>
          </p:cNvPr>
          <p:cNvSpPr>
            <a:spLocks noGrp="1"/>
          </p:cNvSpPr>
          <p:nvPr>
            <p:ph type="sldNum" sz="quarter" idx="12"/>
          </p:nvPr>
        </p:nvSpPr>
        <p:spPr/>
        <p:txBody>
          <a:bodyPr/>
          <a:lstStyle/>
          <a:p>
            <a:fld id="{759F8C28-2559-48B3-A02F-41E0C7A8A4CA}" type="slidenum">
              <a:rPr lang="fr-FR" smtClean="0"/>
              <a:t>32</a:t>
            </a:fld>
            <a:endParaRPr lang="fr-FR" dirty="0"/>
          </a:p>
        </p:txBody>
      </p:sp>
      <p:sp>
        <p:nvSpPr>
          <p:cNvPr id="5" name="Rectangle 4">
            <a:extLst>
              <a:ext uri="{FF2B5EF4-FFF2-40B4-BE49-F238E27FC236}">
                <a16:creationId xmlns:a16="http://schemas.microsoft.com/office/drawing/2014/main" id="{237447BA-08B6-11DD-B9BF-4CDCE3A4D1EC}"/>
              </a:ext>
            </a:extLst>
          </p:cNvPr>
          <p:cNvSpPr/>
          <p:nvPr/>
        </p:nvSpPr>
        <p:spPr>
          <a:xfrm>
            <a:off x="1" y="-12353"/>
            <a:ext cx="9144000" cy="369332"/>
          </a:xfrm>
          <a:prstGeom prst="rect">
            <a:avLst/>
          </a:prstGeom>
        </p:spPr>
        <p:txBody>
          <a:bodyPr wrap="square">
            <a:spAutoFit/>
          </a:bodyPr>
          <a:lstStyle/>
          <a:p>
            <a:pPr algn="ctr"/>
            <a:r>
              <a:rPr lang="fr-FR" b="1" dirty="0">
                <a:solidFill>
                  <a:srgbClr val="00B0F0"/>
                </a:solidFill>
              </a:rPr>
              <a:t>Problèmes d’eaux usées, au bourg, place du centre</a:t>
            </a:r>
          </a:p>
        </p:txBody>
      </p:sp>
      <p:pic>
        <p:nvPicPr>
          <p:cNvPr id="6" name="Image 5">
            <a:extLst>
              <a:ext uri="{FF2B5EF4-FFF2-40B4-BE49-F238E27FC236}">
                <a16:creationId xmlns:a16="http://schemas.microsoft.com/office/drawing/2014/main" id="{FB167D37-2A60-A439-F5AF-D4606C7516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66" y="0"/>
            <a:ext cx="555000" cy="720000"/>
          </a:xfrm>
          <a:prstGeom prst="rect">
            <a:avLst/>
          </a:prstGeom>
        </p:spPr>
      </p:pic>
      <p:pic>
        <p:nvPicPr>
          <p:cNvPr id="12" name="Image 11" descr="Une image contenant plein air, ciel, maison, fenêtre&#10;&#10;Le contenu généré par l’IA peut être incorrect.">
            <a:extLst>
              <a:ext uri="{FF2B5EF4-FFF2-40B4-BE49-F238E27FC236}">
                <a16:creationId xmlns:a16="http://schemas.microsoft.com/office/drawing/2014/main" id="{8473A31F-678C-D4F9-98A9-A873F4181F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481236"/>
            <a:ext cx="6184979" cy="3865612"/>
          </a:xfrm>
          <a:prstGeom prst="rect">
            <a:avLst/>
          </a:prstGeom>
        </p:spPr>
      </p:pic>
      <p:sp>
        <p:nvSpPr>
          <p:cNvPr id="7" name="ZoneTexte 6">
            <a:extLst>
              <a:ext uri="{FF2B5EF4-FFF2-40B4-BE49-F238E27FC236}">
                <a16:creationId xmlns:a16="http://schemas.microsoft.com/office/drawing/2014/main" id="{E04C9F32-5B90-8F5F-03B5-37AE8ABC0DE6}"/>
              </a:ext>
            </a:extLst>
          </p:cNvPr>
          <p:cNvSpPr txBox="1"/>
          <p:nvPr/>
        </p:nvSpPr>
        <p:spPr>
          <a:xfrm>
            <a:off x="1524000" y="4513684"/>
            <a:ext cx="6184979" cy="338554"/>
          </a:xfrm>
          <a:prstGeom prst="rect">
            <a:avLst/>
          </a:prstGeom>
          <a:noFill/>
        </p:spPr>
        <p:txBody>
          <a:bodyPr wrap="square" rtlCol="0">
            <a:spAutoFit/>
          </a:bodyPr>
          <a:lstStyle/>
          <a:p>
            <a:pPr algn="ctr"/>
            <a:r>
              <a:rPr lang="fr-FR" sz="1600" dirty="0">
                <a:hlinkClick r:id="rId5" action="ppaction://hlinkfile"/>
              </a:rPr>
              <a:t>Devis </a:t>
            </a:r>
            <a:r>
              <a:rPr lang="fr-FR" sz="1600" dirty="0" err="1">
                <a:hlinkClick r:id="rId5" action="ppaction://hlinkfile"/>
              </a:rPr>
              <a:t>Bertini</a:t>
            </a:r>
            <a:r>
              <a:rPr lang="fr-FR" sz="1600" dirty="0"/>
              <a:t> :  (en attente de devis)</a:t>
            </a:r>
          </a:p>
        </p:txBody>
      </p:sp>
    </p:spTree>
    <p:extLst>
      <p:ext uri="{BB962C8B-B14F-4D97-AF65-F5344CB8AC3E}">
        <p14:creationId xmlns:p14="http://schemas.microsoft.com/office/powerpoint/2010/main" val="10033538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7955BCDE-6576-D134-61F4-EF832365FD3D}"/>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339F095-34BD-A52C-40D5-2F698860B242}"/>
              </a:ext>
            </a:extLst>
          </p:cNvPr>
          <p:cNvSpPr>
            <a:spLocks noGrp="1"/>
          </p:cNvSpPr>
          <p:nvPr>
            <p:ph type="dt" sz="half" idx="10"/>
          </p:nvPr>
        </p:nvSpPr>
        <p:spPr/>
        <p:txBody>
          <a:bodyPr/>
          <a:lstStyle/>
          <a:p>
            <a:fld id="{0697B4DA-80F6-4FFC-A1AD-2BAF14A4B9E3}"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CB279CD9-1A7B-8A69-E825-1B4FDE2FFC47}"/>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F0302F3F-DF88-27E5-2B92-3271596C1ED1}"/>
              </a:ext>
            </a:extLst>
          </p:cNvPr>
          <p:cNvSpPr>
            <a:spLocks noGrp="1"/>
          </p:cNvSpPr>
          <p:nvPr>
            <p:ph type="sldNum" sz="quarter" idx="12"/>
          </p:nvPr>
        </p:nvSpPr>
        <p:spPr/>
        <p:txBody>
          <a:bodyPr/>
          <a:lstStyle/>
          <a:p>
            <a:fld id="{759F8C28-2559-48B3-A02F-41E0C7A8A4CA}" type="slidenum">
              <a:rPr lang="fr-FR" smtClean="0"/>
              <a:t>33</a:t>
            </a:fld>
            <a:endParaRPr lang="fr-FR" dirty="0"/>
          </a:p>
        </p:txBody>
      </p:sp>
      <p:pic>
        <p:nvPicPr>
          <p:cNvPr id="13" name="Image 12" descr="Une image contenant texte, dessin, écriture manuscrite, Dessin d’enfant&#10;&#10;Le contenu généré par l’IA peut être incorrect.">
            <a:extLst>
              <a:ext uri="{FF2B5EF4-FFF2-40B4-BE49-F238E27FC236}">
                <a16:creationId xmlns:a16="http://schemas.microsoft.com/office/drawing/2014/main" id="{B90DD8B8-758E-313A-3450-BF979C378E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09" y="11617"/>
            <a:ext cx="720000" cy="432117"/>
          </a:xfrm>
          <a:prstGeom prst="rect">
            <a:avLst/>
          </a:prstGeom>
        </p:spPr>
      </p:pic>
      <p:sp>
        <p:nvSpPr>
          <p:cNvPr id="5" name="ZoneTexte 4">
            <a:extLst>
              <a:ext uri="{FF2B5EF4-FFF2-40B4-BE49-F238E27FC236}">
                <a16:creationId xmlns:a16="http://schemas.microsoft.com/office/drawing/2014/main" id="{299812AD-33B2-B531-3FC0-5A6D801BB6FA}"/>
              </a:ext>
            </a:extLst>
          </p:cNvPr>
          <p:cNvSpPr txBox="1"/>
          <p:nvPr/>
        </p:nvSpPr>
        <p:spPr>
          <a:xfrm>
            <a:off x="-1683" y="302426"/>
            <a:ext cx="9167609" cy="1569660"/>
          </a:xfrm>
          <a:prstGeom prst="rect">
            <a:avLst/>
          </a:prstGeom>
          <a:noFill/>
        </p:spPr>
        <p:txBody>
          <a:bodyPr wrap="square" rtlCol="0">
            <a:spAutoFit/>
          </a:bodyPr>
          <a:lstStyle/>
          <a:p>
            <a:pPr marL="285750" indent="-285750">
              <a:buFont typeface="Arial" panose="020B0604020202020204" pitchFamily="34" charset="0"/>
              <a:buChar char="•"/>
            </a:pPr>
            <a:endParaRPr lang="fr-FR" sz="1200" dirty="0"/>
          </a:p>
          <a:p>
            <a:pPr marL="285750" indent="-285750">
              <a:buFont typeface="Arial" panose="020B0604020202020204" pitchFamily="34" charset="0"/>
              <a:buChar char="•"/>
            </a:pPr>
            <a:r>
              <a:rPr lang="fr-FR" sz="1200" dirty="0"/>
              <a:t>Rénovation de l’école - Mise en conformité du parcours d'évacuation de l'école et de la salle polyvalente  Etape 1</a:t>
            </a:r>
          </a:p>
          <a:p>
            <a:pPr marL="285750" indent="-285750">
              <a:buFont typeface="Arial" panose="020B0604020202020204" pitchFamily="34" charset="0"/>
              <a:buChar char="•"/>
            </a:pPr>
            <a:r>
              <a:rPr lang="fr-FR" sz="1200" dirty="0"/>
              <a:t>Remise en état du clocher de l’église Saint-Jacques aux </a:t>
            </a:r>
            <a:r>
              <a:rPr lang="fr-FR" sz="1200" dirty="0" err="1"/>
              <a:t>Angelas</a:t>
            </a:r>
            <a:endParaRPr lang="fr-FR" sz="1200" dirty="0"/>
          </a:p>
          <a:p>
            <a:pPr marL="285750" indent="-285750">
              <a:buFont typeface="Arial" panose="020B0604020202020204" pitchFamily="34" charset="0"/>
              <a:buChar char="•"/>
            </a:pPr>
            <a:r>
              <a:rPr lang="fr-FR" sz="1200" dirty="0"/>
              <a:t>Travaux de voierie BERTINI</a:t>
            </a:r>
          </a:p>
          <a:p>
            <a:pPr marL="285750" indent="-285750">
              <a:buFont typeface="Arial" panose="020B0604020202020204" pitchFamily="34" charset="0"/>
              <a:buChar char="•"/>
            </a:pPr>
            <a:r>
              <a:rPr lang="fr-FR" sz="1200" dirty="0"/>
              <a:t>Installation d’une borne de charge de véhicules électriques 2 x 22 kW AC/DC au plan d’eau</a:t>
            </a:r>
          </a:p>
          <a:p>
            <a:pPr marL="285750" indent="-285750">
              <a:buFont typeface="Arial" panose="020B0604020202020204" pitchFamily="34" charset="0"/>
              <a:buChar char="•"/>
            </a:pPr>
            <a:r>
              <a:rPr lang="fr-FR" sz="1200" dirty="0"/>
              <a:t>Tranche 5 de rénovation de l’éclairage public par TE38</a:t>
            </a:r>
          </a:p>
          <a:p>
            <a:pPr marL="285750" indent="-285750">
              <a:buFont typeface="Arial" panose="020B0604020202020204" pitchFamily="34" charset="0"/>
              <a:buChar char="•"/>
            </a:pPr>
            <a:r>
              <a:rPr lang="fr-FR" sz="1200" dirty="0"/>
              <a:t>Remplacement de la chaudière des </a:t>
            </a:r>
            <a:r>
              <a:rPr lang="fr-FR" sz="1200" dirty="0" err="1"/>
              <a:t>Alleman</a:t>
            </a:r>
            <a:r>
              <a:rPr lang="fr-FR" sz="1200" dirty="0"/>
              <a:t> par une chaudière à bois</a:t>
            </a:r>
          </a:p>
          <a:p>
            <a:pPr marL="285750" indent="-285750">
              <a:buFont typeface="Arial" panose="020B0604020202020204" pitchFamily="34" charset="0"/>
              <a:buChar char="•"/>
            </a:pPr>
            <a:r>
              <a:rPr lang="fr-FR" sz="1200" dirty="0"/>
              <a:t>Chaises pour salle polyvalente et salle du conseil</a:t>
            </a:r>
          </a:p>
        </p:txBody>
      </p:sp>
      <p:sp>
        <p:nvSpPr>
          <p:cNvPr id="6" name="ZoneTexte 5">
            <a:extLst>
              <a:ext uri="{FF2B5EF4-FFF2-40B4-BE49-F238E27FC236}">
                <a16:creationId xmlns:a16="http://schemas.microsoft.com/office/drawing/2014/main" id="{55A0AA2C-1FD0-0DB6-2828-76E325B4065F}"/>
              </a:ext>
            </a:extLst>
          </p:cNvPr>
          <p:cNvSpPr txBox="1"/>
          <p:nvPr/>
        </p:nvSpPr>
        <p:spPr>
          <a:xfrm>
            <a:off x="179512" y="-141041"/>
            <a:ext cx="9144000" cy="584775"/>
          </a:xfrm>
          <a:prstGeom prst="rect">
            <a:avLst/>
          </a:prstGeom>
          <a:noFill/>
        </p:spPr>
        <p:txBody>
          <a:bodyPr wrap="square" rtlCol="0">
            <a:spAutoFit/>
          </a:bodyPr>
          <a:lstStyle/>
          <a:p>
            <a:pPr algn="ctr"/>
            <a:r>
              <a:rPr lang="fr-FR" sz="3200" b="1" dirty="0">
                <a:solidFill>
                  <a:srgbClr val="00B0F0"/>
                </a:solidFill>
              </a:rPr>
              <a:t>DOB M57 (investissement)</a:t>
            </a:r>
          </a:p>
        </p:txBody>
      </p:sp>
      <p:sp>
        <p:nvSpPr>
          <p:cNvPr id="7" name="Flèche : courbe vers la gauche 6">
            <a:extLst>
              <a:ext uri="{FF2B5EF4-FFF2-40B4-BE49-F238E27FC236}">
                <a16:creationId xmlns:a16="http://schemas.microsoft.com/office/drawing/2014/main" id="{D5B60DC8-D6AC-EDE4-A16A-29D941C1809A}"/>
              </a:ext>
            </a:extLst>
          </p:cNvPr>
          <p:cNvSpPr/>
          <p:nvPr/>
        </p:nvSpPr>
        <p:spPr>
          <a:xfrm>
            <a:off x="5691243" y="1867905"/>
            <a:ext cx="657113" cy="1496533"/>
          </a:xfrm>
          <a:prstGeom prst="curvedLef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Rectangle 7">
            <a:hlinkClick r:id="rId4" action="ppaction://hlinksldjump"/>
            <a:extLst>
              <a:ext uri="{FF2B5EF4-FFF2-40B4-BE49-F238E27FC236}">
                <a16:creationId xmlns:a16="http://schemas.microsoft.com/office/drawing/2014/main" id="{8E29111C-B249-95C7-E2A9-31A528ADE8B1}"/>
              </a:ext>
            </a:extLst>
          </p:cNvPr>
          <p:cNvSpPr/>
          <p:nvPr/>
        </p:nvSpPr>
        <p:spPr>
          <a:xfrm>
            <a:off x="6409662" y="2162895"/>
            <a:ext cx="2734338" cy="707886"/>
          </a:xfrm>
          <a:prstGeom prst="rect">
            <a:avLst/>
          </a:prstGeom>
          <a:noFill/>
        </p:spPr>
        <p:txBody>
          <a:bodyPr wrap="none" lIns="91440" tIns="45720" rIns="91440" bIns="45720">
            <a:spAutoFit/>
          </a:bodyPr>
          <a:lstStyle/>
          <a:p>
            <a:pPr algn="ctr"/>
            <a:r>
              <a:rPr lang="fr-FR" sz="2000" b="1"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CLIC pour </a:t>
            </a: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aller au </a:t>
            </a:r>
          </a:p>
          <a:p>
            <a:pPr algn="ct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DOB57 Fonctionnement</a:t>
            </a:r>
            <a:endPar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endParaRPr>
          </a:p>
        </p:txBody>
      </p:sp>
    </p:spTree>
    <p:extLst>
      <p:ext uri="{BB962C8B-B14F-4D97-AF65-F5344CB8AC3E}">
        <p14:creationId xmlns:p14="http://schemas.microsoft.com/office/powerpoint/2010/main" val="4104686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71F44-29C3-C371-5BB0-C8F1C7DE9771}"/>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8740416-2732-1740-1F31-8CB9F1B4B77A}"/>
              </a:ext>
            </a:extLst>
          </p:cNvPr>
          <p:cNvSpPr>
            <a:spLocks noGrp="1"/>
          </p:cNvSpPr>
          <p:nvPr>
            <p:ph type="dt" sz="half" idx="10"/>
          </p:nvPr>
        </p:nvSpPr>
        <p:spPr/>
        <p:txBody>
          <a:bodyPr/>
          <a:lstStyle/>
          <a:p>
            <a:fld id="{665EFB28-CFCD-41E7-912F-D3D1A862A193}" type="datetime1">
              <a:rPr lang="fr-FR" smtClean="0"/>
              <a:t>17/03/2026</a:t>
            </a:fld>
            <a:endParaRPr lang="fr-FR"/>
          </a:p>
        </p:txBody>
      </p:sp>
      <p:sp>
        <p:nvSpPr>
          <p:cNvPr id="3" name="Espace réservé du pied de page 2">
            <a:extLst>
              <a:ext uri="{FF2B5EF4-FFF2-40B4-BE49-F238E27FC236}">
                <a16:creationId xmlns:a16="http://schemas.microsoft.com/office/drawing/2014/main" id="{2B69C115-544F-2E45-40DC-FC5D9912FFE4}"/>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E55BB0CD-5A01-D88A-F40C-DA1F581BEE42}"/>
              </a:ext>
            </a:extLst>
          </p:cNvPr>
          <p:cNvSpPr>
            <a:spLocks noGrp="1"/>
          </p:cNvSpPr>
          <p:nvPr>
            <p:ph type="sldNum" sz="quarter" idx="12"/>
          </p:nvPr>
        </p:nvSpPr>
        <p:spPr/>
        <p:txBody>
          <a:bodyPr/>
          <a:lstStyle/>
          <a:p>
            <a:fld id="{759F8C28-2559-48B3-A02F-41E0C7A8A4CA}" type="slidenum">
              <a:rPr lang="fr-FR" smtClean="0"/>
              <a:t>34</a:t>
            </a:fld>
            <a:endParaRPr lang="fr-FR"/>
          </a:p>
        </p:txBody>
      </p:sp>
      <p:pic>
        <p:nvPicPr>
          <p:cNvPr id="11" name="Image 10">
            <a:extLst>
              <a:ext uri="{FF2B5EF4-FFF2-40B4-BE49-F238E27FC236}">
                <a16:creationId xmlns:a16="http://schemas.microsoft.com/office/drawing/2014/main" id="{4DE0851E-97E8-2DE5-7262-0B77167D98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6" y="5992"/>
            <a:ext cx="1030213" cy="720000"/>
          </a:xfrm>
          <a:prstGeom prst="rect">
            <a:avLst/>
          </a:prstGeom>
        </p:spPr>
      </p:pic>
      <p:sp>
        <p:nvSpPr>
          <p:cNvPr id="10" name="ZoneTexte 9">
            <a:extLst>
              <a:ext uri="{FF2B5EF4-FFF2-40B4-BE49-F238E27FC236}">
                <a16:creationId xmlns:a16="http://schemas.microsoft.com/office/drawing/2014/main" id="{C844A08F-352D-905F-C8CA-B652832C8C46}"/>
              </a:ext>
            </a:extLst>
          </p:cNvPr>
          <p:cNvSpPr txBox="1"/>
          <p:nvPr/>
        </p:nvSpPr>
        <p:spPr>
          <a:xfrm>
            <a:off x="802157" y="12376"/>
            <a:ext cx="8365985" cy="369332"/>
          </a:xfrm>
          <a:prstGeom prst="rect">
            <a:avLst/>
          </a:prstGeom>
          <a:noFill/>
        </p:spPr>
        <p:txBody>
          <a:bodyPr wrap="square" rtlCol="0">
            <a:spAutoFit/>
          </a:bodyPr>
          <a:lstStyle/>
          <a:p>
            <a:pPr lvl="0" algn="ctr"/>
            <a:r>
              <a:rPr lang="fr-FR" b="1" dirty="0">
                <a:solidFill>
                  <a:srgbClr val="00B0F0"/>
                </a:solidFill>
              </a:rPr>
              <a:t>Rénovation de l’école : 1ère tranche</a:t>
            </a:r>
          </a:p>
        </p:txBody>
      </p:sp>
      <p:sp>
        <p:nvSpPr>
          <p:cNvPr id="6" name="ZoneTexte 5">
            <a:extLst>
              <a:ext uri="{FF2B5EF4-FFF2-40B4-BE49-F238E27FC236}">
                <a16:creationId xmlns:a16="http://schemas.microsoft.com/office/drawing/2014/main" id="{0E7AC5F7-1A4A-D063-B353-F213009374CE}"/>
              </a:ext>
            </a:extLst>
          </p:cNvPr>
          <p:cNvSpPr txBox="1"/>
          <p:nvPr/>
        </p:nvSpPr>
        <p:spPr>
          <a:xfrm>
            <a:off x="-40391" y="691428"/>
            <a:ext cx="3186142" cy="1938992"/>
          </a:xfrm>
          <a:prstGeom prst="rect">
            <a:avLst/>
          </a:prstGeom>
          <a:noFill/>
        </p:spPr>
        <p:txBody>
          <a:bodyPr wrap="square" rtlCol="0">
            <a:spAutoFit/>
          </a:bodyPr>
          <a:lstStyle/>
          <a:p>
            <a:pPr marL="285750" indent="-285750">
              <a:buFont typeface="Arial" panose="020B0604020202020204" pitchFamily="34" charset="0"/>
              <a:buChar char="•"/>
            </a:pPr>
            <a:r>
              <a:rPr lang="fr-FR" sz="1200" dirty="0">
                <a:hlinkClick r:id="rId3" action="ppaction://hlinkfile"/>
              </a:rPr>
              <a:t>DIAGNOSTIC FINAL</a:t>
            </a:r>
            <a:r>
              <a:rPr lang="fr-FR" sz="1200" dirty="0"/>
              <a:t> : Scénarii développés  (présenté le 13 janvier 2025)</a:t>
            </a:r>
          </a:p>
          <a:p>
            <a:pPr marL="285750" indent="-285750">
              <a:buFont typeface="Arial" panose="020B0604020202020204" pitchFamily="34" charset="0"/>
              <a:buChar char="•"/>
            </a:pPr>
            <a:r>
              <a:rPr lang="fr-FR" sz="1200" dirty="0">
                <a:hlinkClick r:id="rId4" action="ppaction://hlinkfile"/>
              </a:rPr>
              <a:t>Rapport de structure</a:t>
            </a:r>
            <a:r>
              <a:rPr lang="fr-FR" sz="1200" dirty="0"/>
              <a:t> (présenté le 13 janvier 2025)</a:t>
            </a:r>
          </a:p>
          <a:p>
            <a:pPr marL="285750" indent="-285750">
              <a:buFont typeface="Arial" panose="020B0604020202020204" pitchFamily="34" charset="0"/>
              <a:buChar char="•"/>
            </a:pPr>
            <a:r>
              <a:rPr lang="fr-FR" sz="1200" dirty="0">
                <a:hlinkClick r:id="rId5" action="ppaction://hlinkfile"/>
              </a:rPr>
              <a:t>Rénovation Energétique</a:t>
            </a:r>
            <a:r>
              <a:rPr lang="fr-FR" sz="1200" dirty="0"/>
              <a:t> - Electricité (présenté le 13 janvier 2025)</a:t>
            </a:r>
          </a:p>
          <a:p>
            <a:pPr marL="285750" indent="-285750">
              <a:buFont typeface="Arial" panose="020B0604020202020204" pitchFamily="34" charset="0"/>
              <a:buChar char="•"/>
            </a:pPr>
            <a:r>
              <a:rPr lang="fr-FR" sz="1200" dirty="0">
                <a:hlinkClick r:id="rId6" action="ppaction://hlinkfile"/>
              </a:rPr>
              <a:t>Rénovation Energétique</a:t>
            </a:r>
            <a:r>
              <a:rPr lang="fr-FR" sz="1200" dirty="0"/>
              <a:t> - Chauffage (présenté le 13 janvier 2025)</a:t>
            </a:r>
          </a:p>
          <a:p>
            <a:pPr marL="285750" indent="-285750">
              <a:buFont typeface="Arial" panose="020B0604020202020204" pitchFamily="34" charset="0"/>
              <a:buChar char="•"/>
            </a:pPr>
            <a:r>
              <a:rPr lang="fr-FR" sz="1200" dirty="0">
                <a:hlinkClick r:id="rId7" action="ppaction://hlinkfile"/>
              </a:rPr>
              <a:t>Liste des aides </a:t>
            </a:r>
            <a:r>
              <a:rPr lang="fr-FR" sz="1200" dirty="0"/>
              <a:t>(Energie) envoyée par Elsa </a:t>
            </a:r>
            <a:r>
              <a:rPr lang="fr-FR" sz="1200" dirty="0" err="1"/>
              <a:t>Donadio</a:t>
            </a:r>
            <a:r>
              <a:rPr lang="fr-FR" sz="1200" dirty="0"/>
              <a:t> (AGEDEN)</a:t>
            </a:r>
          </a:p>
        </p:txBody>
      </p:sp>
      <p:pic>
        <p:nvPicPr>
          <p:cNvPr id="9" name="Image 8">
            <a:extLst>
              <a:ext uri="{FF2B5EF4-FFF2-40B4-BE49-F238E27FC236}">
                <a16:creationId xmlns:a16="http://schemas.microsoft.com/office/drawing/2014/main" id="{4A63DB48-5692-11D2-5B37-0B820E612E66}"/>
              </a:ext>
            </a:extLst>
          </p:cNvPr>
          <p:cNvPicPr>
            <a:picLocks noChangeAspect="1"/>
          </p:cNvPicPr>
          <p:nvPr/>
        </p:nvPicPr>
        <p:blipFill>
          <a:blip r:embed="rId8"/>
          <a:stretch>
            <a:fillRect/>
          </a:stretch>
        </p:blipFill>
        <p:spPr>
          <a:xfrm>
            <a:off x="3155150" y="288427"/>
            <a:ext cx="5724128" cy="3104104"/>
          </a:xfrm>
          <a:prstGeom prst="rect">
            <a:avLst/>
          </a:prstGeom>
        </p:spPr>
      </p:pic>
      <p:sp>
        <p:nvSpPr>
          <p:cNvPr id="12" name="ZoneTexte 11">
            <a:extLst>
              <a:ext uri="{FF2B5EF4-FFF2-40B4-BE49-F238E27FC236}">
                <a16:creationId xmlns:a16="http://schemas.microsoft.com/office/drawing/2014/main" id="{290EF6C8-1A0B-A878-ABDE-7D55849F65FA}"/>
              </a:ext>
            </a:extLst>
          </p:cNvPr>
          <p:cNvSpPr txBox="1"/>
          <p:nvPr/>
        </p:nvSpPr>
        <p:spPr>
          <a:xfrm>
            <a:off x="0" y="2471548"/>
            <a:ext cx="3134975" cy="920983"/>
          </a:xfrm>
          <a:prstGeom prst="rect">
            <a:avLst/>
          </a:prstGeom>
          <a:noFill/>
        </p:spPr>
        <p:txBody>
          <a:bodyPr wrap="square" rtlCol="0">
            <a:spAutoFit/>
          </a:bodyPr>
          <a:lstStyle/>
          <a:p>
            <a:pPr algn="ctr"/>
            <a:r>
              <a:rPr lang="fr-FR" dirty="0"/>
              <a:t>ZOOM ….</a:t>
            </a:r>
          </a:p>
          <a:p>
            <a:pPr marL="285750" indent="-285750">
              <a:buFont typeface="Arial" panose="020B0604020202020204" pitchFamily="34" charset="0"/>
              <a:buChar char="•"/>
            </a:pPr>
            <a:r>
              <a:rPr lang="fr-FR" sz="1200" dirty="0">
                <a:hlinkClick r:id="rId9" action="ppaction://hlinkfile"/>
              </a:rPr>
              <a:t>Salles de classe</a:t>
            </a:r>
            <a:endParaRPr lang="fr-FR" sz="1200" dirty="0"/>
          </a:p>
          <a:p>
            <a:pPr marL="285750" indent="-285750">
              <a:buFont typeface="Arial" panose="020B0604020202020204" pitchFamily="34" charset="0"/>
              <a:buChar char="•"/>
            </a:pPr>
            <a:r>
              <a:rPr lang="fr-FR" sz="1200" dirty="0">
                <a:hlinkClick r:id="rId10" action="ppaction://hlinkfile"/>
              </a:rPr>
              <a:t>Niveau cour - cantine</a:t>
            </a:r>
            <a:endParaRPr lang="fr-FR" sz="1200" dirty="0"/>
          </a:p>
          <a:p>
            <a:pPr marL="285750" indent="-285750">
              <a:buFont typeface="Arial" panose="020B0604020202020204" pitchFamily="34" charset="0"/>
              <a:buChar char="•"/>
            </a:pPr>
            <a:r>
              <a:rPr lang="fr-FR" sz="1200" dirty="0">
                <a:hlinkClick r:id="rId11" action="ppaction://hlinkfile"/>
              </a:rPr>
              <a:t>Salle polyvalente</a:t>
            </a:r>
            <a:endParaRPr lang="fr-FR" sz="1200" dirty="0"/>
          </a:p>
        </p:txBody>
      </p:sp>
      <p:sp>
        <p:nvSpPr>
          <p:cNvPr id="14" name="ZoneTexte 13">
            <a:extLst>
              <a:ext uri="{FF2B5EF4-FFF2-40B4-BE49-F238E27FC236}">
                <a16:creationId xmlns:a16="http://schemas.microsoft.com/office/drawing/2014/main" id="{B72D82B3-BACB-54BB-7132-95D9ECE423FC}"/>
              </a:ext>
            </a:extLst>
          </p:cNvPr>
          <p:cNvSpPr txBox="1"/>
          <p:nvPr/>
        </p:nvSpPr>
        <p:spPr>
          <a:xfrm>
            <a:off x="69560" y="3469474"/>
            <a:ext cx="9004879" cy="1231106"/>
          </a:xfrm>
          <a:prstGeom prst="rect">
            <a:avLst/>
          </a:prstGeom>
          <a:noFill/>
        </p:spPr>
        <p:txBody>
          <a:bodyPr wrap="square" rtlCol="0">
            <a:spAutoFit/>
          </a:bodyPr>
          <a:lstStyle/>
          <a:p>
            <a:pPr marL="285750" indent="-285750">
              <a:buFont typeface="Arial" panose="020B0604020202020204" pitchFamily="34" charset="0"/>
              <a:buChar char="•"/>
            </a:pPr>
            <a:r>
              <a:rPr lang="fr-FR" sz="1400" b="1" dirty="0"/>
              <a:t>Changer en face sud fenêtres et volets – Couloir nord</a:t>
            </a:r>
          </a:p>
          <a:p>
            <a:pPr marL="285750" indent="-285750">
              <a:buFont typeface="Arial" panose="020B0604020202020204" pitchFamily="34" charset="0"/>
              <a:buChar char="•"/>
            </a:pPr>
            <a:r>
              <a:rPr lang="fr-FR" sz="1400" b="1" dirty="0"/>
              <a:t>Suite du programme d’évacuation de la salle polyvalente</a:t>
            </a:r>
            <a:br>
              <a:rPr lang="fr-FR" sz="1400" b="1" dirty="0"/>
            </a:br>
            <a:r>
              <a:rPr lang="fr-FR" sz="1400" b="1" dirty="0">
                <a:hlinkClick r:id="rId12" action="ppaction://hlinkfile"/>
              </a:rPr>
              <a:t>Devis</a:t>
            </a:r>
            <a:r>
              <a:rPr lang="fr-FR" sz="1400" b="1" dirty="0"/>
              <a:t> PSP et ALP</a:t>
            </a:r>
            <a:br>
              <a:rPr lang="fr-FR" sz="1400" b="1" dirty="0"/>
            </a:br>
            <a:endParaRPr lang="fr-FR" sz="1400" b="1" dirty="0"/>
          </a:p>
          <a:p>
            <a:pPr marL="336550"/>
            <a:r>
              <a:rPr lang="fr-FR" b="1" dirty="0"/>
              <a:t>En 2026 : 120 000 € TTC</a:t>
            </a:r>
            <a:endParaRPr lang="fr-FR" dirty="0">
              <a:solidFill>
                <a:srgbClr val="FF0000"/>
              </a:solidFill>
            </a:endParaRPr>
          </a:p>
        </p:txBody>
      </p:sp>
      <p:pic>
        <p:nvPicPr>
          <p:cNvPr id="8" name="Image 7">
            <a:extLst>
              <a:ext uri="{FF2B5EF4-FFF2-40B4-BE49-F238E27FC236}">
                <a16:creationId xmlns:a16="http://schemas.microsoft.com/office/drawing/2014/main" id="{91E8F263-DDAB-13D6-5C38-E13064A818C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25791" y="2925202"/>
            <a:ext cx="3797919" cy="23736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1615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CFFD0-EA7D-EC62-8833-ADEF7EB0686E}"/>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6510F3D-12E0-D228-B94D-7CCC5BECB976}"/>
              </a:ext>
            </a:extLst>
          </p:cNvPr>
          <p:cNvSpPr>
            <a:spLocks noGrp="1"/>
          </p:cNvSpPr>
          <p:nvPr>
            <p:ph type="dt" sz="half" idx="10"/>
          </p:nvPr>
        </p:nvSpPr>
        <p:spPr/>
        <p:txBody>
          <a:bodyPr/>
          <a:lstStyle/>
          <a:p>
            <a:fld id="{1E633BEF-80E6-4341-B404-86607B58C08E}" type="datetime1">
              <a:rPr lang="fr-FR" smtClean="0"/>
              <a:t>17/03/2026</a:t>
            </a:fld>
            <a:endParaRPr lang="fr-FR"/>
          </a:p>
        </p:txBody>
      </p:sp>
      <p:sp>
        <p:nvSpPr>
          <p:cNvPr id="3" name="Espace réservé du pied de page 2">
            <a:extLst>
              <a:ext uri="{FF2B5EF4-FFF2-40B4-BE49-F238E27FC236}">
                <a16:creationId xmlns:a16="http://schemas.microsoft.com/office/drawing/2014/main" id="{4ABEB594-83CD-1E78-F638-867C1ECA6632}"/>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D7ADD7D6-E4CD-40D3-79A7-76D1CC4B3566}"/>
              </a:ext>
            </a:extLst>
          </p:cNvPr>
          <p:cNvSpPr>
            <a:spLocks noGrp="1"/>
          </p:cNvSpPr>
          <p:nvPr>
            <p:ph type="sldNum" sz="quarter" idx="12"/>
          </p:nvPr>
        </p:nvSpPr>
        <p:spPr/>
        <p:txBody>
          <a:bodyPr/>
          <a:lstStyle/>
          <a:p>
            <a:fld id="{759F8C28-2559-48B3-A02F-41E0C7A8A4CA}" type="slidenum">
              <a:rPr lang="fr-FR" smtClean="0"/>
              <a:t>35</a:t>
            </a:fld>
            <a:endParaRPr lang="fr-FR"/>
          </a:p>
        </p:txBody>
      </p:sp>
      <p:sp>
        <p:nvSpPr>
          <p:cNvPr id="7" name="Rectangle 6">
            <a:extLst>
              <a:ext uri="{FF2B5EF4-FFF2-40B4-BE49-F238E27FC236}">
                <a16:creationId xmlns:a16="http://schemas.microsoft.com/office/drawing/2014/main" id="{6FF9D40A-5A93-E095-37D8-FF2C2C4CCEAE}"/>
              </a:ext>
            </a:extLst>
          </p:cNvPr>
          <p:cNvSpPr/>
          <p:nvPr/>
        </p:nvSpPr>
        <p:spPr>
          <a:xfrm>
            <a:off x="676721" y="0"/>
            <a:ext cx="8449530" cy="369332"/>
          </a:xfrm>
          <a:prstGeom prst="rect">
            <a:avLst/>
          </a:prstGeom>
        </p:spPr>
        <p:txBody>
          <a:bodyPr wrap="square">
            <a:spAutoFit/>
          </a:bodyPr>
          <a:lstStyle/>
          <a:p>
            <a:pPr algn="ctr"/>
            <a:r>
              <a:rPr lang="fr-FR" b="1" dirty="0">
                <a:solidFill>
                  <a:srgbClr val="00B0F0"/>
                </a:solidFill>
              </a:rPr>
              <a:t>Remise en état du clocher de l’église Saint-Jacques aux </a:t>
            </a:r>
            <a:r>
              <a:rPr lang="fr-FR" b="1" dirty="0" err="1">
                <a:solidFill>
                  <a:srgbClr val="00B0F0"/>
                </a:solidFill>
              </a:rPr>
              <a:t>Angelas</a:t>
            </a:r>
            <a:r>
              <a:rPr lang="fr-FR" b="1" dirty="0">
                <a:solidFill>
                  <a:srgbClr val="00B0F0"/>
                </a:solidFill>
              </a:rPr>
              <a:t> - Etudes</a:t>
            </a:r>
          </a:p>
        </p:txBody>
      </p:sp>
      <p:pic>
        <p:nvPicPr>
          <p:cNvPr id="10" name="Image 9">
            <a:extLst>
              <a:ext uri="{FF2B5EF4-FFF2-40B4-BE49-F238E27FC236}">
                <a16:creationId xmlns:a16="http://schemas.microsoft.com/office/drawing/2014/main" id="{A74C3112-81E7-16E0-20EE-A5D74E61A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94" y="9332"/>
            <a:ext cx="730511" cy="720000"/>
          </a:xfrm>
          <a:prstGeom prst="rect">
            <a:avLst/>
          </a:prstGeom>
        </p:spPr>
      </p:pic>
      <p:pic>
        <p:nvPicPr>
          <p:cNvPr id="14" name="Image 13">
            <a:extLst>
              <a:ext uri="{FF2B5EF4-FFF2-40B4-BE49-F238E27FC236}">
                <a16:creationId xmlns:a16="http://schemas.microsoft.com/office/drawing/2014/main" id="{6A808C2F-5AB0-5173-0739-520D648F5FCD}"/>
              </a:ext>
            </a:extLst>
          </p:cNvPr>
          <p:cNvPicPr>
            <a:picLocks noChangeAspect="1"/>
          </p:cNvPicPr>
          <p:nvPr/>
        </p:nvPicPr>
        <p:blipFill>
          <a:blip r:embed="rId3"/>
          <a:stretch>
            <a:fillRect/>
          </a:stretch>
        </p:blipFill>
        <p:spPr>
          <a:xfrm>
            <a:off x="2555860" y="442323"/>
            <a:ext cx="4562686" cy="2562123"/>
          </a:xfrm>
          <a:prstGeom prst="rect">
            <a:avLst/>
          </a:prstGeom>
        </p:spPr>
      </p:pic>
      <p:pic>
        <p:nvPicPr>
          <p:cNvPr id="12" name="Image 11" descr="Une image contenant habits, intérieur, personne, mur&#10;&#10;Le contenu généré par l’IA peut être incorrect.">
            <a:extLst>
              <a:ext uri="{FF2B5EF4-FFF2-40B4-BE49-F238E27FC236}">
                <a16:creationId xmlns:a16="http://schemas.microsoft.com/office/drawing/2014/main" id="{3596909F-E6C9-87C9-31CE-D54492DCBE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9800" y="3448349"/>
            <a:ext cx="2866056" cy="1791285"/>
          </a:xfrm>
          <a:prstGeom prst="rect">
            <a:avLst/>
          </a:prstGeom>
        </p:spPr>
      </p:pic>
      <p:pic>
        <p:nvPicPr>
          <p:cNvPr id="8" name="Image 7" descr="Une image contenant texte, art, graphisme, affiche&#10;&#10;Le contenu généré par l’IA peut être incorrect.">
            <a:hlinkClick r:id="rId5" action="ppaction://hlinkfile"/>
            <a:extLst>
              <a:ext uri="{FF2B5EF4-FFF2-40B4-BE49-F238E27FC236}">
                <a16:creationId xmlns:a16="http://schemas.microsoft.com/office/drawing/2014/main" id="{CF1E636F-F048-D649-B12D-78F17361B6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81122" y="753445"/>
            <a:ext cx="1418040" cy="2006649"/>
          </a:xfrm>
          <a:prstGeom prst="rect">
            <a:avLst/>
          </a:prstGeom>
        </p:spPr>
      </p:pic>
      <p:sp>
        <p:nvSpPr>
          <p:cNvPr id="6" name="ZoneTexte 5">
            <a:extLst>
              <a:ext uri="{FF2B5EF4-FFF2-40B4-BE49-F238E27FC236}">
                <a16:creationId xmlns:a16="http://schemas.microsoft.com/office/drawing/2014/main" id="{C05E85D2-03F7-D340-AA0C-DB6A3FE11E6B}"/>
              </a:ext>
            </a:extLst>
          </p:cNvPr>
          <p:cNvSpPr txBox="1"/>
          <p:nvPr/>
        </p:nvSpPr>
        <p:spPr>
          <a:xfrm>
            <a:off x="17749" y="4221579"/>
            <a:ext cx="5919496" cy="1200329"/>
          </a:xfrm>
          <a:prstGeom prst="rect">
            <a:avLst/>
          </a:prstGeom>
          <a:noFill/>
        </p:spPr>
        <p:txBody>
          <a:bodyPr wrap="square" rtlCol="0">
            <a:spAutoFit/>
          </a:bodyPr>
          <a:lstStyle/>
          <a:p>
            <a:r>
              <a:rPr lang="fr-FR" sz="1200" dirty="0"/>
              <a:t>RAPPEL :</a:t>
            </a:r>
            <a:br>
              <a:rPr lang="fr-FR" sz="1200" dirty="0"/>
            </a:br>
            <a:r>
              <a:rPr lang="fr-FR" sz="1200" dirty="0"/>
              <a:t>L’architecte Amandine </a:t>
            </a:r>
            <a:r>
              <a:rPr lang="fr-FR" sz="1200" dirty="0" err="1"/>
              <a:t>MOSKal</a:t>
            </a:r>
            <a:r>
              <a:rPr lang="fr-FR" sz="1200" dirty="0"/>
              <a:t> a envoyé le 28/10/225, l’étude préalable finalisée concernant le clocher de l’église des </a:t>
            </a:r>
            <a:r>
              <a:rPr lang="fr-FR" sz="1200" dirty="0" err="1"/>
              <a:t>Angelas</a:t>
            </a:r>
            <a:r>
              <a:rPr lang="fr-FR" sz="1200" dirty="0"/>
              <a:t> :</a:t>
            </a:r>
          </a:p>
          <a:p>
            <a:pPr marL="171450" indent="-171450">
              <a:buFont typeface="Arial" panose="020B0604020202020204" pitchFamily="34" charset="0"/>
              <a:buChar char="•"/>
            </a:pPr>
            <a:r>
              <a:rPr lang="fr-FR" sz="1200" dirty="0">
                <a:hlinkClick r:id="rId7" action="ppaction://hlinkfile"/>
              </a:rPr>
              <a:t>ESTIMATION PRÉVISIONNELLE DES TRAVAUX</a:t>
            </a:r>
            <a:r>
              <a:rPr lang="fr-FR" sz="1200" dirty="0"/>
              <a:t> : 258 082,80 € TTC</a:t>
            </a:r>
          </a:p>
          <a:p>
            <a:pPr marL="171450" indent="-171450">
              <a:buFont typeface="Arial" panose="020B0604020202020204" pitchFamily="34" charset="0"/>
              <a:buChar char="•"/>
            </a:pPr>
            <a:r>
              <a:rPr lang="fr-FR" sz="1200" dirty="0">
                <a:hlinkClick r:id="rId8" action="ppaction://hlinkfile"/>
              </a:rPr>
              <a:t>Etude architectural</a:t>
            </a:r>
            <a:endParaRPr lang="fr-FR" sz="1200" dirty="0"/>
          </a:p>
          <a:p>
            <a:pPr marL="171450" indent="-171450">
              <a:buFont typeface="Arial" panose="020B0604020202020204" pitchFamily="34" charset="0"/>
              <a:buChar char="•"/>
            </a:pPr>
            <a:r>
              <a:rPr lang="fr-FR" sz="1200" dirty="0">
                <a:hlinkClick r:id="rId9" action="ppaction://hlinkfile"/>
              </a:rPr>
              <a:t>Dossier graphique</a:t>
            </a:r>
            <a:endParaRPr lang="fr-FR" sz="1200" dirty="0"/>
          </a:p>
        </p:txBody>
      </p:sp>
      <p:sp>
        <p:nvSpPr>
          <p:cNvPr id="9" name="ZoneTexte 8">
            <a:extLst>
              <a:ext uri="{FF2B5EF4-FFF2-40B4-BE49-F238E27FC236}">
                <a16:creationId xmlns:a16="http://schemas.microsoft.com/office/drawing/2014/main" id="{318F8A67-C79F-6E3E-2447-741FFF00614F}"/>
              </a:ext>
            </a:extLst>
          </p:cNvPr>
          <p:cNvSpPr txBox="1"/>
          <p:nvPr/>
        </p:nvSpPr>
        <p:spPr>
          <a:xfrm>
            <a:off x="157250" y="1451437"/>
            <a:ext cx="2823153" cy="954107"/>
          </a:xfrm>
          <a:prstGeom prst="rect">
            <a:avLst/>
          </a:prstGeom>
          <a:noFill/>
        </p:spPr>
        <p:txBody>
          <a:bodyPr wrap="square" rtlCol="0">
            <a:spAutoFit/>
          </a:bodyPr>
          <a:lstStyle/>
          <a:p>
            <a:r>
              <a:rPr lang="fr-FR" sz="1400" dirty="0">
                <a:hlinkClick r:id="rId10" action="ppaction://hlinkfile"/>
              </a:rPr>
              <a:t>Dossier Graphique</a:t>
            </a:r>
            <a:endParaRPr lang="fr-FR" sz="1400" dirty="0"/>
          </a:p>
          <a:p>
            <a:endParaRPr lang="fr-FR" sz="1400" dirty="0"/>
          </a:p>
          <a:p>
            <a:r>
              <a:rPr lang="fr-FR" sz="1400" dirty="0">
                <a:hlinkClick r:id="rId11" action="ppaction://hlinkfile"/>
              </a:rPr>
              <a:t>ETUDE ARCHITECTURALE</a:t>
            </a:r>
            <a:endParaRPr lang="fr-FR" sz="1400" dirty="0"/>
          </a:p>
          <a:p>
            <a:endParaRPr lang="fr-FR" sz="1400" dirty="0"/>
          </a:p>
        </p:txBody>
      </p:sp>
      <p:sp>
        <p:nvSpPr>
          <p:cNvPr id="5" name="ZoneTexte 4">
            <a:extLst>
              <a:ext uri="{FF2B5EF4-FFF2-40B4-BE49-F238E27FC236}">
                <a16:creationId xmlns:a16="http://schemas.microsoft.com/office/drawing/2014/main" id="{D6EA9667-12E6-C4C7-EDAB-12F10E8A87D0}"/>
              </a:ext>
            </a:extLst>
          </p:cNvPr>
          <p:cNvSpPr txBox="1"/>
          <p:nvPr/>
        </p:nvSpPr>
        <p:spPr>
          <a:xfrm>
            <a:off x="17749" y="3145532"/>
            <a:ext cx="5919496" cy="1508105"/>
          </a:xfrm>
          <a:prstGeom prst="rect">
            <a:avLst/>
          </a:prstGeom>
          <a:noFill/>
        </p:spPr>
        <p:txBody>
          <a:bodyPr wrap="square" rtlCol="0">
            <a:spAutoFit/>
          </a:bodyPr>
          <a:lstStyle/>
          <a:p>
            <a:r>
              <a:rPr lang="fr-FR" sz="1400" dirty="0">
                <a:hlinkClick r:id="rId12" action="ppaction://hlinkfile"/>
              </a:rPr>
              <a:t>ESTIMATION DU COÛT DES TRAVAUX AVEC  OPTIONS</a:t>
            </a:r>
            <a:r>
              <a:rPr lang="fr-FR" sz="1400" dirty="0"/>
              <a:t>  Date : 2026/01/08</a:t>
            </a:r>
          </a:p>
          <a:p>
            <a:r>
              <a:rPr lang="fr-FR" sz="1400" dirty="0"/>
              <a:t>Coût sans options : 258 082,80 €TTC</a:t>
            </a:r>
          </a:p>
          <a:p>
            <a:r>
              <a:rPr lang="fr-FR" sz="1400" dirty="0"/>
              <a:t>Coût avec options : 51 055,20 €TTC</a:t>
            </a:r>
          </a:p>
          <a:p>
            <a:r>
              <a:rPr lang="fr-FR" sz="1400" dirty="0"/>
              <a:t>Etude : 65 000 €TTC</a:t>
            </a:r>
            <a:r>
              <a:rPr lang="fr-FR" sz="1600" b="1" dirty="0"/>
              <a:t>                                       En 2026 : </a:t>
            </a:r>
            <a:r>
              <a:rPr lang="fr-FR" sz="1400" dirty="0"/>
              <a:t> </a:t>
            </a:r>
            <a:r>
              <a:rPr lang="fr-FR" sz="1600" b="1" dirty="0"/>
              <a:t>65 000 €TTC</a:t>
            </a:r>
          </a:p>
          <a:p>
            <a:r>
              <a:rPr lang="fr-FR" sz="1400" dirty="0"/>
              <a:t>Coût total : 374 138,00 €TTC</a:t>
            </a:r>
          </a:p>
          <a:p>
            <a:endParaRPr lang="fr-FR" dirty="0"/>
          </a:p>
        </p:txBody>
      </p:sp>
    </p:spTree>
    <p:extLst>
      <p:ext uri="{BB962C8B-B14F-4D97-AF65-F5344CB8AC3E}">
        <p14:creationId xmlns:p14="http://schemas.microsoft.com/office/powerpoint/2010/main" val="635983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A9887-645E-A79D-B17C-EE4318AE31FC}"/>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167FD81-92DB-244A-C866-CC2959DA94E5}"/>
              </a:ext>
            </a:extLst>
          </p:cNvPr>
          <p:cNvSpPr>
            <a:spLocks noGrp="1"/>
          </p:cNvSpPr>
          <p:nvPr>
            <p:ph type="dt" sz="half" idx="10"/>
          </p:nvPr>
        </p:nvSpPr>
        <p:spPr/>
        <p:txBody>
          <a:bodyPr/>
          <a:lstStyle/>
          <a:p>
            <a:fld id="{3F3C6120-78CD-4D81-A0A8-FCE5E5B1401B}" type="datetime1">
              <a:rPr lang="fr-FR" smtClean="0"/>
              <a:t>17/03/2026</a:t>
            </a:fld>
            <a:endParaRPr lang="fr-FR"/>
          </a:p>
        </p:txBody>
      </p:sp>
      <p:sp>
        <p:nvSpPr>
          <p:cNvPr id="3" name="Espace réservé du pied de page 2">
            <a:extLst>
              <a:ext uri="{FF2B5EF4-FFF2-40B4-BE49-F238E27FC236}">
                <a16:creationId xmlns:a16="http://schemas.microsoft.com/office/drawing/2014/main" id="{5D2A5C51-7E93-3DD7-9BF9-5D586EE84EC9}"/>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F7288BD4-B32F-1FB9-5279-A1B77C118DF8}"/>
              </a:ext>
            </a:extLst>
          </p:cNvPr>
          <p:cNvSpPr>
            <a:spLocks noGrp="1"/>
          </p:cNvSpPr>
          <p:nvPr>
            <p:ph type="sldNum" sz="quarter" idx="12"/>
          </p:nvPr>
        </p:nvSpPr>
        <p:spPr/>
        <p:txBody>
          <a:bodyPr/>
          <a:lstStyle/>
          <a:p>
            <a:fld id="{759F8C28-2559-48B3-A02F-41E0C7A8A4CA}" type="slidenum">
              <a:rPr lang="fr-FR" smtClean="0"/>
              <a:t>36</a:t>
            </a:fld>
            <a:endParaRPr lang="fr-FR"/>
          </a:p>
        </p:txBody>
      </p:sp>
      <p:sp>
        <p:nvSpPr>
          <p:cNvPr id="7" name="ZoneTexte 6">
            <a:extLst>
              <a:ext uri="{FF2B5EF4-FFF2-40B4-BE49-F238E27FC236}">
                <a16:creationId xmlns:a16="http://schemas.microsoft.com/office/drawing/2014/main" id="{C0C980DD-5E76-5569-CAD7-152E516DC9CF}"/>
              </a:ext>
            </a:extLst>
          </p:cNvPr>
          <p:cNvSpPr txBox="1"/>
          <p:nvPr/>
        </p:nvSpPr>
        <p:spPr>
          <a:xfrm>
            <a:off x="-7883" y="5116719"/>
            <a:ext cx="9142803" cy="276999"/>
          </a:xfrm>
          <a:prstGeom prst="rect">
            <a:avLst/>
          </a:prstGeom>
          <a:noFill/>
        </p:spPr>
        <p:txBody>
          <a:bodyPr wrap="square" rtlCol="0">
            <a:spAutoFit/>
          </a:bodyPr>
          <a:lstStyle/>
          <a:p>
            <a:pPr algn="ctr"/>
            <a:r>
              <a:rPr lang="fr-FR" sz="1200" dirty="0">
                <a:hlinkClick r:id="rId2"/>
              </a:rPr>
              <a:t>Les </a:t>
            </a:r>
            <a:r>
              <a:rPr lang="fr-FR" sz="1200" dirty="0" err="1">
                <a:hlinkClick r:id="rId2"/>
              </a:rPr>
              <a:t>Angelas</a:t>
            </a:r>
            <a:r>
              <a:rPr lang="fr-FR" sz="1200" dirty="0"/>
              <a:t>  -  </a:t>
            </a:r>
            <a:r>
              <a:rPr lang="fr-FR" sz="1200" dirty="0">
                <a:hlinkClick r:id="rId3"/>
              </a:rPr>
              <a:t>Les </a:t>
            </a:r>
            <a:r>
              <a:rPr lang="fr-FR" sz="1200" dirty="0" err="1">
                <a:hlinkClick r:id="rId3"/>
              </a:rPr>
              <a:t>Verneys</a:t>
            </a:r>
            <a:r>
              <a:rPr lang="fr-FR" sz="1200" dirty="0"/>
              <a:t> - </a:t>
            </a:r>
            <a:r>
              <a:rPr lang="fr-FR" sz="1200" dirty="0">
                <a:hlinkClick r:id="rId4"/>
              </a:rPr>
              <a:t>La Roche</a:t>
            </a:r>
            <a:r>
              <a:rPr lang="fr-FR" sz="1200" dirty="0"/>
              <a:t> – </a:t>
            </a:r>
            <a:r>
              <a:rPr lang="fr-FR" sz="1200" dirty="0" err="1">
                <a:hlinkClick r:id="rId5"/>
              </a:rPr>
              <a:t>Leygat</a:t>
            </a:r>
            <a:r>
              <a:rPr lang="fr-FR" sz="1200" dirty="0"/>
              <a:t> – </a:t>
            </a:r>
            <a:r>
              <a:rPr lang="fr-FR" sz="1200" dirty="0" err="1">
                <a:hlinkClick r:id="rId6"/>
              </a:rPr>
              <a:t>Chabrand</a:t>
            </a:r>
            <a:r>
              <a:rPr lang="fr-FR" sz="1200" dirty="0"/>
              <a:t> -  </a:t>
            </a:r>
            <a:r>
              <a:rPr lang="fr-FR" sz="1200" dirty="0" err="1">
                <a:hlinkClick r:id="rId7"/>
              </a:rPr>
              <a:t>Péchal</a:t>
            </a:r>
            <a:r>
              <a:rPr lang="fr-FR" sz="1200" dirty="0"/>
              <a:t> - </a:t>
            </a:r>
            <a:r>
              <a:rPr lang="fr-FR" sz="1200" dirty="0" err="1">
                <a:hlinkClick r:id="rId8"/>
              </a:rPr>
              <a:t>Valbonnais</a:t>
            </a:r>
            <a:r>
              <a:rPr lang="fr-FR" sz="1200" dirty="0">
                <a:hlinkClick r:id="rId8"/>
              </a:rPr>
              <a:t> (Bourg, </a:t>
            </a:r>
            <a:r>
              <a:rPr lang="fr-FR" sz="1200" dirty="0" err="1">
                <a:hlinkClick r:id="rId8"/>
              </a:rPr>
              <a:t>Nicolaux</a:t>
            </a:r>
            <a:r>
              <a:rPr lang="fr-FR" sz="1200" dirty="0">
                <a:hlinkClick r:id="rId8"/>
              </a:rPr>
              <a:t>, Roussillon, Clos-Moulina)</a:t>
            </a:r>
            <a:r>
              <a:rPr lang="fr-FR" sz="1200" dirty="0"/>
              <a:t> - </a:t>
            </a:r>
            <a:r>
              <a:rPr lang="fr-FR" sz="1200" dirty="0">
                <a:hlinkClick r:id="rId9"/>
              </a:rPr>
              <a:t>Le Pont du Prêtre</a:t>
            </a:r>
            <a:endParaRPr lang="fr-FR" sz="1200" dirty="0"/>
          </a:p>
        </p:txBody>
      </p:sp>
      <p:sp>
        <p:nvSpPr>
          <p:cNvPr id="13" name="Rectangle 12">
            <a:extLst>
              <a:ext uri="{FF2B5EF4-FFF2-40B4-BE49-F238E27FC236}">
                <a16:creationId xmlns:a16="http://schemas.microsoft.com/office/drawing/2014/main" id="{CF7C42B6-6FDB-3527-B02B-D2E32474D2C3}"/>
              </a:ext>
            </a:extLst>
          </p:cNvPr>
          <p:cNvSpPr/>
          <p:nvPr/>
        </p:nvSpPr>
        <p:spPr>
          <a:xfrm>
            <a:off x="1289210" y="29445"/>
            <a:ext cx="7027206" cy="369332"/>
          </a:xfrm>
          <a:prstGeom prst="rect">
            <a:avLst/>
          </a:prstGeom>
        </p:spPr>
        <p:txBody>
          <a:bodyPr wrap="square">
            <a:spAutoFit/>
          </a:bodyPr>
          <a:lstStyle/>
          <a:p>
            <a:pPr algn="ctr">
              <a:spcBef>
                <a:spcPct val="0"/>
              </a:spcBef>
            </a:pPr>
            <a:r>
              <a:rPr lang="fr-FR" b="1" dirty="0">
                <a:solidFill>
                  <a:schemeClr val="tx2">
                    <a:lumMod val="60000"/>
                    <a:lumOff val="40000"/>
                  </a:schemeClr>
                </a:solidFill>
              </a:rPr>
              <a:t>Travaux BERTINI – MJ-PRESTATIONS DE SERVICES – Travaux de voirie</a:t>
            </a:r>
          </a:p>
        </p:txBody>
      </p:sp>
      <p:pic>
        <p:nvPicPr>
          <p:cNvPr id="11" name="Image 10" descr="Une image contenant cône, Panneau de signalisation&#10;&#10;Le contenu généré par l’IA peut être incorrect.">
            <a:extLst>
              <a:ext uri="{FF2B5EF4-FFF2-40B4-BE49-F238E27FC236}">
                <a16:creationId xmlns:a16="http://schemas.microsoft.com/office/drawing/2014/main" id="{76D15655-189D-42C8-68CE-04B58B61E26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061" y="1465"/>
            <a:ext cx="720000" cy="471892"/>
          </a:xfrm>
          <a:prstGeom prst="rect">
            <a:avLst/>
          </a:prstGeom>
        </p:spPr>
      </p:pic>
      <p:sp>
        <p:nvSpPr>
          <p:cNvPr id="6" name="ZoneTexte 5">
            <a:extLst>
              <a:ext uri="{FF2B5EF4-FFF2-40B4-BE49-F238E27FC236}">
                <a16:creationId xmlns:a16="http://schemas.microsoft.com/office/drawing/2014/main" id="{7609A7D7-768B-267D-C670-2E49BF5D6581}"/>
              </a:ext>
            </a:extLst>
          </p:cNvPr>
          <p:cNvSpPr txBox="1"/>
          <p:nvPr/>
        </p:nvSpPr>
        <p:spPr>
          <a:xfrm>
            <a:off x="556827" y="4447228"/>
            <a:ext cx="4067944" cy="461665"/>
          </a:xfrm>
          <a:prstGeom prst="rect">
            <a:avLst/>
          </a:prstGeom>
          <a:noFill/>
        </p:spPr>
        <p:txBody>
          <a:bodyPr wrap="square" rtlCol="0">
            <a:spAutoFit/>
          </a:bodyPr>
          <a:lstStyle/>
          <a:p>
            <a:pPr algn="ctr"/>
            <a:r>
              <a:rPr lang="fr-FR" sz="1200" dirty="0"/>
              <a:t>Devis </a:t>
            </a:r>
            <a:r>
              <a:rPr lang="fr-FR" sz="1200" dirty="0" err="1"/>
              <a:t>Bertini</a:t>
            </a:r>
            <a:r>
              <a:rPr lang="fr-FR" sz="1200" dirty="0"/>
              <a:t> TP : Rechargement Digue des </a:t>
            </a:r>
            <a:r>
              <a:rPr lang="fr-FR" sz="1200" dirty="0" err="1"/>
              <a:t>Chaffards</a:t>
            </a:r>
            <a:r>
              <a:rPr lang="fr-FR" sz="1200" dirty="0"/>
              <a:t>, du Clos Dy et chemin des </a:t>
            </a:r>
            <a:r>
              <a:rPr lang="fr-FR" sz="1200" dirty="0" err="1"/>
              <a:t>Barmes</a:t>
            </a:r>
            <a:r>
              <a:rPr lang="fr-FR" sz="1200" dirty="0"/>
              <a:t> : </a:t>
            </a:r>
            <a:r>
              <a:rPr lang="fr-FR" sz="1200" b="0" i="0" u="none" strike="noStrike" baseline="0" dirty="0">
                <a:latin typeface="Arial" panose="020B0604020202020204" pitchFamily="34" charset="0"/>
                <a:hlinkClick r:id="rId11" action="ppaction://hlinkfile"/>
              </a:rPr>
              <a:t>18 268,93 €TTC</a:t>
            </a:r>
            <a:endParaRPr lang="fr-FR" sz="1200" b="0" i="0" u="none" strike="noStrike" baseline="0" dirty="0">
              <a:latin typeface="Arial" panose="020B0604020202020204" pitchFamily="34" charset="0"/>
            </a:endParaRPr>
          </a:p>
        </p:txBody>
      </p:sp>
      <p:pic>
        <p:nvPicPr>
          <p:cNvPr id="20" name="Image 19">
            <a:extLst>
              <a:ext uri="{FF2B5EF4-FFF2-40B4-BE49-F238E27FC236}">
                <a16:creationId xmlns:a16="http://schemas.microsoft.com/office/drawing/2014/main" id="{1950847B-B6E9-CA8D-5365-298CDE7DD4CB}"/>
              </a:ext>
            </a:extLst>
          </p:cNvPr>
          <p:cNvPicPr>
            <a:picLocks noChangeAspect="1"/>
          </p:cNvPicPr>
          <p:nvPr/>
        </p:nvPicPr>
        <p:blipFill>
          <a:blip r:embed="rId12"/>
          <a:stretch>
            <a:fillRect/>
          </a:stretch>
        </p:blipFill>
        <p:spPr>
          <a:xfrm>
            <a:off x="310073" y="2857500"/>
            <a:ext cx="4561453" cy="1555041"/>
          </a:xfrm>
          <a:prstGeom prst="rect">
            <a:avLst/>
          </a:prstGeom>
        </p:spPr>
      </p:pic>
      <p:sp>
        <p:nvSpPr>
          <p:cNvPr id="8" name="ZoneTexte 7">
            <a:extLst>
              <a:ext uri="{FF2B5EF4-FFF2-40B4-BE49-F238E27FC236}">
                <a16:creationId xmlns:a16="http://schemas.microsoft.com/office/drawing/2014/main" id="{A565C73C-DD7A-2C9C-45DA-188F5CD4A56B}"/>
              </a:ext>
            </a:extLst>
          </p:cNvPr>
          <p:cNvSpPr txBox="1"/>
          <p:nvPr/>
        </p:nvSpPr>
        <p:spPr>
          <a:xfrm>
            <a:off x="5148063" y="2362979"/>
            <a:ext cx="3862355" cy="461665"/>
          </a:xfrm>
          <a:prstGeom prst="rect">
            <a:avLst/>
          </a:prstGeom>
          <a:solidFill>
            <a:schemeClr val="bg1"/>
          </a:solidFill>
        </p:spPr>
        <p:txBody>
          <a:bodyPr wrap="square" rtlCol="0">
            <a:spAutoFit/>
          </a:bodyPr>
          <a:lstStyle/>
          <a:p>
            <a:pPr algn="ctr"/>
            <a:r>
              <a:rPr lang="fr-FR" sz="1200" dirty="0"/>
              <a:t>Les </a:t>
            </a:r>
            <a:r>
              <a:rPr lang="fr-FR" sz="1200" dirty="0" err="1"/>
              <a:t>Nicollaux</a:t>
            </a:r>
            <a:r>
              <a:rPr lang="fr-FR" sz="1200" dirty="0"/>
              <a:t> - Sous Belle Roche :  reprendre le goudron </a:t>
            </a:r>
          </a:p>
          <a:p>
            <a:r>
              <a:rPr lang="fr-FR" sz="1200" b="1" dirty="0"/>
              <a:t>             en attente de devis ….</a:t>
            </a:r>
          </a:p>
        </p:txBody>
      </p:sp>
      <p:pic>
        <p:nvPicPr>
          <p:cNvPr id="9" name="Image 8">
            <a:extLst>
              <a:ext uri="{FF2B5EF4-FFF2-40B4-BE49-F238E27FC236}">
                <a16:creationId xmlns:a16="http://schemas.microsoft.com/office/drawing/2014/main" id="{1B1EA8A0-3E55-FE2A-65DF-51E96FF098D2}"/>
              </a:ext>
            </a:extLst>
          </p:cNvPr>
          <p:cNvPicPr>
            <a:picLocks noChangeAspect="1"/>
          </p:cNvPicPr>
          <p:nvPr/>
        </p:nvPicPr>
        <p:blipFill>
          <a:blip r:embed="rId13"/>
          <a:stretch>
            <a:fillRect/>
          </a:stretch>
        </p:blipFill>
        <p:spPr>
          <a:xfrm>
            <a:off x="5148064" y="663699"/>
            <a:ext cx="3862355" cy="1661641"/>
          </a:xfrm>
          <a:prstGeom prst="rect">
            <a:avLst/>
          </a:prstGeom>
        </p:spPr>
      </p:pic>
      <p:pic>
        <p:nvPicPr>
          <p:cNvPr id="12" name="Image 11">
            <a:extLst>
              <a:ext uri="{FF2B5EF4-FFF2-40B4-BE49-F238E27FC236}">
                <a16:creationId xmlns:a16="http://schemas.microsoft.com/office/drawing/2014/main" id="{F10CDDB2-09E3-F557-8F5F-5063F6CEF3CE}"/>
              </a:ext>
            </a:extLst>
          </p:cNvPr>
          <p:cNvPicPr>
            <a:picLocks noChangeAspect="1"/>
          </p:cNvPicPr>
          <p:nvPr/>
        </p:nvPicPr>
        <p:blipFill>
          <a:blip r:embed="rId14"/>
          <a:stretch>
            <a:fillRect/>
          </a:stretch>
        </p:blipFill>
        <p:spPr>
          <a:xfrm>
            <a:off x="30512" y="619795"/>
            <a:ext cx="5004048" cy="1855979"/>
          </a:xfrm>
          <a:prstGeom prst="rect">
            <a:avLst/>
          </a:prstGeom>
        </p:spPr>
      </p:pic>
      <p:sp>
        <p:nvSpPr>
          <p:cNvPr id="14" name="ZoneTexte 13">
            <a:extLst>
              <a:ext uri="{FF2B5EF4-FFF2-40B4-BE49-F238E27FC236}">
                <a16:creationId xmlns:a16="http://schemas.microsoft.com/office/drawing/2014/main" id="{E23231A5-98D0-48A5-A2D7-0692630FC69B}"/>
              </a:ext>
            </a:extLst>
          </p:cNvPr>
          <p:cNvSpPr txBox="1"/>
          <p:nvPr/>
        </p:nvSpPr>
        <p:spPr>
          <a:xfrm>
            <a:off x="1438508" y="2488106"/>
            <a:ext cx="2188056" cy="307777"/>
          </a:xfrm>
          <a:prstGeom prst="rect">
            <a:avLst/>
          </a:prstGeom>
          <a:solidFill>
            <a:schemeClr val="bg1"/>
          </a:solidFill>
        </p:spPr>
        <p:txBody>
          <a:bodyPr wrap="square" rtlCol="0">
            <a:spAutoFit/>
          </a:bodyPr>
          <a:lstStyle/>
          <a:p>
            <a:pPr algn="ctr"/>
            <a:r>
              <a:rPr lang="fr-FR" sz="1400" dirty="0"/>
              <a:t>La Roche 22686,76 €TTC</a:t>
            </a:r>
            <a:r>
              <a:rPr lang="fr-FR" sz="1200" dirty="0"/>
              <a:t> </a:t>
            </a:r>
          </a:p>
        </p:txBody>
      </p:sp>
      <p:sp>
        <p:nvSpPr>
          <p:cNvPr id="10" name="ZoneTexte 9">
            <a:extLst>
              <a:ext uri="{FF2B5EF4-FFF2-40B4-BE49-F238E27FC236}">
                <a16:creationId xmlns:a16="http://schemas.microsoft.com/office/drawing/2014/main" id="{9FC46B71-CF2E-1ACE-1763-7549F3A161FD}"/>
              </a:ext>
            </a:extLst>
          </p:cNvPr>
          <p:cNvSpPr txBox="1"/>
          <p:nvPr/>
        </p:nvSpPr>
        <p:spPr>
          <a:xfrm>
            <a:off x="5427628" y="3414143"/>
            <a:ext cx="3259172" cy="369332"/>
          </a:xfrm>
          <a:prstGeom prst="rect">
            <a:avLst/>
          </a:prstGeom>
          <a:noFill/>
        </p:spPr>
        <p:txBody>
          <a:bodyPr wrap="square">
            <a:spAutoFit/>
          </a:bodyPr>
          <a:lstStyle/>
          <a:p>
            <a:r>
              <a:rPr lang="fr-FR" sz="1800" b="1" dirty="0"/>
              <a:t>En 2026 : </a:t>
            </a:r>
            <a:r>
              <a:rPr lang="fr-FR" sz="1600" dirty="0"/>
              <a:t> </a:t>
            </a:r>
            <a:r>
              <a:rPr lang="fr-FR" sz="1800" b="1" dirty="0"/>
              <a:t>40 955 €TTC + …..</a:t>
            </a:r>
            <a:endParaRPr lang="fr-FR" dirty="0"/>
          </a:p>
        </p:txBody>
      </p:sp>
    </p:spTree>
    <p:extLst>
      <p:ext uri="{BB962C8B-B14F-4D97-AF65-F5344CB8AC3E}">
        <p14:creationId xmlns:p14="http://schemas.microsoft.com/office/powerpoint/2010/main" val="33275502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92C0E-8D38-D7B0-1C1C-7CA5C929FA5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790DFA5-B113-24E5-A123-914B7D0DF265}"/>
              </a:ext>
            </a:extLst>
          </p:cNvPr>
          <p:cNvSpPr txBox="1"/>
          <p:nvPr/>
        </p:nvSpPr>
        <p:spPr>
          <a:xfrm>
            <a:off x="48783" y="33558"/>
            <a:ext cx="9096935" cy="369332"/>
          </a:xfrm>
          <a:prstGeom prst="rect">
            <a:avLst/>
          </a:prstGeom>
          <a:noFill/>
        </p:spPr>
        <p:txBody>
          <a:bodyPr wrap="square" rtlCol="0">
            <a:spAutoFit/>
          </a:bodyPr>
          <a:lstStyle/>
          <a:p>
            <a:pPr algn="ctr"/>
            <a:r>
              <a:rPr lang="fr-FR" b="1" dirty="0">
                <a:solidFill>
                  <a:srgbClr val="00B0F0"/>
                </a:solidFill>
              </a:rPr>
              <a:t>Installation d’une borne de recharge de véhicules électriques au plan d’eau</a:t>
            </a:r>
          </a:p>
        </p:txBody>
      </p:sp>
      <p:sp>
        <p:nvSpPr>
          <p:cNvPr id="2" name="Espace réservé du numéro de diapositive 1">
            <a:extLst>
              <a:ext uri="{FF2B5EF4-FFF2-40B4-BE49-F238E27FC236}">
                <a16:creationId xmlns:a16="http://schemas.microsoft.com/office/drawing/2014/main" id="{0FE2DD76-5A14-F309-4A2B-2707A608D479}"/>
              </a:ext>
            </a:extLst>
          </p:cNvPr>
          <p:cNvSpPr>
            <a:spLocks noGrp="1"/>
          </p:cNvSpPr>
          <p:nvPr>
            <p:ph type="sldNum" sz="quarter" idx="12"/>
          </p:nvPr>
        </p:nvSpPr>
        <p:spPr/>
        <p:txBody>
          <a:bodyPr/>
          <a:lstStyle/>
          <a:p>
            <a:fld id="{D68C7E80-DBE6-4DD7-BC68-766D287239C0}" type="slidenum">
              <a:rPr lang="fr-FR" smtClean="0"/>
              <a:t>37</a:t>
            </a:fld>
            <a:endParaRPr lang="fr-FR" dirty="0"/>
          </a:p>
        </p:txBody>
      </p:sp>
      <p:sp>
        <p:nvSpPr>
          <p:cNvPr id="7" name="Espace réservé de la date 6">
            <a:extLst>
              <a:ext uri="{FF2B5EF4-FFF2-40B4-BE49-F238E27FC236}">
                <a16:creationId xmlns:a16="http://schemas.microsoft.com/office/drawing/2014/main" id="{43152EB1-8D16-371B-BBF4-9E7350FAD627}"/>
              </a:ext>
            </a:extLst>
          </p:cNvPr>
          <p:cNvSpPr>
            <a:spLocks noGrp="1"/>
          </p:cNvSpPr>
          <p:nvPr>
            <p:ph type="dt" sz="half" idx="10"/>
          </p:nvPr>
        </p:nvSpPr>
        <p:spPr/>
        <p:txBody>
          <a:bodyPr/>
          <a:lstStyle/>
          <a:p>
            <a:fld id="{1C5686E9-E7AF-4968-A0F0-89E80325BB8D}" type="datetime1">
              <a:rPr lang="fr-FR" smtClean="0"/>
              <a:t>17/03/2026</a:t>
            </a:fld>
            <a:endParaRPr lang="fr-FR" dirty="0"/>
          </a:p>
        </p:txBody>
      </p:sp>
      <p:sp>
        <p:nvSpPr>
          <p:cNvPr id="8" name="Espace réservé du pied de page 7">
            <a:extLst>
              <a:ext uri="{FF2B5EF4-FFF2-40B4-BE49-F238E27FC236}">
                <a16:creationId xmlns:a16="http://schemas.microsoft.com/office/drawing/2014/main" id="{EDF24CD5-16E8-4CDA-C5EB-7FBC225F2DE6}"/>
              </a:ext>
            </a:extLst>
          </p:cNvPr>
          <p:cNvSpPr>
            <a:spLocks noGrp="1"/>
          </p:cNvSpPr>
          <p:nvPr>
            <p:ph type="ftr" sz="quarter" idx="11"/>
          </p:nvPr>
        </p:nvSpPr>
        <p:spPr/>
        <p:txBody>
          <a:bodyPr/>
          <a:lstStyle/>
          <a:p>
            <a:r>
              <a:rPr lang="fr-FR"/>
              <a:t>CM n°34 du  05/03/2026</a:t>
            </a:r>
            <a:endParaRPr lang="fr-FR" dirty="0"/>
          </a:p>
        </p:txBody>
      </p:sp>
      <p:pic>
        <p:nvPicPr>
          <p:cNvPr id="10" name="Image 9" descr="Une image contenant moulin à vent, turbine&#10;&#10;Description générée automatiquement">
            <a:extLst>
              <a:ext uri="{FF2B5EF4-FFF2-40B4-BE49-F238E27FC236}">
                <a16:creationId xmlns:a16="http://schemas.microsoft.com/office/drawing/2014/main" id="{B31AF6B8-7657-159C-2EE0-982363E84E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5" y="-12417"/>
            <a:ext cx="658286" cy="720000"/>
          </a:xfrm>
          <a:prstGeom prst="rect">
            <a:avLst/>
          </a:prstGeom>
        </p:spPr>
      </p:pic>
      <p:pic>
        <p:nvPicPr>
          <p:cNvPr id="19" name="Image 18">
            <a:extLst>
              <a:ext uri="{FF2B5EF4-FFF2-40B4-BE49-F238E27FC236}">
                <a16:creationId xmlns:a16="http://schemas.microsoft.com/office/drawing/2014/main" id="{85B536D3-D5FF-08D9-DA51-00B3A50234B4}"/>
              </a:ext>
            </a:extLst>
          </p:cNvPr>
          <p:cNvPicPr>
            <a:picLocks noChangeAspect="1"/>
          </p:cNvPicPr>
          <p:nvPr/>
        </p:nvPicPr>
        <p:blipFill>
          <a:blip r:embed="rId4"/>
          <a:stretch>
            <a:fillRect/>
          </a:stretch>
        </p:blipFill>
        <p:spPr>
          <a:xfrm>
            <a:off x="3139564" y="429260"/>
            <a:ext cx="2443360" cy="467801"/>
          </a:xfrm>
          <a:prstGeom prst="rect">
            <a:avLst/>
          </a:prstGeom>
        </p:spPr>
      </p:pic>
      <p:sp>
        <p:nvSpPr>
          <p:cNvPr id="4" name="ZoneTexte 3">
            <a:extLst>
              <a:ext uri="{FF2B5EF4-FFF2-40B4-BE49-F238E27FC236}">
                <a16:creationId xmlns:a16="http://schemas.microsoft.com/office/drawing/2014/main" id="{2A2E0331-E4FB-B4A6-3268-095F044B85D4}"/>
              </a:ext>
            </a:extLst>
          </p:cNvPr>
          <p:cNvSpPr txBox="1"/>
          <p:nvPr/>
        </p:nvSpPr>
        <p:spPr>
          <a:xfrm>
            <a:off x="3017" y="3572496"/>
            <a:ext cx="9011336" cy="1292662"/>
          </a:xfrm>
          <a:prstGeom prst="rect">
            <a:avLst/>
          </a:prstGeom>
          <a:noFill/>
        </p:spPr>
        <p:txBody>
          <a:bodyPr wrap="square" rtlCol="0">
            <a:spAutoFit/>
          </a:bodyPr>
          <a:lstStyle/>
          <a:p>
            <a:pPr marL="355600" indent="-171450">
              <a:buFont typeface="Wingdings" panose="05000000000000000000" pitchFamily="2" charset="2"/>
              <a:buChar char="Ø"/>
            </a:pPr>
            <a:r>
              <a:rPr lang="fr-FR" sz="1200" b="1" dirty="0"/>
              <a:t>Installation d’une nouvelle borne 2 x 22kW AC/</a:t>
            </a:r>
            <a:r>
              <a:rPr lang="fr-FR" sz="1200" b="1" dirty="0">
                <a:solidFill>
                  <a:srgbClr val="FF0000"/>
                </a:solidFill>
              </a:rPr>
              <a:t>DC</a:t>
            </a:r>
            <a:br>
              <a:rPr lang="fr-FR" sz="1200" b="1" dirty="0"/>
            </a:br>
            <a:r>
              <a:rPr lang="fr-FR" sz="1200" b="1" dirty="0"/>
              <a:t>Estimation du coût :</a:t>
            </a:r>
            <a:r>
              <a:rPr lang="fr-FR" sz="1400" b="1" dirty="0"/>
              <a:t> 33 190  €TTC </a:t>
            </a:r>
            <a:br>
              <a:rPr lang="fr-FR" sz="1200" b="1" dirty="0"/>
            </a:br>
            <a:r>
              <a:rPr lang="fr-FR" sz="1200" b="1" dirty="0"/>
              <a:t>Durée de charge : 2h</a:t>
            </a:r>
            <a:br>
              <a:rPr lang="fr-FR" sz="1200" b="1" dirty="0"/>
            </a:br>
            <a:endParaRPr lang="fr-FR" sz="1200" b="1" dirty="0"/>
          </a:p>
          <a:p>
            <a:pPr marL="177800" indent="-177800">
              <a:buFont typeface="Arial" panose="020B0604020202020204" pitchFamily="34" charset="0"/>
              <a:buChar char="•"/>
            </a:pPr>
            <a:r>
              <a:rPr lang="fr-FR" sz="1400" dirty="0"/>
              <a:t>C’est la solution choisie par la commune. </a:t>
            </a:r>
            <a:br>
              <a:rPr lang="fr-FR" sz="1400" dirty="0"/>
            </a:br>
            <a:r>
              <a:rPr lang="fr-FR" sz="1400" dirty="0"/>
              <a:t>Elle pourrait être subventionnée  par TE38, la CCM et par le camping qui est demandeur pour ses clients</a:t>
            </a:r>
          </a:p>
        </p:txBody>
      </p:sp>
      <p:pic>
        <p:nvPicPr>
          <p:cNvPr id="9" name="Image 8" descr="Une image contenant carte, capture d’écran, Monde, Photographie aérienne&#10;&#10;Le contenu généré par l’IA peut être incorrect.">
            <a:extLst>
              <a:ext uri="{FF2B5EF4-FFF2-40B4-BE49-F238E27FC236}">
                <a16:creationId xmlns:a16="http://schemas.microsoft.com/office/drawing/2014/main" id="{64CE80FB-2CB5-3A9D-4FA6-1EE8AC456E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5287" y="1003839"/>
            <a:ext cx="5519533" cy="2492989"/>
          </a:xfrm>
          <a:prstGeom prst="rect">
            <a:avLst/>
          </a:prstGeom>
        </p:spPr>
      </p:pic>
      <p:sp>
        <p:nvSpPr>
          <p:cNvPr id="3" name="ZoneTexte 2">
            <a:extLst>
              <a:ext uri="{FF2B5EF4-FFF2-40B4-BE49-F238E27FC236}">
                <a16:creationId xmlns:a16="http://schemas.microsoft.com/office/drawing/2014/main" id="{A88C8FD2-01A9-E5D8-34B6-982DD7FFD4C0}"/>
              </a:ext>
            </a:extLst>
          </p:cNvPr>
          <p:cNvSpPr txBox="1"/>
          <p:nvPr/>
        </p:nvSpPr>
        <p:spPr>
          <a:xfrm>
            <a:off x="18881" y="1102951"/>
            <a:ext cx="3674490" cy="2492990"/>
          </a:xfrm>
          <a:prstGeom prst="rect">
            <a:avLst/>
          </a:prstGeom>
          <a:noFill/>
        </p:spPr>
        <p:txBody>
          <a:bodyPr wrap="square" rtlCol="0">
            <a:spAutoFit/>
          </a:bodyPr>
          <a:lstStyle/>
          <a:p>
            <a:pPr marL="171450" indent="-171450">
              <a:buFont typeface="Arial" panose="020B0604020202020204" pitchFamily="34" charset="0"/>
              <a:buChar char="•"/>
            </a:pPr>
            <a:r>
              <a:rPr lang="fr-FR" sz="1200" dirty="0"/>
              <a:t>La borne (2 x 22kW AC) installée à la supérette ne marchent que durant l'été et sa fréquentation est faible (100 charges par an) </a:t>
            </a:r>
            <a:br>
              <a:rPr lang="fr-FR" sz="1200" dirty="0"/>
            </a:br>
            <a:r>
              <a:rPr lang="fr-FR" sz="1200" dirty="0">
                <a:hlinkClick r:id="rId6" action="ppaction://hlinkfile"/>
              </a:rPr>
              <a:t>Comptage entre 2023 et 2025</a:t>
            </a:r>
            <a:r>
              <a:rPr lang="fr-FR" sz="1200" dirty="0"/>
              <a:t> </a:t>
            </a:r>
          </a:p>
          <a:p>
            <a:pPr marL="171450" indent="-171450">
              <a:buFont typeface="Arial" panose="020B0604020202020204" pitchFamily="34" charset="0"/>
              <a:buChar char="•"/>
            </a:pPr>
            <a:r>
              <a:rPr lang="fr-FR" sz="1200" dirty="0"/>
              <a:t>3 solutions pour augmenter la fréquentation :</a:t>
            </a:r>
          </a:p>
          <a:p>
            <a:pPr marL="355600" indent="-171450">
              <a:buFont typeface="Wingdings" panose="05000000000000000000" pitchFamily="2" charset="2"/>
              <a:buChar char="Ø"/>
            </a:pPr>
            <a:r>
              <a:rPr lang="fr-FR" sz="1200" dirty="0"/>
              <a:t>La déplacer au plan d’eau. </a:t>
            </a:r>
            <a:br>
              <a:rPr lang="fr-FR" sz="1200" dirty="0"/>
            </a:br>
            <a:r>
              <a:rPr lang="fr-FR" sz="1200" dirty="0"/>
              <a:t>Possibles sur les parcelles communales en turquoise.</a:t>
            </a:r>
            <a:br>
              <a:rPr lang="fr-FR" sz="1200" dirty="0"/>
            </a:br>
            <a:r>
              <a:rPr lang="fr-FR" sz="1200" dirty="0"/>
              <a:t>Estimation du coût : 12 743 €</a:t>
            </a:r>
            <a:br>
              <a:rPr lang="fr-FR" sz="1200" dirty="0"/>
            </a:br>
            <a:r>
              <a:rPr lang="fr-FR" sz="1200" dirty="0"/>
              <a:t>Durée de charge : 4h</a:t>
            </a:r>
          </a:p>
          <a:p>
            <a:pPr marL="355600" indent="-171450">
              <a:buFont typeface="Wingdings" panose="05000000000000000000" pitchFamily="2" charset="2"/>
              <a:buChar char="Ø"/>
            </a:pPr>
            <a:r>
              <a:rPr lang="fr-FR" sz="1200" dirty="0"/>
              <a:t>Installation d’une borne identique au plan d’eau</a:t>
            </a:r>
            <a:br>
              <a:rPr lang="fr-FR" sz="1200" dirty="0"/>
            </a:br>
            <a:r>
              <a:rPr lang="fr-FR" sz="1200" dirty="0"/>
              <a:t>Estimation du coût : 21 182 €TTC</a:t>
            </a:r>
            <a:br>
              <a:rPr lang="fr-FR" sz="1200" dirty="0"/>
            </a:br>
            <a:r>
              <a:rPr lang="fr-FR" sz="1200" dirty="0"/>
              <a:t>Durée de charge : 4h - Déconseillée par TE38</a:t>
            </a:r>
          </a:p>
        </p:txBody>
      </p:sp>
      <p:sp>
        <p:nvSpPr>
          <p:cNvPr id="5" name="ZoneTexte 4">
            <a:extLst>
              <a:ext uri="{FF2B5EF4-FFF2-40B4-BE49-F238E27FC236}">
                <a16:creationId xmlns:a16="http://schemas.microsoft.com/office/drawing/2014/main" id="{589554A1-D593-A592-62E5-3CA0FEBE7546}"/>
              </a:ext>
            </a:extLst>
          </p:cNvPr>
          <p:cNvSpPr txBox="1"/>
          <p:nvPr/>
        </p:nvSpPr>
        <p:spPr>
          <a:xfrm>
            <a:off x="335218" y="4969239"/>
            <a:ext cx="8570985" cy="307777"/>
          </a:xfrm>
          <a:prstGeom prst="rect">
            <a:avLst/>
          </a:prstGeom>
          <a:noFill/>
        </p:spPr>
        <p:txBody>
          <a:bodyPr wrap="square" rtlCol="0">
            <a:spAutoFit/>
          </a:bodyPr>
          <a:lstStyle/>
          <a:p>
            <a:pPr algn="ctr"/>
            <a:r>
              <a:rPr lang="fr-FR" sz="1400" dirty="0">
                <a:hlinkClick r:id="rId7" action="ppaction://hlinkfile"/>
              </a:rPr>
              <a:t>Statistiques</a:t>
            </a:r>
            <a:r>
              <a:rPr lang="fr-FR" sz="1400" dirty="0"/>
              <a:t> d’utilisation des bornes de recharge en </a:t>
            </a:r>
            <a:r>
              <a:rPr lang="fr-FR" sz="1400" dirty="0" err="1"/>
              <a:t>Matheysine</a:t>
            </a:r>
            <a:r>
              <a:rPr lang="fr-FR" sz="1400" dirty="0"/>
              <a:t> et en Isère, en 2025</a:t>
            </a:r>
          </a:p>
        </p:txBody>
      </p:sp>
      <p:sp>
        <p:nvSpPr>
          <p:cNvPr id="11" name="ZoneTexte 10">
            <a:extLst>
              <a:ext uri="{FF2B5EF4-FFF2-40B4-BE49-F238E27FC236}">
                <a16:creationId xmlns:a16="http://schemas.microsoft.com/office/drawing/2014/main" id="{66139EEC-8FEA-BC19-A8B8-8D22A35B0BE1}"/>
              </a:ext>
            </a:extLst>
          </p:cNvPr>
          <p:cNvSpPr txBox="1"/>
          <p:nvPr/>
        </p:nvSpPr>
        <p:spPr>
          <a:xfrm>
            <a:off x="5220072" y="3776597"/>
            <a:ext cx="3259172" cy="369332"/>
          </a:xfrm>
          <a:prstGeom prst="rect">
            <a:avLst/>
          </a:prstGeom>
          <a:noFill/>
        </p:spPr>
        <p:txBody>
          <a:bodyPr wrap="square">
            <a:spAutoFit/>
          </a:bodyPr>
          <a:lstStyle/>
          <a:p>
            <a:pPr algn="ctr"/>
            <a:r>
              <a:rPr lang="fr-FR" sz="1800" b="1" dirty="0"/>
              <a:t>En 2026 : </a:t>
            </a:r>
            <a:r>
              <a:rPr lang="fr-FR" sz="1600" dirty="0"/>
              <a:t> </a:t>
            </a:r>
            <a:r>
              <a:rPr lang="fr-FR" sz="1800" b="1" dirty="0"/>
              <a:t>33 190 €TTC</a:t>
            </a:r>
            <a:endParaRPr lang="fr-FR" dirty="0"/>
          </a:p>
        </p:txBody>
      </p:sp>
    </p:spTree>
    <p:extLst>
      <p:ext uri="{BB962C8B-B14F-4D97-AF65-F5344CB8AC3E}">
        <p14:creationId xmlns:p14="http://schemas.microsoft.com/office/powerpoint/2010/main" val="4236898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FF142-7C22-434C-CB1B-EB424A51517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4A22CE8-DBDB-4456-FE06-500D5F4A8448}"/>
              </a:ext>
            </a:extLst>
          </p:cNvPr>
          <p:cNvSpPr txBox="1"/>
          <p:nvPr/>
        </p:nvSpPr>
        <p:spPr>
          <a:xfrm>
            <a:off x="48783" y="33558"/>
            <a:ext cx="9096935" cy="1015663"/>
          </a:xfrm>
          <a:prstGeom prst="rect">
            <a:avLst/>
          </a:prstGeom>
          <a:noFill/>
        </p:spPr>
        <p:txBody>
          <a:bodyPr wrap="square" rtlCol="0">
            <a:spAutoFit/>
          </a:bodyPr>
          <a:lstStyle/>
          <a:p>
            <a:pPr algn="ctr"/>
            <a:r>
              <a:rPr lang="fr-FR" sz="2000" b="1" dirty="0">
                <a:latin typeface="+mj-lt"/>
              </a:rPr>
              <a:t>Tranche 5 de la rénovation de l’éclairage public pour 100% </a:t>
            </a:r>
            <a:r>
              <a:rPr lang="fr-FR" sz="2000" b="1" dirty="0" err="1">
                <a:latin typeface="+mj-lt"/>
              </a:rPr>
              <a:t>led</a:t>
            </a:r>
            <a:endParaRPr lang="fr-FR" sz="2000" b="1" dirty="0">
              <a:latin typeface="+mj-lt"/>
            </a:endParaRPr>
          </a:p>
          <a:p>
            <a:pPr algn="ctr"/>
            <a:r>
              <a:rPr lang="fr-FR" sz="2000" b="1" dirty="0">
                <a:solidFill>
                  <a:srgbClr val="00B0F0"/>
                </a:solidFill>
                <a:latin typeface="+mj-lt"/>
              </a:rPr>
              <a:t>Au Roussillon, aux </a:t>
            </a:r>
            <a:r>
              <a:rPr lang="fr-FR" sz="2000" b="1" dirty="0" err="1">
                <a:solidFill>
                  <a:srgbClr val="00B0F0"/>
                </a:solidFill>
                <a:latin typeface="+mj-lt"/>
              </a:rPr>
              <a:t>Nicollaux</a:t>
            </a:r>
            <a:r>
              <a:rPr lang="fr-FR" sz="2000" b="1" dirty="0">
                <a:solidFill>
                  <a:srgbClr val="00B0F0"/>
                </a:solidFill>
                <a:latin typeface="+mj-lt"/>
              </a:rPr>
              <a:t>, à </a:t>
            </a:r>
            <a:r>
              <a:rPr lang="fr-FR" sz="2000" b="1" dirty="0" err="1">
                <a:solidFill>
                  <a:srgbClr val="00B0F0"/>
                </a:solidFill>
                <a:latin typeface="+mj-lt"/>
              </a:rPr>
              <a:t>Péchal</a:t>
            </a:r>
            <a:r>
              <a:rPr lang="fr-FR" sz="2000" b="1" dirty="0">
                <a:solidFill>
                  <a:srgbClr val="00B0F0"/>
                </a:solidFill>
                <a:latin typeface="+mj-lt"/>
              </a:rPr>
              <a:t> et quelques luminaires au Bourg</a:t>
            </a:r>
          </a:p>
          <a:p>
            <a:pPr algn="ctr"/>
            <a:r>
              <a:rPr lang="fr-FR" sz="2000" b="1" dirty="0">
                <a:solidFill>
                  <a:srgbClr val="00B0F0"/>
                </a:solidFill>
                <a:latin typeface="+mj-lt"/>
              </a:rPr>
              <a:t>(pastilles bleues sur le schéma)</a:t>
            </a:r>
          </a:p>
        </p:txBody>
      </p:sp>
      <p:pic>
        <p:nvPicPr>
          <p:cNvPr id="5" name="Image 4">
            <a:extLst>
              <a:ext uri="{FF2B5EF4-FFF2-40B4-BE49-F238E27FC236}">
                <a16:creationId xmlns:a16="http://schemas.microsoft.com/office/drawing/2014/main" id="{C6C9C0AA-FC67-F0ED-5D9E-08AB06D0A865}"/>
              </a:ext>
            </a:extLst>
          </p:cNvPr>
          <p:cNvPicPr>
            <a:picLocks noChangeAspect="1"/>
          </p:cNvPicPr>
          <p:nvPr/>
        </p:nvPicPr>
        <p:blipFill>
          <a:blip r:embed="rId3"/>
          <a:stretch>
            <a:fillRect/>
          </a:stretch>
        </p:blipFill>
        <p:spPr>
          <a:xfrm>
            <a:off x="6674" y="974233"/>
            <a:ext cx="9144000" cy="4397715"/>
          </a:xfrm>
          <a:prstGeom prst="rect">
            <a:avLst/>
          </a:prstGeom>
        </p:spPr>
      </p:pic>
      <p:pic>
        <p:nvPicPr>
          <p:cNvPr id="2" name="Image 1" descr="Une image contenant moulin à vent, turbine&#10;&#10;Description générée automatiquement">
            <a:extLst>
              <a:ext uri="{FF2B5EF4-FFF2-40B4-BE49-F238E27FC236}">
                <a16:creationId xmlns:a16="http://schemas.microsoft.com/office/drawing/2014/main" id="{0AF5429B-6E3E-963C-508B-49F920490E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5" y="-12417"/>
            <a:ext cx="658286" cy="720000"/>
          </a:xfrm>
          <a:prstGeom prst="rect">
            <a:avLst/>
          </a:prstGeom>
        </p:spPr>
      </p:pic>
      <p:sp>
        <p:nvSpPr>
          <p:cNvPr id="3" name="Espace réservé de la date 2">
            <a:extLst>
              <a:ext uri="{FF2B5EF4-FFF2-40B4-BE49-F238E27FC236}">
                <a16:creationId xmlns:a16="http://schemas.microsoft.com/office/drawing/2014/main" id="{9781DB6F-9D74-98BB-E4F0-7ABA3E693775}"/>
              </a:ext>
            </a:extLst>
          </p:cNvPr>
          <p:cNvSpPr>
            <a:spLocks noGrp="1"/>
          </p:cNvSpPr>
          <p:nvPr>
            <p:ph type="dt" sz="half" idx="10"/>
          </p:nvPr>
        </p:nvSpPr>
        <p:spPr/>
        <p:txBody>
          <a:bodyPr/>
          <a:lstStyle/>
          <a:p>
            <a:fld id="{3C9EFC57-1166-4019-8D12-8208D838B937}" type="datetime1">
              <a:rPr lang="fr-FR" smtClean="0"/>
              <a:t>17/03/2026</a:t>
            </a:fld>
            <a:endParaRPr lang="fr-FR"/>
          </a:p>
        </p:txBody>
      </p:sp>
      <p:sp>
        <p:nvSpPr>
          <p:cNvPr id="4" name="Espace réservé du pied de page 3">
            <a:extLst>
              <a:ext uri="{FF2B5EF4-FFF2-40B4-BE49-F238E27FC236}">
                <a16:creationId xmlns:a16="http://schemas.microsoft.com/office/drawing/2014/main" id="{6FEBBE1D-582B-4420-760A-D88ACC7A18DA}"/>
              </a:ext>
            </a:extLst>
          </p:cNvPr>
          <p:cNvSpPr>
            <a:spLocks noGrp="1"/>
          </p:cNvSpPr>
          <p:nvPr>
            <p:ph type="ftr" sz="quarter" idx="11"/>
          </p:nvPr>
        </p:nvSpPr>
        <p:spPr/>
        <p:txBody>
          <a:bodyPr/>
          <a:lstStyle/>
          <a:p>
            <a:r>
              <a:rPr lang="fr-FR"/>
              <a:t>CM n°34 du  05/03/2026</a:t>
            </a:r>
          </a:p>
        </p:txBody>
      </p:sp>
      <p:sp>
        <p:nvSpPr>
          <p:cNvPr id="7" name="Espace réservé du numéro de diapositive 6">
            <a:extLst>
              <a:ext uri="{FF2B5EF4-FFF2-40B4-BE49-F238E27FC236}">
                <a16:creationId xmlns:a16="http://schemas.microsoft.com/office/drawing/2014/main" id="{F9049B12-4E8D-B38A-851A-4FABD489541A}"/>
              </a:ext>
            </a:extLst>
          </p:cNvPr>
          <p:cNvSpPr>
            <a:spLocks noGrp="1"/>
          </p:cNvSpPr>
          <p:nvPr>
            <p:ph type="sldNum" sz="quarter" idx="12"/>
          </p:nvPr>
        </p:nvSpPr>
        <p:spPr/>
        <p:txBody>
          <a:bodyPr/>
          <a:lstStyle/>
          <a:p>
            <a:fld id="{759F8C28-2559-48B3-A02F-41E0C7A8A4CA}" type="slidenum">
              <a:rPr lang="fr-FR" smtClean="0"/>
              <a:t>38</a:t>
            </a:fld>
            <a:endParaRPr lang="fr-FR"/>
          </a:p>
        </p:txBody>
      </p:sp>
      <p:sp>
        <p:nvSpPr>
          <p:cNvPr id="8" name="ZoneTexte 7">
            <a:extLst>
              <a:ext uri="{FF2B5EF4-FFF2-40B4-BE49-F238E27FC236}">
                <a16:creationId xmlns:a16="http://schemas.microsoft.com/office/drawing/2014/main" id="{766F4B9A-66E9-8204-0CC3-11ABB6C49916}"/>
              </a:ext>
            </a:extLst>
          </p:cNvPr>
          <p:cNvSpPr txBox="1"/>
          <p:nvPr/>
        </p:nvSpPr>
        <p:spPr>
          <a:xfrm>
            <a:off x="1979712" y="2872031"/>
            <a:ext cx="4968552" cy="338554"/>
          </a:xfrm>
          <a:prstGeom prst="rect">
            <a:avLst/>
          </a:prstGeom>
          <a:noFill/>
        </p:spPr>
        <p:txBody>
          <a:bodyPr wrap="square" rtlCol="0">
            <a:spAutoFit/>
          </a:bodyPr>
          <a:lstStyle/>
          <a:p>
            <a:pPr algn="ctr"/>
            <a:r>
              <a:rPr lang="fr-FR" sz="1600" dirty="0">
                <a:solidFill>
                  <a:schemeClr val="bg1"/>
                </a:solidFill>
              </a:rPr>
              <a:t>Coût : 17 102 €TTC + 1 267 € TTC = 18 369 €TTC</a:t>
            </a:r>
          </a:p>
        </p:txBody>
      </p:sp>
    </p:spTree>
    <p:extLst>
      <p:ext uri="{BB962C8B-B14F-4D97-AF65-F5344CB8AC3E}">
        <p14:creationId xmlns:p14="http://schemas.microsoft.com/office/powerpoint/2010/main" val="28316799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9D1F8-EB01-2952-B597-27CFE88DE14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2FFA62B4-95DD-CAC3-A607-3F8B1E33F17B}"/>
              </a:ext>
            </a:extLst>
          </p:cNvPr>
          <p:cNvSpPr txBox="1"/>
          <p:nvPr/>
        </p:nvSpPr>
        <p:spPr>
          <a:xfrm>
            <a:off x="0" y="85856"/>
            <a:ext cx="9108504" cy="375552"/>
          </a:xfrm>
          <a:prstGeom prst="rect">
            <a:avLst/>
          </a:prstGeom>
          <a:noFill/>
        </p:spPr>
        <p:txBody>
          <a:bodyPr wrap="square" rtlCol="0">
            <a:spAutoFit/>
          </a:bodyPr>
          <a:lstStyle/>
          <a:p>
            <a:pPr algn="ctr">
              <a:lnSpc>
                <a:spcPct val="107000"/>
              </a:lnSpc>
            </a:pPr>
            <a:r>
              <a:rPr lang="fr-FR" b="1" dirty="0">
                <a:solidFill>
                  <a:srgbClr val="00B0F0"/>
                </a:solidFill>
              </a:rPr>
              <a:t>Remplacement de la chaudière des </a:t>
            </a:r>
            <a:r>
              <a:rPr lang="fr-FR" b="1" dirty="0" err="1">
                <a:solidFill>
                  <a:srgbClr val="00B0F0"/>
                </a:solidFill>
              </a:rPr>
              <a:t>Alleman</a:t>
            </a:r>
            <a:r>
              <a:rPr lang="fr-FR" b="1" dirty="0">
                <a:solidFill>
                  <a:srgbClr val="00B0F0"/>
                </a:solidFill>
              </a:rPr>
              <a:t> par une chaudière à bois : études</a:t>
            </a:r>
          </a:p>
        </p:txBody>
      </p:sp>
      <p:sp>
        <p:nvSpPr>
          <p:cNvPr id="2" name="Espace réservé de la date 1">
            <a:extLst>
              <a:ext uri="{FF2B5EF4-FFF2-40B4-BE49-F238E27FC236}">
                <a16:creationId xmlns:a16="http://schemas.microsoft.com/office/drawing/2014/main" id="{422B8E61-3398-F55C-380F-5B857A5855BE}"/>
              </a:ext>
            </a:extLst>
          </p:cNvPr>
          <p:cNvSpPr>
            <a:spLocks noGrp="1"/>
          </p:cNvSpPr>
          <p:nvPr>
            <p:ph type="dt" sz="half" idx="10"/>
          </p:nvPr>
        </p:nvSpPr>
        <p:spPr/>
        <p:txBody>
          <a:bodyPr/>
          <a:lstStyle/>
          <a:p>
            <a:fld id="{16A89B41-3154-4FAC-BE61-0A458E614B7F}"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C0CD78AE-CDC5-F7D9-385F-1EC04C474780}"/>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7F4A9B33-C83B-0368-4EC4-E94B80F05E40}"/>
              </a:ext>
            </a:extLst>
          </p:cNvPr>
          <p:cNvSpPr>
            <a:spLocks noGrp="1"/>
          </p:cNvSpPr>
          <p:nvPr>
            <p:ph type="sldNum" sz="quarter" idx="12"/>
          </p:nvPr>
        </p:nvSpPr>
        <p:spPr/>
        <p:txBody>
          <a:bodyPr/>
          <a:lstStyle/>
          <a:p>
            <a:fld id="{759F8C28-2559-48B3-A02F-41E0C7A8A4CA}" type="slidenum">
              <a:rPr lang="fr-FR" smtClean="0"/>
              <a:t>39</a:t>
            </a:fld>
            <a:endParaRPr lang="fr-FR"/>
          </a:p>
        </p:txBody>
      </p:sp>
      <p:pic>
        <p:nvPicPr>
          <p:cNvPr id="10" name="Image 9" descr="Une image contenant moulin à vent, turbine&#10;&#10;Le contenu généré par l’IA peut être incorrect.">
            <a:extLst>
              <a:ext uri="{FF2B5EF4-FFF2-40B4-BE49-F238E27FC236}">
                <a16:creationId xmlns:a16="http://schemas.microsoft.com/office/drawing/2014/main" id="{8F30B876-A01B-D34E-9CCF-9B29A0D2DE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8" y="17307"/>
            <a:ext cx="658286" cy="720000"/>
          </a:xfrm>
          <a:prstGeom prst="rect">
            <a:avLst/>
          </a:prstGeom>
        </p:spPr>
      </p:pic>
      <p:sp>
        <p:nvSpPr>
          <p:cNvPr id="19" name="ZoneTexte 18">
            <a:extLst>
              <a:ext uri="{FF2B5EF4-FFF2-40B4-BE49-F238E27FC236}">
                <a16:creationId xmlns:a16="http://schemas.microsoft.com/office/drawing/2014/main" id="{FF2D431F-D3F0-C57A-38F6-1069B89B2175}"/>
              </a:ext>
            </a:extLst>
          </p:cNvPr>
          <p:cNvSpPr txBox="1"/>
          <p:nvPr/>
        </p:nvSpPr>
        <p:spPr>
          <a:xfrm>
            <a:off x="63011" y="1944212"/>
            <a:ext cx="9108504" cy="3447098"/>
          </a:xfrm>
          <a:prstGeom prst="rect">
            <a:avLst/>
          </a:prstGeom>
          <a:noFill/>
        </p:spPr>
        <p:txBody>
          <a:bodyPr wrap="square" rtlCol="0">
            <a:spAutoFit/>
          </a:bodyPr>
          <a:lstStyle/>
          <a:p>
            <a:pPr marL="285750" indent="-285750">
              <a:buFont typeface="Arial" panose="020B0604020202020204" pitchFamily="34" charset="0"/>
              <a:buChar char="•"/>
            </a:pPr>
            <a:r>
              <a:rPr lang="fr-FR" sz="1200" dirty="0"/>
              <a:t>Prioriser l’immeuble « Les </a:t>
            </a:r>
            <a:r>
              <a:rPr lang="fr-FR" sz="1200" dirty="0" err="1"/>
              <a:t>Alleman</a:t>
            </a:r>
            <a:r>
              <a:rPr lang="fr-FR" sz="1200" dirty="0"/>
              <a:t> » (DPE F ou G à cause de la chaudière …)</a:t>
            </a:r>
          </a:p>
          <a:p>
            <a:pPr marL="285750" indent="-285750">
              <a:buFont typeface="Arial" panose="020B0604020202020204" pitchFamily="34" charset="0"/>
              <a:buChar char="•"/>
            </a:pPr>
            <a:r>
              <a:rPr lang="fr-FR" sz="1200" dirty="0"/>
              <a:t>L’idéal aurait été de l’isoler thermiquement avant de changer la chaudière mais comme cette dernière consomme énormément et qu’elle est aussi vieille. </a:t>
            </a:r>
          </a:p>
          <a:p>
            <a:pPr marL="285750" indent="-285750">
              <a:buFont typeface="Arial" panose="020B0604020202020204" pitchFamily="34" charset="0"/>
              <a:buChar char="•"/>
            </a:pPr>
            <a:r>
              <a:rPr lang="fr-FR" sz="1200" dirty="0">
                <a:hlinkClick r:id="rId4" action="ppaction://hlinkfile"/>
              </a:rPr>
              <a:t>Etude comparative</a:t>
            </a:r>
            <a:r>
              <a:rPr lang="fr-FR" sz="1200" dirty="0"/>
              <a:t> des 4 remplacements (</a:t>
            </a:r>
            <a:r>
              <a:rPr lang="fr-FR" sz="1200" dirty="0" err="1"/>
              <a:t>Alleman</a:t>
            </a:r>
            <a:r>
              <a:rPr lang="fr-FR" sz="1200" dirty="0"/>
              <a:t>, Mairie, Ecole et ONF) par une chaudière à granulées : </a:t>
            </a:r>
            <a:r>
              <a:rPr lang="fr-FR" sz="1200" b="1" dirty="0"/>
              <a:t>63 000 €TTC pour les </a:t>
            </a:r>
            <a:r>
              <a:rPr lang="fr-FR" sz="1200" b="1" dirty="0" err="1"/>
              <a:t>Alleman</a:t>
            </a:r>
            <a:endParaRPr lang="fr-FR" sz="1200" b="1" dirty="0"/>
          </a:p>
          <a:p>
            <a:pPr marL="285750" indent="-285750">
              <a:buFont typeface="Arial" panose="020B0604020202020204" pitchFamily="34" charset="0"/>
              <a:buChar char="•"/>
            </a:pPr>
            <a:r>
              <a:rPr lang="fr-FR" sz="1400" dirty="0">
                <a:solidFill>
                  <a:schemeClr val="tx2">
                    <a:lumMod val="60000"/>
                    <a:lumOff val="40000"/>
                  </a:schemeClr>
                </a:solidFill>
                <a:hlinkClick r:id="rId5" action="ppaction://hlinkfile">
                  <a:extLst>
                    <a:ext uri="{A12FA001-AC4F-418D-AE19-62706E023703}">
                      <ahyp:hlinkClr xmlns:ahyp="http://schemas.microsoft.com/office/drawing/2018/hyperlinkcolor" val="tx"/>
                    </a:ext>
                  </a:extLst>
                </a:hlinkClick>
              </a:rPr>
              <a:t>Etude comparative</a:t>
            </a:r>
            <a:r>
              <a:rPr lang="fr-FR" sz="1400" dirty="0">
                <a:solidFill>
                  <a:schemeClr val="tx2">
                    <a:lumMod val="60000"/>
                    <a:lumOff val="40000"/>
                  </a:schemeClr>
                </a:solidFill>
              </a:rPr>
              <a:t> (</a:t>
            </a:r>
            <a:r>
              <a:rPr lang="fr-FR" sz="1400" dirty="0" err="1">
                <a:solidFill>
                  <a:schemeClr val="tx2">
                    <a:lumMod val="60000"/>
                    <a:lumOff val="40000"/>
                  </a:schemeClr>
                </a:solidFill>
              </a:rPr>
              <a:t>Alleman</a:t>
            </a:r>
            <a:r>
              <a:rPr lang="fr-FR" sz="1400" dirty="0">
                <a:solidFill>
                  <a:schemeClr val="tx2">
                    <a:lumMod val="60000"/>
                    <a:lumOff val="40000"/>
                  </a:schemeClr>
                </a:solidFill>
              </a:rPr>
              <a:t>)</a:t>
            </a:r>
            <a:r>
              <a:rPr lang="fr-FR" sz="1400" dirty="0">
                <a:solidFill>
                  <a:srgbClr val="FF0000"/>
                </a:solidFill>
              </a:rPr>
              <a:t> entre une chaudière à  granulé (</a:t>
            </a:r>
            <a:r>
              <a:rPr lang="fr-FR" sz="1400" b="1" dirty="0">
                <a:solidFill>
                  <a:srgbClr val="FF0000"/>
                </a:solidFill>
              </a:rPr>
              <a:t>63 000 €TTC) </a:t>
            </a:r>
            <a:r>
              <a:rPr lang="fr-FR" sz="1400" dirty="0">
                <a:solidFill>
                  <a:srgbClr val="FF0000"/>
                </a:solidFill>
              </a:rPr>
              <a:t>et une à bois </a:t>
            </a:r>
            <a:r>
              <a:rPr lang="fr-FR" sz="1400" dirty="0" err="1">
                <a:solidFill>
                  <a:srgbClr val="FF0000"/>
                </a:solidFill>
              </a:rPr>
              <a:t>dechiqueté</a:t>
            </a:r>
            <a:r>
              <a:rPr lang="fr-FR" sz="1400" dirty="0">
                <a:solidFill>
                  <a:srgbClr val="FF0000"/>
                </a:solidFill>
              </a:rPr>
              <a:t>  (</a:t>
            </a:r>
            <a:r>
              <a:rPr lang="fr-FR" sz="1400" b="1" dirty="0">
                <a:solidFill>
                  <a:srgbClr val="FF0000"/>
                </a:solidFill>
              </a:rPr>
              <a:t>120 960 €TTC)</a:t>
            </a:r>
          </a:p>
          <a:p>
            <a:pPr marL="285750" indent="-285750">
              <a:buFont typeface="Arial" panose="020B0604020202020204" pitchFamily="34" charset="0"/>
              <a:buChar char="•"/>
            </a:pPr>
            <a:r>
              <a:rPr lang="fr-FR" sz="1200" dirty="0"/>
              <a:t>Quelque soit la solution on profitera d’une subvention </a:t>
            </a:r>
            <a:r>
              <a:rPr lang="fr-FR" sz="1200" b="1" dirty="0"/>
              <a:t>31 843 € de l’AGEDEN</a:t>
            </a:r>
            <a:r>
              <a:rPr lang="fr-FR" sz="1200" dirty="0"/>
              <a:t>, via son dispositif Contrat Chaleur Renouvelable (CCR)</a:t>
            </a:r>
            <a:br>
              <a:rPr lang="fr-FR" sz="1200" dirty="0"/>
            </a:br>
            <a:r>
              <a:rPr lang="fr-FR" sz="1200" dirty="0"/>
              <a:t>et aussi d’une subvention de </a:t>
            </a:r>
            <a:r>
              <a:rPr lang="fr-FR" sz="1200" b="1" dirty="0"/>
              <a:t>16 000 € de TE38</a:t>
            </a:r>
            <a:r>
              <a:rPr lang="fr-FR" sz="1200" dirty="0"/>
              <a:t> si on paye une étude de conception de maîtrise d’œuvre (1 000€)</a:t>
            </a:r>
          </a:p>
          <a:p>
            <a:pPr marL="285750" indent="-285750">
              <a:buFont typeface="Arial" panose="020B0604020202020204" pitchFamily="34" charset="0"/>
              <a:buChar char="•"/>
            </a:pPr>
            <a:r>
              <a:rPr lang="fr-FR" sz="1200" dirty="0"/>
              <a:t>L’énergie représente 55% du coût de fonctionnement pour le granulé, 30% pour le déchiqueté contre 85% actuellement</a:t>
            </a:r>
            <a:br>
              <a:rPr lang="fr-FR" sz="1200" dirty="0"/>
            </a:br>
            <a:r>
              <a:rPr lang="fr-FR" sz="1200" dirty="0"/>
              <a:t>Prix de l’énergie : 0,075 € pour le granulé et 0,040 pour le déchiqueté – </a:t>
            </a:r>
            <a:br>
              <a:rPr lang="fr-FR" sz="1200" dirty="0"/>
            </a:br>
            <a:r>
              <a:rPr lang="fr-FR" sz="1200" dirty="0"/>
              <a:t>Pouvoir calorifique : &gt; 4,6 kWh/kg pour le granulé et entre 2,3 et 3,6 kWh/kg  pour le déchiqueté </a:t>
            </a:r>
          </a:p>
          <a:p>
            <a:pPr marL="285750" indent="-285750">
              <a:buFont typeface="Arial" panose="020B0604020202020204" pitchFamily="34" charset="0"/>
              <a:buChar char="•"/>
            </a:pPr>
            <a:r>
              <a:rPr lang="fr-FR" sz="1200" dirty="0">
                <a:hlinkClick r:id="rId6" action="ppaction://hlinkfile"/>
              </a:rPr>
              <a:t>Cahier des charges</a:t>
            </a:r>
            <a:r>
              <a:rPr lang="fr-FR" sz="1200" dirty="0"/>
              <a:t> proposés par l’AGEDEN</a:t>
            </a:r>
          </a:p>
          <a:p>
            <a:pPr marL="285750" indent="-285750">
              <a:buFont typeface="Arial" panose="020B0604020202020204" pitchFamily="34" charset="0"/>
              <a:buChar char="•"/>
            </a:pPr>
            <a:r>
              <a:rPr lang="fr-FR" sz="1200" dirty="0"/>
              <a:t>Visite Moutin</a:t>
            </a:r>
            <a:br>
              <a:rPr lang="fr-FR" sz="1200" dirty="0"/>
            </a:br>
            <a:r>
              <a:rPr lang="fr-FR" sz="1200" dirty="0"/>
              <a:t>Prévoir une visite d’un bureau de contrôle  (le même que celui que l’on utilise pour l’école) -  Il devrait décider des coupes feux, des aérations - Chaudière 60 kW au lieu de 70 kW(comme mini-chaufferie &gt;&gt; plus simple – Génie civil à prévoir</a:t>
            </a:r>
          </a:p>
          <a:p>
            <a:r>
              <a:rPr lang="fr-FR" sz="1200" dirty="0">
                <a:hlinkClick r:id="rId7" action="ppaction://hlinkfile"/>
              </a:rPr>
              <a:t>Devis </a:t>
            </a:r>
            <a:r>
              <a:rPr lang="fr-FR" sz="1200" dirty="0"/>
              <a:t>Moutin Bois Granulés :  </a:t>
            </a:r>
            <a:r>
              <a:rPr lang="fr-FR" sz="1200" b="1" dirty="0"/>
              <a:t>72 372,94 € TTC</a:t>
            </a:r>
            <a:r>
              <a:rPr lang="fr-FR" sz="1200" dirty="0"/>
              <a:t>  </a:t>
            </a:r>
          </a:p>
          <a:p>
            <a:r>
              <a:rPr lang="fr-FR" sz="1200" dirty="0">
                <a:hlinkClick r:id="rId8" action="ppaction://hlinkfile"/>
              </a:rPr>
              <a:t>Devis</a:t>
            </a:r>
            <a:r>
              <a:rPr lang="fr-FR" sz="1200" dirty="0"/>
              <a:t> Moutin Bois Déchiquetés :  76 897,93 € TTC   + Silo enterré à l’extérieur Estimation : 50 000 € TTC : </a:t>
            </a:r>
            <a:r>
              <a:rPr lang="fr-FR" sz="1200" b="1" dirty="0"/>
              <a:t>126 897,93 € TTC</a:t>
            </a:r>
          </a:p>
          <a:p>
            <a:endParaRPr lang="fr-FR" sz="1200" dirty="0"/>
          </a:p>
          <a:p>
            <a:r>
              <a:rPr lang="fr-FR" sz="1200" dirty="0"/>
              <a:t>Etude de faisabilité : </a:t>
            </a:r>
            <a:r>
              <a:rPr lang="fr-FR" sz="1200" b="1" dirty="0"/>
              <a:t>11 000 € TTC</a:t>
            </a:r>
          </a:p>
        </p:txBody>
      </p:sp>
      <p:grpSp>
        <p:nvGrpSpPr>
          <p:cNvPr id="6" name="Groupe 5">
            <a:extLst>
              <a:ext uri="{FF2B5EF4-FFF2-40B4-BE49-F238E27FC236}">
                <a16:creationId xmlns:a16="http://schemas.microsoft.com/office/drawing/2014/main" id="{CBC76E97-3101-DE26-B0E7-7FEA171C0A91}"/>
              </a:ext>
            </a:extLst>
          </p:cNvPr>
          <p:cNvGrpSpPr/>
          <p:nvPr/>
        </p:nvGrpSpPr>
        <p:grpSpPr>
          <a:xfrm>
            <a:off x="2476311" y="488112"/>
            <a:ext cx="4155882" cy="1409740"/>
            <a:chOff x="2550085" y="714704"/>
            <a:chExt cx="4155882" cy="1409740"/>
          </a:xfrm>
        </p:grpSpPr>
        <p:pic>
          <p:nvPicPr>
            <p:cNvPr id="13" name="Image 12">
              <a:extLst>
                <a:ext uri="{FF2B5EF4-FFF2-40B4-BE49-F238E27FC236}">
                  <a16:creationId xmlns:a16="http://schemas.microsoft.com/office/drawing/2014/main" id="{1E48DDD5-ADEA-E786-EF35-50D6C91DA14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50085" y="714704"/>
              <a:ext cx="2253706" cy="1409740"/>
            </a:xfrm>
            <a:prstGeom prst="rect">
              <a:avLst/>
            </a:prstGeom>
          </p:spPr>
        </p:pic>
        <p:pic>
          <p:nvPicPr>
            <p:cNvPr id="16" name="Image 15">
              <a:extLst>
                <a:ext uri="{FF2B5EF4-FFF2-40B4-BE49-F238E27FC236}">
                  <a16:creationId xmlns:a16="http://schemas.microsoft.com/office/drawing/2014/main" id="{B37A96A4-E432-2C75-BAB8-AD1FA4DCE7D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6315" y="714704"/>
              <a:ext cx="1879652" cy="1409739"/>
            </a:xfrm>
            <a:prstGeom prst="rect">
              <a:avLst/>
            </a:prstGeom>
          </p:spPr>
        </p:pic>
      </p:grpSp>
      <p:sp>
        <p:nvSpPr>
          <p:cNvPr id="8" name="ZoneTexte 7">
            <a:extLst>
              <a:ext uri="{FF2B5EF4-FFF2-40B4-BE49-F238E27FC236}">
                <a16:creationId xmlns:a16="http://schemas.microsoft.com/office/drawing/2014/main" id="{181A1311-CBAD-7653-9F42-BE56560CD649}"/>
              </a:ext>
            </a:extLst>
          </p:cNvPr>
          <p:cNvSpPr txBox="1"/>
          <p:nvPr/>
        </p:nvSpPr>
        <p:spPr>
          <a:xfrm>
            <a:off x="6654716" y="1048952"/>
            <a:ext cx="2453787" cy="375552"/>
          </a:xfrm>
          <a:prstGeom prst="rect">
            <a:avLst/>
          </a:prstGeom>
          <a:noFill/>
        </p:spPr>
        <p:txBody>
          <a:bodyPr wrap="square">
            <a:spAutoFit/>
          </a:bodyPr>
          <a:lstStyle/>
          <a:p>
            <a:pPr algn="ctr"/>
            <a:r>
              <a:rPr lang="fr-FR" sz="1800" b="1" dirty="0"/>
              <a:t>En 2026 : </a:t>
            </a:r>
            <a:r>
              <a:rPr lang="fr-FR" sz="1600" dirty="0"/>
              <a:t> </a:t>
            </a:r>
            <a:r>
              <a:rPr lang="fr-FR" sz="1800" b="1" dirty="0"/>
              <a:t>11 000 €TTC</a:t>
            </a:r>
            <a:endParaRPr lang="fr-FR" dirty="0"/>
          </a:p>
        </p:txBody>
      </p:sp>
    </p:spTree>
    <p:extLst>
      <p:ext uri="{BB962C8B-B14F-4D97-AF65-F5344CB8AC3E}">
        <p14:creationId xmlns:p14="http://schemas.microsoft.com/office/powerpoint/2010/main" val="3145336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047825A4-B736-8988-086D-5B397A6874D4}"/>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8D46F64-23A0-4E97-5951-1BC7B8D82ABC}"/>
              </a:ext>
            </a:extLst>
          </p:cNvPr>
          <p:cNvSpPr>
            <a:spLocks noGrp="1"/>
          </p:cNvSpPr>
          <p:nvPr>
            <p:ph type="dt" sz="half" idx="10"/>
          </p:nvPr>
        </p:nvSpPr>
        <p:spPr/>
        <p:txBody>
          <a:bodyPr/>
          <a:lstStyle/>
          <a:p>
            <a:fld id="{D3506C8A-47B4-4B98-B037-DBA8F9F34D07}"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BD09459F-61F4-481D-7D82-E18AED65777C}"/>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8C34C2D1-5A95-00DC-C08F-4530EE7890E7}"/>
              </a:ext>
            </a:extLst>
          </p:cNvPr>
          <p:cNvSpPr>
            <a:spLocks noGrp="1"/>
          </p:cNvSpPr>
          <p:nvPr>
            <p:ph type="sldNum" sz="quarter" idx="12"/>
          </p:nvPr>
        </p:nvSpPr>
        <p:spPr/>
        <p:txBody>
          <a:bodyPr/>
          <a:lstStyle/>
          <a:p>
            <a:fld id="{759F8C28-2559-48B3-A02F-41E0C7A8A4CA}" type="slidenum">
              <a:rPr lang="fr-FR" smtClean="0"/>
              <a:t>4</a:t>
            </a:fld>
            <a:endParaRPr lang="fr-FR" dirty="0"/>
          </a:p>
        </p:txBody>
      </p:sp>
      <p:sp>
        <p:nvSpPr>
          <p:cNvPr id="6" name="ZoneTexte 5">
            <a:extLst>
              <a:ext uri="{FF2B5EF4-FFF2-40B4-BE49-F238E27FC236}">
                <a16:creationId xmlns:a16="http://schemas.microsoft.com/office/drawing/2014/main" id="{821F12FD-16A0-2EA5-D4EE-BBF2B89F9259}"/>
              </a:ext>
            </a:extLst>
          </p:cNvPr>
          <p:cNvSpPr txBox="1"/>
          <p:nvPr/>
        </p:nvSpPr>
        <p:spPr>
          <a:xfrm>
            <a:off x="0" y="-6187"/>
            <a:ext cx="9144000" cy="461665"/>
          </a:xfrm>
          <a:prstGeom prst="rect">
            <a:avLst/>
          </a:prstGeom>
          <a:noFill/>
        </p:spPr>
        <p:txBody>
          <a:bodyPr wrap="square" rtlCol="0">
            <a:spAutoFit/>
          </a:bodyPr>
          <a:lstStyle/>
          <a:p>
            <a:pPr algn="ctr"/>
            <a:r>
              <a:rPr lang="fr-FR" sz="2400" b="1" dirty="0">
                <a:solidFill>
                  <a:srgbClr val="00B0F0"/>
                </a:solidFill>
              </a:rPr>
              <a:t>Actes conclus par le Maire, dans le cadre de ses délégations</a:t>
            </a:r>
          </a:p>
        </p:txBody>
      </p:sp>
      <p:pic>
        <p:nvPicPr>
          <p:cNvPr id="10" name="Image 9" descr="Une image contenant Caractère coloré, graphisme, Graphique, capture d’écran&#10;&#10;Description générée automatiquement">
            <a:extLst>
              <a:ext uri="{FF2B5EF4-FFF2-40B4-BE49-F238E27FC236}">
                <a16:creationId xmlns:a16="http://schemas.microsoft.com/office/drawing/2014/main" id="{8A508C7C-D9E7-9542-8742-545D2FC22F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7300" y="52544"/>
            <a:ext cx="853683" cy="494411"/>
          </a:xfrm>
          <a:prstGeom prst="rect">
            <a:avLst/>
          </a:prstGeom>
        </p:spPr>
      </p:pic>
      <p:pic>
        <p:nvPicPr>
          <p:cNvPr id="5" name="Image 4">
            <a:extLst>
              <a:ext uri="{FF2B5EF4-FFF2-40B4-BE49-F238E27FC236}">
                <a16:creationId xmlns:a16="http://schemas.microsoft.com/office/drawing/2014/main" id="{55375DCA-3CA2-90B2-35CA-E13ECCCB4AAD}"/>
              </a:ext>
            </a:extLst>
          </p:cNvPr>
          <p:cNvPicPr>
            <a:picLocks noChangeAspect="1"/>
          </p:cNvPicPr>
          <p:nvPr/>
        </p:nvPicPr>
        <p:blipFill>
          <a:blip r:embed="rId4"/>
          <a:stretch>
            <a:fillRect/>
          </a:stretch>
        </p:blipFill>
        <p:spPr>
          <a:xfrm>
            <a:off x="9329" y="9057"/>
            <a:ext cx="720080" cy="369359"/>
          </a:xfrm>
          <a:prstGeom prst="rect">
            <a:avLst/>
          </a:prstGeom>
        </p:spPr>
      </p:pic>
      <p:pic>
        <p:nvPicPr>
          <p:cNvPr id="7" name="Image 6">
            <a:extLst>
              <a:ext uri="{FF2B5EF4-FFF2-40B4-BE49-F238E27FC236}">
                <a16:creationId xmlns:a16="http://schemas.microsoft.com/office/drawing/2014/main" id="{51942B8F-2097-1A59-E27A-FDAFDC5CA24A}"/>
              </a:ext>
            </a:extLst>
          </p:cNvPr>
          <p:cNvPicPr>
            <a:picLocks noChangeAspect="1"/>
          </p:cNvPicPr>
          <p:nvPr/>
        </p:nvPicPr>
        <p:blipFill>
          <a:blip r:embed="rId5"/>
          <a:stretch>
            <a:fillRect/>
          </a:stretch>
        </p:blipFill>
        <p:spPr>
          <a:xfrm>
            <a:off x="3386020" y="459318"/>
            <a:ext cx="2371960" cy="803232"/>
          </a:xfrm>
          <a:prstGeom prst="rect">
            <a:avLst/>
          </a:prstGeom>
        </p:spPr>
      </p:pic>
      <p:sp>
        <p:nvSpPr>
          <p:cNvPr id="8" name="ZoneTexte 7">
            <a:extLst>
              <a:ext uri="{FF2B5EF4-FFF2-40B4-BE49-F238E27FC236}">
                <a16:creationId xmlns:a16="http://schemas.microsoft.com/office/drawing/2014/main" id="{2A11A83B-BF0A-D03B-CCFB-94E8D3665428}"/>
              </a:ext>
            </a:extLst>
          </p:cNvPr>
          <p:cNvSpPr txBox="1"/>
          <p:nvPr/>
        </p:nvSpPr>
        <p:spPr>
          <a:xfrm>
            <a:off x="60574" y="1518575"/>
            <a:ext cx="9110983" cy="1538883"/>
          </a:xfrm>
          <a:prstGeom prst="rect">
            <a:avLst/>
          </a:prstGeom>
          <a:noFill/>
        </p:spPr>
        <p:txBody>
          <a:bodyPr wrap="square" rtlCol="0">
            <a:spAutoFit/>
          </a:bodyPr>
          <a:lstStyle/>
          <a:p>
            <a:pPr marL="285750" indent="-285750">
              <a:buFont typeface="Arial" panose="020B0604020202020204" pitchFamily="34" charset="0"/>
              <a:buChar char="•"/>
            </a:pPr>
            <a:endParaRPr lang="fr-FR" sz="1200" dirty="0"/>
          </a:p>
          <a:p>
            <a:pPr marL="285750" indent="-285750">
              <a:buFont typeface="Arial" panose="020B0604020202020204" pitchFamily="34" charset="0"/>
              <a:buChar char="•"/>
            </a:pPr>
            <a:r>
              <a:rPr lang="fr-FR" sz="1400" dirty="0"/>
              <a:t>Taille des arbres autour du bâtiment de l’ONF</a:t>
            </a:r>
          </a:p>
          <a:p>
            <a:pPr marL="285750" indent="-285750">
              <a:buFont typeface="Arial" panose="020B0604020202020204" pitchFamily="34" charset="0"/>
              <a:buChar char="•"/>
            </a:pPr>
            <a:r>
              <a:rPr lang="fr-FR" sz="1400" dirty="0"/>
              <a:t>Réparation des gouttières aux </a:t>
            </a:r>
            <a:r>
              <a:rPr lang="fr-FR" sz="1400" dirty="0" err="1"/>
              <a:t>Alleman</a:t>
            </a:r>
            <a:endParaRPr lang="fr-FR" sz="1400" dirty="0"/>
          </a:p>
          <a:p>
            <a:pPr marL="285750" indent="-285750">
              <a:buFont typeface="Arial" panose="020B0604020202020204" pitchFamily="34" charset="0"/>
              <a:buChar char="•"/>
            </a:pPr>
            <a:r>
              <a:rPr lang="fr-FR" sz="1400" dirty="0"/>
              <a:t>Mise en conformité du parcours d'évacuation de l'école et de la salle polyvalente : pose des plans inclinés</a:t>
            </a:r>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200" dirty="0"/>
          </a:p>
        </p:txBody>
      </p:sp>
    </p:spTree>
    <p:extLst>
      <p:ext uri="{BB962C8B-B14F-4D97-AF65-F5344CB8AC3E}">
        <p14:creationId xmlns:p14="http://schemas.microsoft.com/office/powerpoint/2010/main" val="33839291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6661E-8CF2-C098-AC47-716617B9B715}"/>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E706CF2-7D23-CD5B-93DA-6781ADCB8752}"/>
              </a:ext>
            </a:extLst>
          </p:cNvPr>
          <p:cNvSpPr>
            <a:spLocks noGrp="1"/>
          </p:cNvSpPr>
          <p:nvPr>
            <p:ph type="dt" sz="half" idx="10"/>
          </p:nvPr>
        </p:nvSpPr>
        <p:spPr/>
        <p:txBody>
          <a:bodyPr/>
          <a:lstStyle/>
          <a:p>
            <a:fld id="{651ED44B-D2EA-4BDC-823B-60C7249F6648}"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8C4C5B3A-22D7-809C-31E1-F84C4071699C}"/>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1FA96BED-ED43-F2F4-5E89-E02B8544BFD8}"/>
              </a:ext>
            </a:extLst>
          </p:cNvPr>
          <p:cNvSpPr>
            <a:spLocks noGrp="1"/>
          </p:cNvSpPr>
          <p:nvPr>
            <p:ph type="sldNum" sz="quarter" idx="12"/>
          </p:nvPr>
        </p:nvSpPr>
        <p:spPr/>
        <p:txBody>
          <a:bodyPr/>
          <a:lstStyle/>
          <a:p>
            <a:fld id="{759F8C28-2559-48B3-A02F-41E0C7A8A4CA}" type="slidenum">
              <a:rPr lang="fr-FR" smtClean="0"/>
              <a:t>40</a:t>
            </a:fld>
            <a:endParaRPr lang="fr-FR"/>
          </a:p>
        </p:txBody>
      </p:sp>
      <p:sp>
        <p:nvSpPr>
          <p:cNvPr id="9" name="ZoneTexte 8">
            <a:extLst>
              <a:ext uri="{FF2B5EF4-FFF2-40B4-BE49-F238E27FC236}">
                <a16:creationId xmlns:a16="http://schemas.microsoft.com/office/drawing/2014/main" id="{9B05345B-86C6-1751-0FF8-A976F6AB827F}"/>
              </a:ext>
            </a:extLst>
          </p:cNvPr>
          <p:cNvSpPr txBox="1"/>
          <p:nvPr/>
        </p:nvSpPr>
        <p:spPr>
          <a:xfrm>
            <a:off x="0" y="-29270"/>
            <a:ext cx="9144000" cy="1200329"/>
          </a:xfrm>
          <a:prstGeom prst="rect">
            <a:avLst/>
          </a:prstGeom>
          <a:noFill/>
        </p:spPr>
        <p:txBody>
          <a:bodyPr wrap="square" rtlCol="0">
            <a:spAutoFit/>
          </a:bodyPr>
          <a:lstStyle/>
          <a:p>
            <a:pPr lvl="0" algn="ctr"/>
            <a:r>
              <a:rPr lang="fr-FR" b="1" dirty="0">
                <a:solidFill>
                  <a:srgbClr val="00B0F0"/>
                </a:solidFill>
              </a:rPr>
              <a:t> 40 Chaises tissus avec accoudoirs empilables </a:t>
            </a:r>
          </a:p>
          <a:p>
            <a:pPr lvl="0" algn="ctr"/>
            <a:r>
              <a:rPr lang="fr-FR" b="1" dirty="0">
                <a:solidFill>
                  <a:srgbClr val="00B0F0"/>
                </a:solidFill>
              </a:rPr>
              <a:t>réservées aux spectacles (Ciné Vadrouille … ou conférences)</a:t>
            </a:r>
          </a:p>
          <a:p>
            <a:pPr lvl="0" algn="ctr"/>
            <a:endParaRPr lang="fr-FR" b="1" dirty="0">
              <a:solidFill>
                <a:srgbClr val="00B0F0"/>
              </a:solidFill>
            </a:endParaRPr>
          </a:p>
          <a:p>
            <a:pPr algn="ctr"/>
            <a:r>
              <a:rPr lang="fr-FR" b="1" dirty="0">
                <a:solidFill>
                  <a:srgbClr val="00B0F0"/>
                </a:solidFill>
              </a:rPr>
              <a:t>30 Chaises tissus empilables pour la salle du conseil  </a:t>
            </a:r>
          </a:p>
        </p:txBody>
      </p:sp>
      <p:pic>
        <p:nvPicPr>
          <p:cNvPr id="12" name="Image 11">
            <a:extLst>
              <a:ext uri="{FF2B5EF4-FFF2-40B4-BE49-F238E27FC236}">
                <a16:creationId xmlns:a16="http://schemas.microsoft.com/office/drawing/2014/main" id="{CB8E463B-D0C6-B075-2D1E-4EE262E3C7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sp>
        <p:nvSpPr>
          <p:cNvPr id="5" name="ZoneTexte 4">
            <a:extLst>
              <a:ext uri="{FF2B5EF4-FFF2-40B4-BE49-F238E27FC236}">
                <a16:creationId xmlns:a16="http://schemas.microsoft.com/office/drawing/2014/main" id="{BCE2F460-C308-7D95-007C-CBD719511B86}"/>
              </a:ext>
            </a:extLst>
          </p:cNvPr>
          <p:cNvSpPr txBox="1"/>
          <p:nvPr/>
        </p:nvSpPr>
        <p:spPr>
          <a:xfrm>
            <a:off x="374464" y="3721596"/>
            <a:ext cx="9144000" cy="523220"/>
          </a:xfrm>
          <a:prstGeom prst="rect">
            <a:avLst/>
          </a:prstGeom>
          <a:noFill/>
        </p:spPr>
        <p:txBody>
          <a:bodyPr wrap="square" rtlCol="0">
            <a:spAutoFit/>
          </a:bodyPr>
          <a:lstStyle/>
          <a:p>
            <a:endParaRPr lang="fr-FR" sz="1400" dirty="0"/>
          </a:p>
          <a:p>
            <a:endParaRPr lang="fr-FR" sz="1400" dirty="0"/>
          </a:p>
        </p:txBody>
      </p:sp>
      <p:sp>
        <p:nvSpPr>
          <p:cNvPr id="7" name="ZoneTexte 6">
            <a:extLst>
              <a:ext uri="{FF2B5EF4-FFF2-40B4-BE49-F238E27FC236}">
                <a16:creationId xmlns:a16="http://schemas.microsoft.com/office/drawing/2014/main" id="{D67FF8A6-E818-B50A-F3EA-639F3EDD21E2}"/>
              </a:ext>
            </a:extLst>
          </p:cNvPr>
          <p:cNvSpPr txBox="1"/>
          <p:nvPr/>
        </p:nvSpPr>
        <p:spPr>
          <a:xfrm>
            <a:off x="-180528" y="4279425"/>
            <a:ext cx="4536504" cy="954107"/>
          </a:xfrm>
          <a:prstGeom prst="rect">
            <a:avLst/>
          </a:prstGeom>
          <a:noFill/>
        </p:spPr>
        <p:txBody>
          <a:bodyPr wrap="square" rtlCol="0">
            <a:spAutoFit/>
          </a:bodyPr>
          <a:lstStyle/>
          <a:p>
            <a:pPr algn="ctr"/>
            <a:r>
              <a:rPr lang="fr-FR" sz="1400" dirty="0"/>
              <a:t>40 chaises visiteurs avec accoudoirs (Ciné Vadrouille, </a:t>
            </a:r>
            <a:r>
              <a:rPr lang="fr-FR" sz="1400" dirty="0">
                <a:hlinkClick r:id="rId3" action="ppaction://hlinkfile"/>
              </a:rPr>
              <a:t>…)</a:t>
            </a:r>
            <a:br>
              <a:rPr lang="fr-FR" sz="1400" dirty="0">
                <a:hlinkClick r:id="rId3" action="ppaction://hlinkfile"/>
              </a:rPr>
            </a:br>
            <a:r>
              <a:rPr lang="fr-FR" sz="1400" dirty="0"/>
              <a:t>Elles remplaceront les chaises en tissus</a:t>
            </a:r>
          </a:p>
          <a:p>
            <a:pPr algn="ctr"/>
            <a:r>
              <a:rPr lang="fr-FR" sz="1400" dirty="0"/>
              <a:t>Elles seront cadenassées</a:t>
            </a:r>
            <a:endParaRPr lang="fr-FR" sz="1400" dirty="0">
              <a:hlinkClick r:id="rId3" action="ppaction://hlinkfile"/>
            </a:endParaRPr>
          </a:p>
          <a:p>
            <a:pPr algn="ctr"/>
            <a:r>
              <a:rPr lang="fr-FR" sz="1400" dirty="0">
                <a:hlinkClick r:id="rId3" action="ppaction://hlinkfile"/>
              </a:rPr>
              <a:t>Devis RAO</a:t>
            </a:r>
            <a:r>
              <a:rPr lang="fr-FR" sz="1400" dirty="0"/>
              <a:t> : 72,95 €HT – total : 3501,60 €TTC</a:t>
            </a:r>
          </a:p>
        </p:txBody>
      </p:sp>
      <p:pic>
        <p:nvPicPr>
          <p:cNvPr id="11" name="Image 10">
            <a:extLst>
              <a:ext uri="{FF2B5EF4-FFF2-40B4-BE49-F238E27FC236}">
                <a16:creationId xmlns:a16="http://schemas.microsoft.com/office/drawing/2014/main" id="{D1863CA3-21B5-2FC3-2B91-DC1F7A455D96}"/>
              </a:ext>
            </a:extLst>
          </p:cNvPr>
          <p:cNvPicPr>
            <a:picLocks noChangeAspect="1"/>
          </p:cNvPicPr>
          <p:nvPr/>
        </p:nvPicPr>
        <p:blipFill>
          <a:blip r:embed="rId4"/>
          <a:stretch>
            <a:fillRect/>
          </a:stretch>
        </p:blipFill>
        <p:spPr>
          <a:xfrm>
            <a:off x="742589" y="1222253"/>
            <a:ext cx="2461098" cy="2733472"/>
          </a:xfrm>
          <a:prstGeom prst="rect">
            <a:avLst/>
          </a:prstGeom>
        </p:spPr>
      </p:pic>
      <p:pic>
        <p:nvPicPr>
          <p:cNvPr id="14" name="Image 13">
            <a:extLst>
              <a:ext uri="{FF2B5EF4-FFF2-40B4-BE49-F238E27FC236}">
                <a16:creationId xmlns:a16="http://schemas.microsoft.com/office/drawing/2014/main" id="{946EA5EA-4ED8-2C8A-9DE9-3E78282DC5E2}"/>
              </a:ext>
            </a:extLst>
          </p:cNvPr>
          <p:cNvPicPr>
            <a:picLocks noChangeAspect="1"/>
          </p:cNvPicPr>
          <p:nvPr/>
        </p:nvPicPr>
        <p:blipFill>
          <a:blip r:embed="rId5"/>
          <a:stretch>
            <a:fillRect/>
          </a:stretch>
        </p:blipFill>
        <p:spPr>
          <a:xfrm>
            <a:off x="5458371" y="1222253"/>
            <a:ext cx="2120172" cy="2549109"/>
          </a:xfrm>
          <a:prstGeom prst="rect">
            <a:avLst/>
          </a:prstGeom>
        </p:spPr>
      </p:pic>
      <p:sp>
        <p:nvSpPr>
          <p:cNvPr id="15" name="ZoneTexte 14">
            <a:extLst>
              <a:ext uri="{FF2B5EF4-FFF2-40B4-BE49-F238E27FC236}">
                <a16:creationId xmlns:a16="http://schemas.microsoft.com/office/drawing/2014/main" id="{C19B07E1-691A-AEAB-C567-7D54342FF505}"/>
              </a:ext>
            </a:extLst>
          </p:cNvPr>
          <p:cNvSpPr txBox="1"/>
          <p:nvPr/>
        </p:nvSpPr>
        <p:spPr>
          <a:xfrm>
            <a:off x="4478920" y="4158580"/>
            <a:ext cx="4536504" cy="1169551"/>
          </a:xfrm>
          <a:prstGeom prst="rect">
            <a:avLst/>
          </a:prstGeom>
          <a:noFill/>
        </p:spPr>
        <p:txBody>
          <a:bodyPr wrap="square" rtlCol="0">
            <a:spAutoFit/>
          </a:bodyPr>
          <a:lstStyle/>
          <a:p>
            <a:pPr algn="ctr"/>
            <a:r>
              <a:rPr lang="fr-FR" sz="1400" dirty="0"/>
              <a:t>30 chaises qui complèteront à 49 </a:t>
            </a:r>
          </a:p>
          <a:p>
            <a:pPr algn="ctr"/>
            <a:r>
              <a:rPr lang="fr-FR" sz="1400" dirty="0"/>
              <a:t>les chaises de la salle du conseil </a:t>
            </a:r>
            <a:br>
              <a:rPr lang="fr-FR" sz="1400" dirty="0"/>
            </a:br>
            <a:r>
              <a:rPr lang="fr-FR" sz="1400" dirty="0"/>
              <a:t>en remplaçant les chaises métalliques noires qui seront déplacées dans la salle polyvalente</a:t>
            </a:r>
          </a:p>
          <a:p>
            <a:pPr algn="ctr"/>
            <a:r>
              <a:rPr lang="fr-FR" sz="1400" dirty="0">
                <a:hlinkClick r:id="rId6" action="ppaction://hlinkfile"/>
              </a:rPr>
              <a:t>Devis RAO</a:t>
            </a:r>
            <a:r>
              <a:rPr lang="fr-FR" sz="1400" dirty="0"/>
              <a:t> : 43,42 €HT la chaise  - 1 563,12 €TTC</a:t>
            </a:r>
          </a:p>
        </p:txBody>
      </p:sp>
      <p:sp>
        <p:nvSpPr>
          <p:cNvPr id="8" name="ZoneTexte 7">
            <a:extLst>
              <a:ext uri="{FF2B5EF4-FFF2-40B4-BE49-F238E27FC236}">
                <a16:creationId xmlns:a16="http://schemas.microsoft.com/office/drawing/2014/main" id="{1F2E0CE5-3037-107E-C78F-043405F2E81C}"/>
              </a:ext>
            </a:extLst>
          </p:cNvPr>
          <p:cNvSpPr txBox="1"/>
          <p:nvPr/>
        </p:nvSpPr>
        <p:spPr>
          <a:xfrm>
            <a:off x="2055356" y="3303682"/>
            <a:ext cx="4847128" cy="369332"/>
          </a:xfrm>
          <a:prstGeom prst="rect">
            <a:avLst/>
          </a:prstGeom>
          <a:noFill/>
        </p:spPr>
        <p:txBody>
          <a:bodyPr wrap="square">
            <a:spAutoFit/>
          </a:bodyPr>
          <a:lstStyle/>
          <a:p>
            <a:pPr algn="ctr"/>
            <a:r>
              <a:rPr lang="fr-FR" sz="1800" b="1" dirty="0"/>
              <a:t>En 2026 : </a:t>
            </a:r>
            <a:r>
              <a:rPr lang="fr-FR" sz="1600" dirty="0"/>
              <a:t> </a:t>
            </a:r>
            <a:r>
              <a:rPr lang="fr-FR" sz="1800" b="1" dirty="0"/>
              <a:t>5 064 €TTC</a:t>
            </a:r>
            <a:endParaRPr lang="fr-FR" dirty="0"/>
          </a:p>
        </p:txBody>
      </p:sp>
    </p:spTree>
    <p:extLst>
      <p:ext uri="{BB962C8B-B14F-4D97-AF65-F5344CB8AC3E}">
        <p14:creationId xmlns:p14="http://schemas.microsoft.com/office/powerpoint/2010/main" val="626373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B83FCE16-3BDE-92A3-D887-23FCCAE9C816}"/>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8C0F014-E8F3-EAF8-82CE-43AF107488A0}"/>
              </a:ext>
            </a:extLst>
          </p:cNvPr>
          <p:cNvSpPr>
            <a:spLocks noGrp="1"/>
          </p:cNvSpPr>
          <p:nvPr>
            <p:ph type="dt" sz="half" idx="10"/>
          </p:nvPr>
        </p:nvSpPr>
        <p:spPr/>
        <p:txBody>
          <a:bodyPr/>
          <a:lstStyle/>
          <a:p>
            <a:fld id="{FB0198B4-1896-4D2B-9FAA-3E429FF4A30C}"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1FF4520F-7416-7445-ADEF-304F5FDABC3C}"/>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ADC889EF-A6F3-FF61-8700-F52B703F650B}"/>
              </a:ext>
            </a:extLst>
          </p:cNvPr>
          <p:cNvSpPr>
            <a:spLocks noGrp="1"/>
          </p:cNvSpPr>
          <p:nvPr>
            <p:ph type="sldNum" sz="quarter" idx="12"/>
          </p:nvPr>
        </p:nvSpPr>
        <p:spPr/>
        <p:txBody>
          <a:bodyPr/>
          <a:lstStyle/>
          <a:p>
            <a:fld id="{759F8C28-2559-48B3-A02F-41E0C7A8A4CA}" type="slidenum">
              <a:rPr lang="fr-FR" smtClean="0"/>
              <a:t>41</a:t>
            </a:fld>
            <a:endParaRPr lang="fr-FR" dirty="0"/>
          </a:p>
        </p:txBody>
      </p:sp>
      <p:sp>
        <p:nvSpPr>
          <p:cNvPr id="8" name="ZoneTexte 7">
            <a:extLst>
              <a:ext uri="{FF2B5EF4-FFF2-40B4-BE49-F238E27FC236}">
                <a16:creationId xmlns:a16="http://schemas.microsoft.com/office/drawing/2014/main" id="{EBC0120E-E84D-C45D-FF1B-FA21D808AF76}"/>
              </a:ext>
            </a:extLst>
          </p:cNvPr>
          <p:cNvSpPr txBox="1"/>
          <p:nvPr/>
        </p:nvSpPr>
        <p:spPr>
          <a:xfrm>
            <a:off x="0" y="0"/>
            <a:ext cx="9144000" cy="584775"/>
          </a:xfrm>
          <a:prstGeom prst="rect">
            <a:avLst/>
          </a:prstGeom>
          <a:noFill/>
        </p:spPr>
        <p:txBody>
          <a:bodyPr wrap="square" rtlCol="0">
            <a:spAutoFit/>
          </a:bodyPr>
          <a:lstStyle/>
          <a:p>
            <a:pPr algn="ctr"/>
            <a:r>
              <a:rPr lang="fr-FR" sz="3200" b="1" dirty="0">
                <a:solidFill>
                  <a:srgbClr val="00B0F0"/>
                </a:solidFill>
              </a:rPr>
              <a:t>DOB 57 (Fonctionnement)</a:t>
            </a:r>
          </a:p>
        </p:txBody>
      </p:sp>
      <p:pic>
        <p:nvPicPr>
          <p:cNvPr id="13" name="Image 12" descr="Une image contenant texte, dessin, écriture manuscrite, Dessin d’enfant&#10;&#10;Le contenu généré par l’IA peut être incorrect.">
            <a:extLst>
              <a:ext uri="{FF2B5EF4-FFF2-40B4-BE49-F238E27FC236}">
                <a16:creationId xmlns:a16="http://schemas.microsoft.com/office/drawing/2014/main" id="{26E01494-7655-CBB7-737C-AB29994632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09" y="11617"/>
            <a:ext cx="720000" cy="432117"/>
          </a:xfrm>
          <a:prstGeom prst="rect">
            <a:avLst/>
          </a:prstGeom>
        </p:spPr>
      </p:pic>
      <p:sp>
        <p:nvSpPr>
          <p:cNvPr id="5" name="ZoneTexte 4">
            <a:extLst>
              <a:ext uri="{FF2B5EF4-FFF2-40B4-BE49-F238E27FC236}">
                <a16:creationId xmlns:a16="http://schemas.microsoft.com/office/drawing/2014/main" id="{7694D939-43EF-3C29-6F65-21BF76D0B77D}"/>
              </a:ext>
            </a:extLst>
          </p:cNvPr>
          <p:cNvSpPr txBox="1"/>
          <p:nvPr/>
        </p:nvSpPr>
        <p:spPr>
          <a:xfrm>
            <a:off x="-66810" y="513092"/>
            <a:ext cx="9167609" cy="3046988"/>
          </a:xfrm>
          <a:prstGeom prst="rect">
            <a:avLst/>
          </a:prstGeom>
          <a:noFill/>
        </p:spPr>
        <p:txBody>
          <a:bodyPr wrap="square" rtlCol="0">
            <a:spAutoFit/>
          </a:bodyPr>
          <a:lstStyle/>
          <a:p>
            <a:pPr marL="285750" indent="-285750">
              <a:buFont typeface="Arial" panose="020B0604020202020204" pitchFamily="34" charset="0"/>
              <a:buChar char="•"/>
            </a:pPr>
            <a:r>
              <a:rPr lang="fr-FR" sz="1200" dirty="0"/>
              <a:t>Travaux de voirie</a:t>
            </a:r>
          </a:p>
          <a:p>
            <a:pPr marL="285750" indent="-285750">
              <a:buFont typeface="Arial" panose="020B0604020202020204" pitchFamily="34" charset="0"/>
              <a:buChar char="•"/>
            </a:pPr>
            <a:r>
              <a:rPr lang="fr-FR" sz="1200" dirty="0"/>
              <a:t>Divers entretiens de chemins et arbres</a:t>
            </a:r>
          </a:p>
          <a:p>
            <a:pPr marL="285750" indent="-285750">
              <a:buFont typeface="Arial" panose="020B0604020202020204" pitchFamily="34" charset="0"/>
              <a:buChar char="•"/>
            </a:pPr>
            <a:r>
              <a:rPr lang="fr-FR" sz="1200" dirty="0"/>
              <a:t>Reserve Canal des Moines</a:t>
            </a:r>
          </a:p>
          <a:p>
            <a:pPr marL="285750" indent="-285750">
              <a:buFont typeface="Arial" panose="020B0604020202020204" pitchFamily="34" charset="0"/>
              <a:buChar char="•"/>
            </a:pPr>
            <a:r>
              <a:rPr lang="fr-FR" sz="1200" dirty="0"/>
              <a:t>Aire de stationnement à la Roche</a:t>
            </a:r>
          </a:p>
          <a:p>
            <a:pPr marL="285750" indent="-285750">
              <a:buFont typeface="Arial" panose="020B0604020202020204" pitchFamily="34" charset="0"/>
              <a:buChar char="•"/>
            </a:pPr>
            <a:r>
              <a:rPr lang="fr-FR" sz="1200" dirty="0"/>
              <a:t>Subvention aux associations</a:t>
            </a:r>
          </a:p>
          <a:p>
            <a:pPr marL="285750" indent="-285750">
              <a:buFont typeface="Arial" panose="020B0604020202020204" pitchFamily="34" charset="0"/>
              <a:buChar char="•"/>
            </a:pPr>
            <a:r>
              <a:rPr lang="fr-FR" sz="1200" dirty="0"/>
              <a:t>Divers travaux à effectuer aux </a:t>
            </a:r>
            <a:r>
              <a:rPr lang="fr-FR" sz="1200" dirty="0" err="1"/>
              <a:t>Alleman</a:t>
            </a:r>
            <a:endParaRPr lang="fr-FR" sz="1200" b="1" dirty="0">
              <a:solidFill>
                <a:srgbClr val="FF0000"/>
              </a:solidFill>
            </a:endParaRPr>
          </a:p>
          <a:p>
            <a:pPr marL="285750" indent="-285750">
              <a:buFont typeface="Arial" panose="020B0604020202020204" pitchFamily="34" charset="0"/>
              <a:buChar char="•"/>
            </a:pPr>
            <a:r>
              <a:rPr lang="fr-FR" sz="1200" dirty="0"/>
              <a:t>Fête du plan d’eau : Feu d’artifice – Animation « Atelier d'énergie »</a:t>
            </a:r>
          </a:p>
          <a:p>
            <a:pPr marL="285750" indent="-285750">
              <a:buFont typeface="Arial" panose="020B0604020202020204" pitchFamily="34" charset="0"/>
              <a:buChar char="•"/>
            </a:pPr>
            <a:r>
              <a:rPr lang="fr-FR" sz="1200" dirty="0"/>
              <a:t>Plantation de 100 Douglas par l’ONF</a:t>
            </a:r>
          </a:p>
          <a:p>
            <a:pPr marL="285750" indent="-285750">
              <a:buFont typeface="Arial" panose="020B0604020202020204" pitchFamily="34" charset="0"/>
              <a:buChar char="•"/>
            </a:pPr>
            <a:r>
              <a:rPr lang="fr-FR" sz="1200" dirty="0"/>
              <a:t>Numérisation des registres d’état civil</a:t>
            </a:r>
          </a:p>
          <a:p>
            <a:pPr marL="285750" indent="-285750">
              <a:buFont typeface="Arial" panose="020B0604020202020204" pitchFamily="34" charset="0"/>
              <a:buChar char="•"/>
            </a:pPr>
            <a:r>
              <a:rPr lang="fr-FR" sz="1200" dirty="0"/>
              <a:t>Electrification de la maison du Lac</a:t>
            </a:r>
          </a:p>
          <a:p>
            <a:pPr marL="285750" indent="-285750">
              <a:buFont typeface="Arial" panose="020B0604020202020204" pitchFamily="34" charset="0"/>
              <a:buChar char="•"/>
            </a:pPr>
            <a:r>
              <a:rPr lang="fr-FR" sz="1200" dirty="0"/>
              <a:t>Colis de Noël aux anciens</a:t>
            </a:r>
          </a:p>
          <a:p>
            <a:pPr marL="285750" indent="-285750">
              <a:buFont typeface="Arial" panose="020B0604020202020204" pitchFamily="34" charset="0"/>
              <a:buChar char="•"/>
            </a:pPr>
            <a:r>
              <a:rPr lang="fr-FR" sz="1200" dirty="0"/>
              <a:t>Subvention à l’ASA d’Aiguebelle</a:t>
            </a:r>
          </a:p>
          <a:p>
            <a:pPr marL="285750" indent="-285750">
              <a:buFont typeface="Arial" panose="020B0604020202020204" pitchFamily="34" charset="0"/>
              <a:buChar char="•"/>
            </a:pPr>
            <a:r>
              <a:rPr lang="fr-FR" sz="1200" dirty="0"/>
              <a:t>Captage eau de ruissellement en amont du plan d’eau</a:t>
            </a:r>
          </a:p>
          <a:p>
            <a:pPr marL="285750" indent="-285750">
              <a:buFont typeface="Arial" panose="020B0604020202020204" pitchFamily="34" charset="0"/>
              <a:buChar char="•"/>
            </a:pPr>
            <a:r>
              <a:rPr lang="fr-FR" sz="1200" dirty="0"/>
              <a:t>Taille des arbres autour du bâtiment de l’ONF (Gare) </a:t>
            </a:r>
          </a:p>
          <a:p>
            <a:pPr marL="285750" indent="-285750">
              <a:buFont typeface="Arial" panose="020B0604020202020204" pitchFamily="34" charset="0"/>
              <a:buChar char="•"/>
            </a:pPr>
            <a:r>
              <a:rPr lang="fr-FR" sz="1200" dirty="0"/>
              <a:t>Achat de pièges pour les chenilles processionnaires</a:t>
            </a:r>
          </a:p>
          <a:p>
            <a:pPr marL="285750" indent="-285750">
              <a:buFont typeface="Arial" panose="020B0604020202020204" pitchFamily="34" charset="0"/>
              <a:buChar char="•"/>
            </a:pPr>
            <a:r>
              <a:rPr lang="fr-FR" sz="1200" dirty="0"/>
              <a:t>Mise en conformité de la crèche</a:t>
            </a:r>
          </a:p>
        </p:txBody>
      </p:sp>
      <p:sp>
        <p:nvSpPr>
          <p:cNvPr id="6" name="Flèche : courbe vers la gauche 5">
            <a:extLst>
              <a:ext uri="{FF2B5EF4-FFF2-40B4-BE49-F238E27FC236}">
                <a16:creationId xmlns:a16="http://schemas.microsoft.com/office/drawing/2014/main" id="{2EAB1EC1-70F3-4002-4CF3-809FB6F2EB3C}"/>
              </a:ext>
            </a:extLst>
          </p:cNvPr>
          <p:cNvSpPr/>
          <p:nvPr/>
        </p:nvSpPr>
        <p:spPr>
          <a:xfrm>
            <a:off x="4427984" y="3505572"/>
            <a:ext cx="762754" cy="1289397"/>
          </a:xfrm>
          <a:prstGeom prst="curvedLef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ectangle 6">
            <a:hlinkClick r:id="rId4" action="ppaction://hlinksldjump"/>
            <a:extLst>
              <a:ext uri="{FF2B5EF4-FFF2-40B4-BE49-F238E27FC236}">
                <a16:creationId xmlns:a16="http://schemas.microsoft.com/office/drawing/2014/main" id="{1FBF3655-114E-EB49-0503-2A32D692CE6A}"/>
              </a:ext>
            </a:extLst>
          </p:cNvPr>
          <p:cNvSpPr/>
          <p:nvPr/>
        </p:nvSpPr>
        <p:spPr>
          <a:xfrm>
            <a:off x="5292080" y="3649588"/>
            <a:ext cx="2207271" cy="707886"/>
          </a:xfrm>
          <a:prstGeom prst="rect">
            <a:avLst/>
          </a:prstGeom>
          <a:noFill/>
        </p:spPr>
        <p:txBody>
          <a:bodyPr wrap="none" lIns="91440" tIns="45720" rIns="91440" bIns="45720">
            <a:spAutoFit/>
          </a:bodyPr>
          <a:lstStyle/>
          <a:p>
            <a:pPr algn="ctr"/>
            <a:r>
              <a:rPr lang="fr-FR" sz="2000" b="1"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CLIC pour </a:t>
            </a: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aller aux</a:t>
            </a:r>
          </a:p>
          <a:p>
            <a:pPr algn="ct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5" action="ppaction://hlinksldjump">
                  <a:extLst>
                    <a:ext uri="{A12FA001-AC4F-418D-AE19-62706E023703}">
                      <ahyp:hlinkClr xmlns:ahyp="http://schemas.microsoft.com/office/drawing/2018/hyperlinkcolor" val="tx"/>
                    </a:ext>
                  </a:extLst>
                </a:hlinkClick>
              </a:rPr>
              <a:t> questions diverses</a:t>
            </a:r>
            <a:endPar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endParaRPr>
          </a:p>
        </p:txBody>
      </p:sp>
    </p:spTree>
    <p:extLst>
      <p:ext uri="{BB962C8B-B14F-4D97-AF65-F5344CB8AC3E}">
        <p14:creationId xmlns:p14="http://schemas.microsoft.com/office/powerpoint/2010/main" val="1288573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D5258-324A-4573-AB53-FAEAE98AFBD0}"/>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A018A1F-83A0-ED0D-F3F6-36CC65B9888C}"/>
              </a:ext>
            </a:extLst>
          </p:cNvPr>
          <p:cNvSpPr>
            <a:spLocks noGrp="1"/>
          </p:cNvSpPr>
          <p:nvPr>
            <p:ph type="dt" sz="half" idx="10"/>
          </p:nvPr>
        </p:nvSpPr>
        <p:spPr/>
        <p:txBody>
          <a:bodyPr/>
          <a:lstStyle/>
          <a:p>
            <a:fld id="{7944908E-0EAE-4DCC-A075-15E2E0FF35B4}" type="datetime1">
              <a:rPr lang="fr-FR" smtClean="0"/>
              <a:t>17/03/2026</a:t>
            </a:fld>
            <a:endParaRPr lang="fr-FR"/>
          </a:p>
        </p:txBody>
      </p:sp>
      <p:sp>
        <p:nvSpPr>
          <p:cNvPr id="3" name="Espace réservé du pied de page 2">
            <a:extLst>
              <a:ext uri="{FF2B5EF4-FFF2-40B4-BE49-F238E27FC236}">
                <a16:creationId xmlns:a16="http://schemas.microsoft.com/office/drawing/2014/main" id="{8DA5CE0A-607E-C490-0768-C14D256943E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CF9B9075-683B-8F49-AE38-38FD15D0FCA9}"/>
              </a:ext>
            </a:extLst>
          </p:cNvPr>
          <p:cNvSpPr>
            <a:spLocks noGrp="1"/>
          </p:cNvSpPr>
          <p:nvPr>
            <p:ph type="sldNum" sz="quarter" idx="12"/>
          </p:nvPr>
        </p:nvSpPr>
        <p:spPr/>
        <p:txBody>
          <a:bodyPr/>
          <a:lstStyle/>
          <a:p>
            <a:fld id="{759F8C28-2559-48B3-A02F-41E0C7A8A4CA}" type="slidenum">
              <a:rPr lang="fr-FR" smtClean="0"/>
              <a:t>42</a:t>
            </a:fld>
            <a:endParaRPr lang="fr-FR"/>
          </a:p>
        </p:txBody>
      </p:sp>
      <p:sp>
        <p:nvSpPr>
          <p:cNvPr id="7" name="ZoneTexte 6">
            <a:extLst>
              <a:ext uri="{FF2B5EF4-FFF2-40B4-BE49-F238E27FC236}">
                <a16:creationId xmlns:a16="http://schemas.microsoft.com/office/drawing/2014/main" id="{4F78D249-6230-E835-650E-67DB7C072736}"/>
              </a:ext>
            </a:extLst>
          </p:cNvPr>
          <p:cNvSpPr txBox="1"/>
          <p:nvPr/>
        </p:nvSpPr>
        <p:spPr>
          <a:xfrm>
            <a:off x="-7883" y="5116719"/>
            <a:ext cx="9142803" cy="276999"/>
          </a:xfrm>
          <a:prstGeom prst="rect">
            <a:avLst/>
          </a:prstGeom>
          <a:noFill/>
        </p:spPr>
        <p:txBody>
          <a:bodyPr wrap="square" rtlCol="0">
            <a:spAutoFit/>
          </a:bodyPr>
          <a:lstStyle/>
          <a:p>
            <a:pPr algn="ctr"/>
            <a:r>
              <a:rPr lang="fr-FR" sz="1200" dirty="0">
                <a:hlinkClick r:id="rId2"/>
              </a:rPr>
              <a:t>Les </a:t>
            </a:r>
            <a:r>
              <a:rPr lang="fr-FR" sz="1200" dirty="0" err="1">
                <a:hlinkClick r:id="rId2"/>
              </a:rPr>
              <a:t>Angelas</a:t>
            </a:r>
            <a:r>
              <a:rPr lang="fr-FR" sz="1200" dirty="0"/>
              <a:t>  -  </a:t>
            </a:r>
            <a:r>
              <a:rPr lang="fr-FR" sz="1200" dirty="0">
                <a:hlinkClick r:id="rId3"/>
              </a:rPr>
              <a:t>Les </a:t>
            </a:r>
            <a:r>
              <a:rPr lang="fr-FR" sz="1200" dirty="0" err="1">
                <a:hlinkClick r:id="rId3"/>
              </a:rPr>
              <a:t>Verneys</a:t>
            </a:r>
            <a:r>
              <a:rPr lang="fr-FR" sz="1200" dirty="0"/>
              <a:t> - </a:t>
            </a:r>
            <a:r>
              <a:rPr lang="fr-FR" sz="1200" dirty="0">
                <a:hlinkClick r:id="rId4"/>
              </a:rPr>
              <a:t>La Roche</a:t>
            </a:r>
            <a:r>
              <a:rPr lang="fr-FR" sz="1200" dirty="0"/>
              <a:t> – </a:t>
            </a:r>
            <a:r>
              <a:rPr lang="fr-FR" sz="1200" dirty="0" err="1">
                <a:hlinkClick r:id="rId5"/>
              </a:rPr>
              <a:t>Leygat</a:t>
            </a:r>
            <a:r>
              <a:rPr lang="fr-FR" sz="1200" dirty="0"/>
              <a:t> – </a:t>
            </a:r>
            <a:r>
              <a:rPr lang="fr-FR" sz="1200" dirty="0" err="1">
                <a:hlinkClick r:id="rId6"/>
              </a:rPr>
              <a:t>Chabrand</a:t>
            </a:r>
            <a:r>
              <a:rPr lang="fr-FR" sz="1200" dirty="0"/>
              <a:t> -  </a:t>
            </a:r>
            <a:r>
              <a:rPr lang="fr-FR" sz="1200" dirty="0" err="1">
                <a:hlinkClick r:id="rId7"/>
              </a:rPr>
              <a:t>Péchal</a:t>
            </a:r>
            <a:r>
              <a:rPr lang="fr-FR" sz="1200" dirty="0"/>
              <a:t> - </a:t>
            </a:r>
            <a:r>
              <a:rPr lang="fr-FR" sz="1200" dirty="0" err="1">
                <a:hlinkClick r:id="rId8"/>
              </a:rPr>
              <a:t>Valbonnais</a:t>
            </a:r>
            <a:r>
              <a:rPr lang="fr-FR" sz="1200" dirty="0">
                <a:hlinkClick r:id="rId8"/>
              </a:rPr>
              <a:t> (Bourg, </a:t>
            </a:r>
            <a:r>
              <a:rPr lang="fr-FR" sz="1200" dirty="0" err="1">
                <a:hlinkClick r:id="rId8"/>
              </a:rPr>
              <a:t>Nicolaux</a:t>
            </a:r>
            <a:r>
              <a:rPr lang="fr-FR" sz="1200" dirty="0">
                <a:hlinkClick r:id="rId8"/>
              </a:rPr>
              <a:t>, Roussillon, Clos-Moulina)</a:t>
            </a:r>
            <a:r>
              <a:rPr lang="fr-FR" sz="1200" dirty="0"/>
              <a:t> - </a:t>
            </a:r>
            <a:r>
              <a:rPr lang="fr-FR" sz="1200" dirty="0">
                <a:hlinkClick r:id="rId9"/>
              </a:rPr>
              <a:t>Le Pont du Prêtre</a:t>
            </a:r>
            <a:endParaRPr lang="fr-FR" sz="1200" dirty="0"/>
          </a:p>
        </p:txBody>
      </p:sp>
      <p:sp>
        <p:nvSpPr>
          <p:cNvPr id="13" name="Rectangle 12">
            <a:extLst>
              <a:ext uri="{FF2B5EF4-FFF2-40B4-BE49-F238E27FC236}">
                <a16:creationId xmlns:a16="http://schemas.microsoft.com/office/drawing/2014/main" id="{AB0900C9-F784-B260-7AD4-8BF64B3F9766}"/>
              </a:ext>
            </a:extLst>
          </p:cNvPr>
          <p:cNvSpPr/>
          <p:nvPr/>
        </p:nvSpPr>
        <p:spPr>
          <a:xfrm>
            <a:off x="1289210" y="29445"/>
            <a:ext cx="7027206" cy="369332"/>
          </a:xfrm>
          <a:prstGeom prst="rect">
            <a:avLst/>
          </a:prstGeom>
        </p:spPr>
        <p:txBody>
          <a:bodyPr wrap="square">
            <a:spAutoFit/>
          </a:bodyPr>
          <a:lstStyle/>
          <a:p>
            <a:pPr algn="ctr">
              <a:spcBef>
                <a:spcPct val="0"/>
              </a:spcBef>
            </a:pPr>
            <a:r>
              <a:rPr lang="fr-FR" b="1" dirty="0">
                <a:solidFill>
                  <a:schemeClr val="tx2">
                    <a:lumMod val="60000"/>
                    <a:lumOff val="40000"/>
                  </a:schemeClr>
                </a:solidFill>
              </a:rPr>
              <a:t>Travaux BERTINI – MJ-PRESTATIONS DE SERVICES – Travaux de voirie</a:t>
            </a:r>
          </a:p>
        </p:txBody>
      </p:sp>
      <p:pic>
        <p:nvPicPr>
          <p:cNvPr id="11" name="Image 10" descr="Une image contenant cône, Panneau de signalisation&#10;&#10;Le contenu généré par l’IA peut être incorrect.">
            <a:extLst>
              <a:ext uri="{FF2B5EF4-FFF2-40B4-BE49-F238E27FC236}">
                <a16:creationId xmlns:a16="http://schemas.microsoft.com/office/drawing/2014/main" id="{C0E896CC-EA27-4685-E19E-2C7CAF45630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061" y="1465"/>
            <a:ext cx="720000" cy="471892"/>
          </a:xfrm>
          <a:prstGeom prst="rect">
            <a:avLst/>
          </a:prstGeom>
        </p:spPr>
      </p:pic>
      <p:pic>
        <p:nvPicPr>
          <p:cNvPr id="22" name="Image 21">
            <a:extLst>
              <a:ext uri="{FF2B5EF4-FFF2-40B4-BE49-F238E27FC236}">
                <a16:creationId xmlns:a16="http://schemas.microsoft.com/office/drawing/2014/main" id="{88ADC1FA-B6C1-E631-30EA-53D6574FBDB1}"/>
              </a:ext>
            </a:extLst>
          </p:cNvPr>
          <p:cNvPicPr>
            <a:picLocks noChangeAspect="1"/>
          </p:cNvPicPr>
          <p:nvPr/>
        </p:nvPicPr>
        <p:blipFill>
          <a:blip r:embed="rId11"/>
          <a:stretch>
            <a:fillRect/>
          </a:stretch>
        </p:blipFill>
        <p:spPr>
          <a:xfrm>
            <a:off x="4787627" y="408237"/>
            <a:ext cx="3650545" cy="1366075"/>
          </a:xfrm>
          <a:prstGeom prst="rect">
            <a:avLst/>
          </a:prstGeom>
        </p:spPr>
      </p:pic>
      <p:sp>
        <p:nvSpPr>
          <p:cNvPr id="25" name="ZoneTexte 24">
            <a:extLst>
              <a:ext uri="{FF2B5EF4-FFF2-40B4-BE49-F238E27FC236}">
                <a16:creationId xmlns:a16="http://schemas.microsoft.com/office/drawing/2014/main" id="{284C9DF0-6862-2D35-2738-EAAEF3F1384B}"/>
              </a:ext>
            </a:extLst>
          </p:cNvPr>
          <p:cNvSpPr txBox="1"/>
          <p:nvPr/>
        </p:nvSpPr>
        <p:spPr>
          <a:xfrm>
            <a:off x="4356375" y="1875794"/>
            <a:ext cx="4460337" cy="276999"/>
          </a:xfrm>
          <a:prstGeom prst="rect">
            <a:avLst/>
          </a:prstGeom>
          <a:noFill/>
        </p:spPr>
        <p:txBody>
          <a:bodyPr wrap="square" rtlCol="0">
            <a:spAutoFit/>
          </a:bodyPr>
          <a:lstStyle/>
          <a:p>
            <a:pPr algn="ctr"/>
            <a:r>
              <a:rPr lang="fr-FR" sz="1200" dirty="0"/>
              <a:t>Devis </a:t>
            </a:r>
            <a:r>
              <a:rPr lang="fr-FR" sz="1200" dirty="0" err="1"/>
              <a:t>Bertini</a:t>
            </a:r>
            <a:r>
              <a:rPr lang="fr-FR" sz="1200" dirty="0"/>
              <a:t> TP : 62 route des Saulniers : </a:t>
            </a:r>
            <a:r>
              <a:rPr lang="fr-FR" sz="1200" dirty="0">
                <a:solidFill>
                  <a:srgbClr val="FF0000"/>
                </a:solidFill>
                <a:latin typeface="Arial" panose="020B0604020202020204" pitchFamily="34" charset="0"/>
              </a:rPr>
              <a:t> 9 900</a:t>
            </a:r>
            <a:r>
              <a:rPr lang="fr-FR" sz="1200" dirty="0">
                <a:solidFill>
                  <a:srgbClr val="FF0000"/>
                </a:solidFill>
                <a:latin typeface="Arial" panose="020B0604020202020204" pitchFamily="34" charset="0"/>
                <a:hlinkClick r:id="rId12" action="ppaction://hlinkfile"/>
              </a:rPr>
              <a:t> €TTC</a:t>
            </a:r>
            <a:endParaRPr lang="fr-FR" sz="1200" dirty="0">
              <a:solidFill>
                <a:srgbClr val="FF0000"/>
              </a:solidFill>
            </a:endParaRPr>
          </a:p>
        </p:txBody>
      </p:sp>
      <p:pic>
        <p:nvPicPr>
          <p:cNvPr id="18" name="Image 17">
            <a:extLst>
              <a:ext uri="{FF2B5EF4-FFF2-40B4-BE49-F238E27FC236}">
                <a16:creationId xmlns:a16="http://schemas.microsoft.com/office/drawing/2014/main" id="{44B30921-9396-9285-4E3D-61A23FB07E05}"/>
              </a:ext>
            </a:extLst>
          </p:cNvPr>
          <p:cNvPicPr>
            <a:picLocks noChangeAspect="1"/>
          </p:cNvPicPr>
          <p:nvPr/>
        </p:nvPicPr>
        <p:blipFill>
          <a:blip r:embed="rId13"/>
          <a:stretch>
            <a:fillRect/>
          </a:stretch>
        </p:blipFill>
        <p:spPr>
          <a:xfrm>
            <a:off x="196424" y="598463"/>
            <a:ext cx="4159951" cy="1535175"/>
          </a:xfrm>
          <a:prstGeom prst="rect">
            <a:avLst/>
          </a:prstGeom>
        </p:spPr>
      </p:pic>
      <p:sp>
        <p:nvSpPr>
          <p:cNvPr id="19" name="ZoneTexte 18">
            <a:extLst>
              <a:ext uri="{FF2B5EF4-FFF2-40B4-BE49-F238E27FC236}">
                <a16:creationId xmlns:a16="http://schemas.microsoft.com/office/drawing/2014/main" id="{0F4289E6-8471-BAA7-E908-01122F691BD6}"/>
              </a:ext>
            </a:extLst>
          </p:cNvPr>
          <p:cNvSpPr txBox="1"/>
          <p:nvPr/>
        </p:nvSpPr>
        <p:spPr>
          <a:xfrm>
            <a:off x="256565" y="2142426"/>
            <a:ext cx="3983975" cy="461665"/>
          </a:xfrm>
          <a:prstGeom prst="rect">
            <a:avLst/>
          </a:prstGeom>
          <a:noFill/>
        </p:spPr>
        <p:txBody>
          <a:bodyPr wrap="square" rtlCol="0">
            <a:spAutoFit/>
          </a:bodyPr>
          <a:lstStyle/>
          <a:p>
            <a:pPr algn="ctr"/>
            <a:r>
              <a:rPr lang="fr-FR" sz="1200" dirty="0"/>
              <a:t>Devis </a:t>
            </a:r>
            <a:r>
              <a:rPr lang="fr-FR" sz="1200" dirty="0" err="1"/>
              <a:t>Bertini</a:t>
            </a:r>
            <a:r>
              <a:rPr lang="fr-FR" sz="1200" dirty="0"/>
              <a:t> TP : Curer ruisseau de la Gorge : </a:t>
            </a:r>
            <a:r>
              <a:rPr lang="fr-FR" sz="1200" dirty="0">
                <a:solidFill>
                  <a:srgbClr val="FF0000"/>
                </a:solidFill>
                <a:latin typeface="Arial" panose="020B0604020202020204" pitchFamily="34" charset="0"/>
              </a:rPr>
              <a:t>8028,00 €TTC</a:t>
            </a:r>
          </a:p>
          <a:p>
            <a:pPr algn="ctr"/>
            <a:r>
              <a:rPr lang="fr-FR" sz="1200" dirty="0">
                <a:solidFill>
                  <a:srgbClr val="FF0000"/>
                </a:solidFill>
                <a:latin typeface="Arial" panose="020B0604020202020204" pitchFamily="34" charset="0"/>
              </a:rPr>
              <a:t>Montant révisé : </a:t>
            </a:r>
            <a:r>
              <a:rPr lang="fr-FR" sz="1200" dirty="0">
                <a:solidFill>
                  <a:srgbClr val="FF0000"/>
                </a:solidFill>
                <a:latin typeface="Arial" panose="020B0604020202020204" pitchFamily="34" charset="0"/>
                <a:hlinkClick r:id="rId14" action="ppaction://hlinkfile"/>
              </a:rPr>
              <a:t>9 351,01 €TTC</a:t>
            </a:r>
            <a:r>
              <a:rPr lang="fr-FR" sz="1200" dirty="0">
                <a:hlinkClick r:id="rId15" action="ppaction://hlinkfile"/>
              </a:rPr>
              <a:t> </a:t>
            </a:r>
            <a:r>
              <a:rPr lang="fr-FR" sz="1200" dirty="0"/>
              <a:t> </a:t>
            </a:r>
          </a:p>
        </p:txBody>
      </p:sp>
      <p:pic>
        <p:nvPicPr>
          <p:cNvPr id="5" name="Image 4">
            <a:extLst>
              <a:ext uri="{FF2B5EF4-FFF2-40B4-BE49-F238E27FC236}">
                <a16:creationId xmlns:a16="http://schemas.microsoft.com/office/drawing/2014/main" id="{76BCF153-D316-D53D-6DB0-BAFA4265ED04}"/>
              </a:ext>
            </a:extLst>
          </p:cNvPr>
          <p:cNvPicPr>
            <a:picLocks noChangeAspect="1"/>
          </p:cNvPicPr>
          <p:nvPr/>
        </p:nvPicPr>
        <p:blipFill>
          <a:blip r:embed="rId16"/>
          <a:stretch>
            <a:fillRect/>
          </a:stretch>
        </p:blipFill>
        <p:spPr>
          <a:xfrm>
            <a:off x="845668" y="2857500"/>
            <a:ext cx="2805767" cy="1499081"/>
          </a:xfrm>
          <a:prstGeom prst="rect">
            <a:avLst/>
          </a:prstGeom>
        </p:spPr>
      </p:pic>
      <p:sp>
        <p:nvSpPr>
          <p:cNvPr id="10" name="ZoneTexte 9">
            <a:extLst>
              <a:ext uri="{FF2B5EF4-FFF2-40B4-BE49-F238E27FC236}">
                <a16:creationId xmlns:a16="http://schemas.microsoft.com/office/drawing/2014/main" id="{0C19F3FC-76D2-8C11-9453-30C99AAEF722}"/>
              </a:ext>
            </a:extLst>
          </p:cNvPr>
          <p:cNvSpPr txBox="1"/>
          <p:nvPr/>
        </p:nvSpPr>
        <p:spPr>
          <a:xfrm>
            <a:off x="-13399" y="4424221"/>
            <a:ext cx="4714736" cy="461665"/>
          </a:xfrm>
          <a:prstGeom prst="rect">
            <a:avLst/>
          </a:prstGeom>
          <a:noFill/>
        </p:spPr>
        <p:txBody>
          <a:bodyPr wrap="square" rtlCol="0">
            <a:spAutoFit/>
          </a:bodyPr>
          <a:lstStyle/>
          <a:p>
            <a:pPr algn="ctr"/>
            <a:r>
              <a:rPr lang="fr-FR" sz="1200" dirty="0"/>
              <a:t>Devis </a:t>
            </a:r>
            <a:r>
              <a:rPr lang="fr-FR" sz="1200" dirty="0" err="1"/>
              <a:t>Bertini</a:t>
            </a:r>
            <a:r>
              <a:rPr lang="fr-FR" sz="1200" dirty="0"/>
              <a:t> TP : Revêtement devant la salle polyvalente: </a:t>
            </a:r>
          </a:p>
          <a:p>
            <a:pPr algn="ctr"/>
            <a:r>
              <a:rPr lang="fr-FR" sz="1200" dirty="0">
                <a:solidFill>
                  <a:srgbClr val="FF0000"/>
                </a:solidFill>
                <a:latin typeface="Arial" panose="020B0604020202020204" pitchFamily="34" charset="0"/>
              </a:rPr>
              <a:t>4 152,50 €TTC - Montant révisé : </a:t>
            </a:r>
            <a:r>
              <a:rPr lang="fr-FR" sz="1200" dirty="0">
                <a:solidFill>
                  <a:srgbClr val="FF0000"/>
                </a:solidFill>
                <a:latin typeface="Arial" panose="020B0604020202020204" pitchFamily="34" charset="0"/>
                <a:hlinkClick r:id="rId17" action="ppaction://hlinkfile"/>
              </a:rPr>
              <a:t>4 836,84 €TTC</a:t>
            </a:r>
            <a:endParaRPr lang="fr-FR" sz="1200" dirty="0">
              <a:solidFill>
                <a:srgbClr val="FF0000"/>
              </a:solidFill>
            </a:endParaRPr>
          </a:p>
        </p:txBody>
      </p:sp>
      <p:sp>
        <p:nvSpPr>
          <p:cNvPr id="6" name="ZoneTexte 5">
            <a:extLst>
              <a:ext uri="{FF2B5EF4-FFF2-40B4-BE49-F238E27FC236}">
                <a16:creationId xmlns:a16="http://schemas.microsoft.com/office/drawing/2014/main" id="{08E1F0D8-0480-B31B-51F0-0CAEF7126B29}"/>
              </a:ext>
            </a:extLst>
          </p:cNvPr>
          <p:cNvSpPr txBox="1"/>
          <p:nvPr/>
        </p:nvSpPr>
        <p:spPr>
          <a:xfrm>
            <a:off x="3779912" y="3265424"/>
            <a:ext cx="4847128" cy="369332"/>
          </a:xfrm>
          <a:prstGeom prst="rect">
            <a:avLst/>
          </a:prstGeom>
          <a:noFill/>
        </p:spPr>
        <p:txBody>
          <a:bodyPr wrap="square">
            <a:spAutoFit/>
          </a:bodyPr>
          <a:lstStyle/>
          <a:p>
            <a:pPr algn="ctr"/>
            <a:r>
              <a:rPr lang="fr-FR" sz="1800" b="1" dirty="0"/>
              <a:t>En 2026 : </a:t>
            </a:r>
            <a:r>
              <a:rPr lang="fr-FR" sz="1600" dirty="0"/>
              <a:t> </a:t>
            </a:r>
            <a:r>
              <a:rPr lang="fr-FR" sz="1800" b="1" dirty="0"/>
              <a:t>24 088 €TTC</a:t>
            </a:r>
            <a:endParaRPr lang="fr-FR" dirty="0"/>
          </a:p>
        </p:txBody>
      </p:sp>
    </p:spTree>
    <p:extLst>
      <p:ext uri="{BB962C8B-B14F-4D97-AF65-F5344CB8AC3E}">
        <p14:creationId xmlns:p14="http://schemas.microsoft.com/office/powerpoint/2010/main" val="11021673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DC277-734C-3817-C0F2-8F7FAEBE4B9B}"/>
            </a:ext>
          </a:extLst>
        </p:cNvPr>
        <p:cNvGrpSpPr/>
        <p:nvPr/>
      </p:nvGrpSpPr>
      <p:grpSpPr>
        <a:xfrm>
          <a:off x="0" y="0"/>
          <a:ext cx="0" cy="0"/>
          <a:chOff x="0" y="0"/>
          <a:chExt cx="0" cy="0"/>
        </a:xfrm>
      </p:grpSpPr>
      <p:sp>
        <p:nvSpPr>
          <p:cNvPr id="16386" name="ZoneTexte 3">
            <a:extLst>
              <a:ext uri="{FF2B5EF4-FFF2-40B4-BE49-F238E27FC236}">
                <a16:creationId xmlns:a16="http://schemas.microsoft.com/office/drawing/2014/main" id="{F78039CB-068F-0ECC-E776-886C44BFED53}"/>
              </a:ext>
            </a:extLst>
          </p:cNvPr>
          <p:cNvSpPr txBox="1">
            <a:spLocks noChangeArrowheads="1"/>
          </p:cNvSpPr>
          <p:nvPr/>
        </p:nvSpPr>
        <p:spPr bwMode="auto">
          <a:xfrm>
            <a:off x="1115616" y="13864"/>
            <a:ext cx="6720417" cy="375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07000"/>
              </a:lnSpc>
              <a:spcBef>
                <a:spcPct val="0"/>
              </a:spcBef>
              <a:spcAft>
                <a:spcPts val="800"/>
              </a:spcAft>
              <a:buFontTx/>
              <a:buNone/>
            </a:pPr>
            <a:r>
              <a:rPr lang="fr-FR" altLang="fr-FR" sz="1800" b="1" dirty="0">
                <a:solidFill>
                  <a:srgbClr val="00B0F0"/>
                </a:solidFill>
                <a:latin typeface="+mn-lt"/>
              </a:rPr>
              <a:t>Divers entretiens de chemins et d’arbres</a:t>
            </a:r>
          </a:p>
        </p:txBody>
      </p:sp>
      <p:sp>
        <p:nvSpPr>
          <p:cNvPr id="2" name="Espace réservé de la date 1">
            <a:extLst>
              <a:ext uri="{FF2B5EF4-FFF2-40B4-BE49-F238E27FC236}">
                <a16:creationId xmlns:a16="http://schemas.microsoft.com/office/drawing/2014/main" id="{CB9096C2-A97E-C014-9B11-214C82B0CCD2}"/>
              </a:ext>
            </a:extLst>
          </p:cNvPr>
          <p:cNvSpPr>
            <a:spLocks noGrp="1"/>
          </p:cNvSpPr>
          <p:nvPr>
            <p:ph type="dt" sz="half" idx="10"/>
          </p:nvPr>
        </p:nvSpPr>
        <p:spPr/>
        <p:txBody>
          <a:bodyPr/>
          <a:lstStyle/>
          <a:p>
            <a:fld id="{413F412A-E2C8-4C0A-8E2D-7926AD5A64E1}" type="datetime1">
              <a:rPr lang="fr-FR" smtClean="0"/>
              <a:t>17/03/2026</a:t>
            </a:fld>
            <a:endParaRPr lang="fr-FR"/>
          </a:p>
        </p:txBody>
      </p:sp>
      <p:sp>
        <p:nvSpPr>
          <p:cNvPr id="3" name="Espace réservé du pied de page 2">
            <a:extLst>
              <a:ext uri="{FF2B5EF4-FFF2-40B4-BE49-F238E27FC236}">
                <a16:creationId xmlns:a16="http://schemas.microsoft.com/office/drawing/2014/main" id="{FE311734-48B1-01B6-8059-D6E4C87C04AE}"/>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F57DE495-D150-A371-BBA9-4BC641434256}"/>
              </a:ext>
            </a:extLst>
          </p:cNvPr>
          <p:cNvSpPr>
            <a:spLocks noGrp="1"/>
          </p:cNvSpPr>
          <p:nvPr>
            <p:ph type="sldNum" sz="quarter" idx="12"/>
          </p:nvPr>
        </p:nvSpPr>
        <p:spPr/>
        <p:txBody>
          <a:bodyPr/>
          <a:lstStyle/>
          <a:p>
            <a:fld id="{759F8C28-2559-48B3-A02F-41E0C7A8A4CA}" type="slidenum">
              <a:rPr lang="fr-FR" smtClean="0"/>
              <a:t>43</a:t>
            </a:fld>
            <a:endParaRPr lang="fr-FR"/>
          </a:p>
        </p:txBody>
      </p:sp>
      <p:pic>
        <p:nvPicPr>
          <p:cNvPr id="5" name="Image 4" descr="Une image contenant plein air, sol, arbre, faire de la randonnée&#10;&#10;Description générée automatiquement">
            <a:extLst>
              <a:ext uri="{FF2B5EF4-FFF2-40B4-BE49-F238E27FC236}">
                <a16:creationId xmlns:a16="http://schemas.microsoft.com/office/drawing/2014/main" id="{6D8F9324-5F81-7D07-3803-8DFBFB27AF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475562"/>
            <a:ext cx="2735372" cy="1709608"/>
          </a:xfrm>
          <a:prstGeom prst="rect">
            <a:avLst/>
          </a:prstGeom>
        </p:spPr>
      </p:pic>
      <p:pic>
        <p:nvPicPr>
          <p:cNvPr id="8" name="Image 7">
            <a:extLst>
              <a:ext uri="{FF2B5EF4-FFF2-40B4-BE49-F238E27FC236}">
                <a16:creationId xmlns:a16="http://schemas.microsoft.com/office/drawing/2014/main" id="{AD03985C-D0D2-BF03-5029-8B9321DE76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334" y="3935097"/>
            <a:ext cx="2735372" cy="1709608"/>
          </a:xfrm>
          <a:prstGeom prst="rect">
            <a:avLst/>
          </a:prstGeom>
        </p:spPr>
      </p:pic>
      <p:pic>
        <p:nvPicPr>
          <p:cNvPr id="10" name="Image 9">
            <a:extLst>
              <a:ext uri="{FF2B5EF4-FFF2-40B4-BE49-F238E27FC236}">
                <a16:creationId xmlns:a16="http://schemas.microsoft.com/office/drawing/2014/main" id="{BBB9389C-93C8-1181-B977-EB6153B642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05330"/>
            <a:ext cx="2735372" cy="1709607"/>
          </a:xfrm>
          <a:prstGeom prst="rect">
            <a:avLst/>
          </a:prstGeom>
        </p:spPr>
      </p:pic>
      <p:pic>
        <p:nvPicPr>
          <p:cNvPr id="11" name="Image 10">
            <a:extLst>
              <a:ext uri="{FF2B5EF4-FFF2-40B4-BE49-F238E27FC236}">
                <a16:creationId xmlns:a16="http://schemas.microsoft.com/office/drawing/2014/main" id="{161F0CEB-1554-55C8-A4AB-2FB8A02C83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89" y="0"/>
            <a:ext cx="720000" cy="551916"/>
          </a:xfrm>
          <a:prstGeom prst="rect">
            <a:avLst/>
          </a:prstGeom>
        </p:spPr>
      </p:pic>
      <p:sp>
        <p:nvSpPr>
          <p:cNvPr id="15" name="ZoneTexte 14">
            <a:extLst>
              <a:ext uri="{FF2B5EF4-FFF2-40B4-BE49-F238E27FC236}">
                <a16:creationId xmlns:a16="http://schemas.microsoft.com/office/drawing/2014/main" id="{ECC44581-EF28-B5E5-23CB-C3C2C484F858}"/>
              </a:ext>
            </a:extLst>
          </p:cNvPr>
          <p:cNvSpPr txBox="1"/>
          <p:nvPr/>
        </p:nvSpPr>
        <p:spPr>
          <a:xfrm>
            <a:off x="2812644" y="504826"/>
            <a:ext cx="2735372" cy="4185761"/>
          </a:xfrm>
          <a:prstGeom prst="rect">
            <a:avLst/>
          </a:prstGeom>
          <a:noFill/>
        </p:spPr>
        <p:txBody>
          <a:bodyPr wrap="square" rtlCol="0">
            <a:spAutoFit/>
          </a:bodyPr>
          <a:lstStyle/>
          <a:p>
            <a:r>
              <a:rPr lang="fr-FR" sz="1400" dirty="0"/>
              <a:t>Chemin de la </a:t>
            </a:r>
            <a:r>
              <a:rPr lang="fr-FR" sz="1400" dirty="0" err="1"/>
              <a:t>Sauzerie</a:t>
            </a:r>
            <a:r>
              <a:rPr lang="fr-FR" sz="1400" dirty="0"/>
              <a:t>  :</a:t>
            </a:r>
          </a:p>
          <a:p>
            <a:r>
              <a:rPr lang="fr-FR" sz="1400" strike="sngStrike" dirty="0"/>
              <a:t>1 500 €</a:t>
            </a:r>
            <a:r>
              <a:rPr lang="fr-FR" sz="1400" b="1" dirty="0">
                <a:solidFill>
                  <a:srgbClr val="FF0000"/>
                </a:solidFill>
              </a:rPr>
              <a:t> &gt;&gt;&gt;  6 500€</a:t>
            </a:r>
          </a:p>
          <a:p>
            <a:r>
              <a:rPr lang="fr-FR" sz="1400" dirty="0">
                <a:solidFill>
                  <a:srgbClr val="FF0000"/>
                </a:solidFill>
              </a:rPr>
              <a:t>Avant le 15 février 2026 &gt;&gt;&gt;&gt;&gt;&gt;&gt;&gt;</a:t>
            </a:r>
          </a:p>
          <a:p>
            <a:endParaRPr lang="fr-FR" sz="1400" dirty="0"/>
          </a:p>
          <a:p>
            <a:endParaRPr lang="fr-FR" sz="1400" dirty="0"/>
          </a:p>
          <a:p>
            <a:endParaRPr lang="fr-FR" sz="1400" dirty="0"/>
          </a:p>
          <a:p>
            <a:endParaRPr lang="fr-FR" sz="1400" dirty="0"/>
          </a:p>
          <a:p>
            <a:endParaRPr lang="fr-FR" sz="1400" dirty="0"/>
          </a:p>
          <a:p>
            <a:r>
              <a:rPr lang="fr-FR" sz="1400" dirty="0"/>
              <a:t>Chemin de l'Alpe :</a:t>
            </a:r>
          </a:p>
          <a:p>
            <a:r>
              <a:rPr lang="fr-FR" sz="1400" dirty="0"/>
              <a:t>1 500 €</a:t>
            </a:r>
          </a:p>
          <a:p>
            <a:endParaRPr lang="fr-FR" sz="1400" dirty="0"/>
          </a:p>
          <a:p>
            <a:endParaRPr lang="fr-FR" sz="1400" dirty="0"/>
          </a:p>
          <a:p>
            <a:endParaRPr lang="fr-FR" sz="1400" dirty="0"/>
          </a:p>
          <a:p>
            <a:endParaRPr lang="fr-FR" sz="1400" dirty="0"/>
          </a:p>
          <a:p>
            <a:endParaRPr lang="fr-FR" sz="1400" dirty="0"/>
          </a:p>
          <a:p>
            <a:endParaRPr lang="fr-FR" sz="1400" dirty="0"/>
          </a:p>
          <a:p>
            <a:r>
              <a:rPr lang="fr-FR" sz="1400" dirty="0"/>
              <a:t>Elagage arbres multisport :</a:t>
            </a:r>
          </a:p>
          <a:p>
            <a:r>
              <a:rPr lang="fr-FR" sz="1400" strike="sngStrike" dirty="0">
                <a:hlinkClick r:id="rId6" action="ppaction://hlinkfile"/>
              </a:rPr>
              <a:t>Devis ONF</a:t>
            </a:r>
            <a:r>
              <a:rPr lang="fr-FR" sz="1400" strike="sngStrike" dirty="0"/>
              <a:t> : 7 003,56 € TTC</a:t>
            </a:r>
          </a:p>
          <a:p>
            <a:r>
              <a:rPr lang="fr-FR" sz="1400" dirty="0"/>
              <a:t>devis </a:t>
            </a:r>
            <a:r>
              <a:rPr lang="fr-FR" sz="1400" dirty="0" err="1"/>
              <a:t>Batko</a:t>
            </a:r>
            <a:r>
              <a:rPr lang="fr-FR" sz="1400" dirty="0"/>
              <a:t> : 1 800 €TTC</a:t>
            </a:r>
          </a:p>
        </p:txBody>
      </p:sp>
      <p:pic>
        <p:nvPicPr>
          <p:cNvPr id="17" name="Image 16">
            <a:extLst>
              <a:ext uri="{FF2B5EF4-FFF2-40B4-BE49-F238E27FC236}">
                <a16:creationId xmlns:a16="http://schemas.microsoft.com/office/drawing/2014/main" id="{96CEF448-9BCF-F52C-83DB-EB003C5583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06817" y="536107"/>
            <a:ext cx="3557671" cy="4743561"/>
          </a:xfrm>
          <a:prstGeom prst="rect">
            <a:avLst/>
          </a:prstGeom>
        </p:spPr>
      </p:pic>
      <p:sp>
        <p:nvSpPr>
          <p:cNvPr id="6" name="ZoneTexte 5">
            <a:extLst>
              <a:ext uri="{FF2B5EF4-FFF2-40B4-BE49-F238E27FC236}">
                <a16:creationId xmlns:a16="http://schemas.microsoft.com/office/drawing/2014/main" id="{A0EE8ACD-8D6D-FC48-0C39-523200EC5FC6}"/>
              </a:ext>
            </a:extLst>
          </p:cNvPr>
          <p:cNvSpPr txBox="1"/>
          <p:nvPr/>
        </p:nvSpPr>
        <p:spPr>
          <a:xfrm>
            <a:off x="2871706" y="4707958"/>
            <a:ext cx="2535111" cy="369332"/>
          </a:xfrm>
          <a:prstGeom prst="rect">
            <a:avLst/>
          </a:prstGeom>
          <a:noFill/>
        </p:spPr>
        <p:txBody>
          <a:bodyPr wrap="square">
            <a:spAutoFit/>
          </a:bodyPr>
          <a:lstStyle/>
          <a:p>
            <a:pPr algn="ctr"/>
            <a:r>
              <a:rPr lang="fr-FR" sz="1800" b="1" dirty="0"/>
              <a:t>En 2026 : </a:t>
            </a:r>
            <a:r>
              <a:rPr lang="fr-FR" sz="1600" dirty="0"/>
              <a:t> </a:t>
            </a:r>
            <a:r>
              <a:rPr lang="fr-FR" sz="1800" b="1" dirty="0"/>
              <a:t>9 800 €TTC</a:t>
            </a:r>
            <a:endParaRPr lang="fr-FR" dirty="0"/>
          </a:p>
        </p:txBody>
      </p:sp>
    </p:spTree>
    <p:extLst>
      <p:ext uri="{BB962C8B-B14F-4D97-AF65-F5344CB8AC3E}">
        <p14:creationId xmlns:p14="http://schemas.microsoft.com/office/powerpoint/2010/main" val="32121544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34351-CF71-D10C-86D9-AA142619743E}"/>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6E400BB-CF5A-ABD0-60C9-EB5C6450527E}"/>
              </a:ext>
            </a:extLst>
          </p:cNvPr>
          <p:cNvSpPr>
            <a:spLocks noGrp="1"/>
          </p:cNvSpPr>
          <p:nvPr>
            <p:ph type="dt" sz="half" idx="10"/>
          </p:nvPr>
        </p:nvSpPr>
        <p:spPr/>
        <p:txBody>
          <a:bodyPr/>
          <a:lstStyle/>
          <a:p>
            <a:fld id="{A09E0E60-45AB-4197-83BA-FF01B4C58899}" type="datetime1">
              <a:rPr lang="fr-FR" smtClean="0"/>
              <a:t>17/03/2026</a:t>
            </a:fld>
            <a:endParaRPr lang="fr-FR"/>
          </a:p>
        </p:txBody>
      </p:sp>
      <p:sp>
        <p:nvSpPr>
          <p:cNvPr id="3" name="Espace réservé du pied de page 2">
            <a:extLst>
              <a:ext uri="{FF2B5EF4-FFF2-40B4-BE49-F238E27FC236}">
                <a16:creationId xmlns:a16="http://schemas.microsoft.com/office/drawing/2014/main" id="{6E9E2E77-1D3E-1AE2-29EA-FD8BE3EF7B66}"/>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3589C5C3-2E8D-0D36-3352-F46B71E10DB3}"/>
              </a:ext>
            </a:extLst>
          </p:cNvPr>
          <p:cNvSpPr>
            <a:spLocks noGrp="1"/>
          </p:cNvSpPr>
          <p:nvPr>
            <p:ph type="sldNum" sz="quarter" idx="12"/>
          </p:nvPr>
        </p:nvSpPr>
        <p:spPr/>
        <p:txBody>
          <a:bodyPr/>
          <a:lstStyle/>
          <a:p>
            <a:fld id="{759F8C28-2559-48B3-A02F-41E0C7A8A4CA}" type="slidenum">
              <a:rPr lang="fr-FR" smtClean="0"/>
              <a:t>44</a:t>
            </a:fld>
            <a:endParaRPr lang="fr-FR"/>
          </a:p>
        </p:txBody>
      </p:sp>
      <p:pic>
        <p:nvPicPr>
          <p:cNvPr id="8" name="Image 7">
            <a:extLst>
              <a:ext uri="{FF2B5EF4-FFF2-40B4-BE49-F238E27FC236}">
                <a16:creationId xmlns:a16="http://schemas.microsoft.com/office/drawing/2014/main" id="{1ABF0DC1-B5D3-E2EE-90A2-27582C6A50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4" y="0"/>
            <a:ext cx="720000" cy="709640"/>
          </a:xfrm>
          <a:prstGeom prst="rect">
            <a:avLst/>
          </a:prstGeom>
        </p:spPr>
      </p:pic>
      <p:pic>
        <p:nvPicPr>
          <p:cNvPr id="10" name="Image 9">
            <a:extLst>
              <a:ext uri="{FF2B5EF4-FFF2-40B4-BE49-F238E27FC236}">
                <a16:creationId xmlns:a16="http://schemas.microsoft.com/office/drawing/2014/main" id="{49A95973-4749-98ED-90C1-C83924AA4C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507" y="877721"/>
            <a:ext cx="5328592" cy="3333700"/>
          </a:xfrm>
          <a:prstGeom prst="rect">
            <a:avLst/>
          </a:prstGeom>
        </p:spPr>
      </p:pic>
      <p:sp>
        <p:nvSpPr>
          <p:cNvPr id="11" name="Rectangle 10">
            <a:extLst>
              <a:ext uri="{FF2B5EF4-FFF2-40B4-BE49-F238E27FC236}">
                <a16:creationId xmlns:a16="http://schemas.microsoft.com/office/drawing/2014/main" id="{A7EF2991-9AB4-7492-3D77-ACF6C7869BA9}"/>
              </a:ext>
            </a:extLst>
          </p:cNvPr>
          <p:cNvSpPr/>
          <p:nvPr/>
        </p:nvSpPr>
        <p:spPr>
          <a:xfrm>
            <a:off x="722394" y="18098"/>
            <a:ext cx="7698714" cy="375552"/>
          </a:xfrm>
          <a:prstGeom prst="rect">
            <a:avLst/>
          </a:prstGeom>
        </p:spPr>
        <p:txBody>
          <a:bodyPr wrap="square">
            <a:spAutoFit/>
          </a:bodyPr>
          <a:lstStyle/>
          <a:p>
            <a:pPr algn="ctr">
              <a:lnSpc>
                <a:spcPct val="107000"/>
              </a:lnSpc>
              <a:spcBef>
                <a:spcPct val="0"/>
              </a:spcBef>
              <a:spcAft>
                <a:spcPts val="800"/>
              </a:spcAft>
            </a:pPr>
            <a:r>
              <a:rPr lang="fr-FR" b="1" dirty="0">
                <a:solidFill>
                  <a:srgbClr val="00B0F0"/>
                </a:solidFill>
              </a:rPr>
              <a:t>Réserve de sécurité pour le Canal des Moines</a:t>
            </a:r>
          </a:p>
        </p:txBody>
      </p:sp>
      <p:sp>
        <p:nvSpPr>
          <p:cNvPr id="5" name="ZoneTexte 4">
            <a:extLst>
              <a:ext uri="{FF2B5EF4-FFF2-40B4-BE49-F238E27FC236}">
                <a16:creationId xmlns:a16="http://schemas.microsoft.com/office/drawing/2014/main" id="{63093085-50A6-746B-2844-AFF1EBB4EC30}"/>
              </a:ext>
            </a:extLst>
          </p:cNvPr>
          <p:cNvSpPr txBox="1"/>
          <p:nvPr/>
        </p:nvSpPr>
        <p:spPr>
          <a:xfrm>
            <a:off x="0" y="4668002"/>
            <a:ext cx="9141606" cy="584775"/>
          </a:xfrm>
          <a:prstGeom prst="rect">
            <a:avLst/>
          </a:prstGeom>
          <a:noFill/>
        </p:spPr>
        <p:txBody>
          <a:bodyPr wrap="square" rtlCol="0">
            <a:spAutoFit/>
          </a:bodyPr>
          <a:lstStyle/>
          <a:p>
            <a:pPr algn="ctr"/>
            <a:r>
              <a:rPr lang="fr-FR" sz="1600" b="1" dirty="0"/>
              <a:t>En 2026 : 20 000 €TTC (en réserve pour pouvoir assurer des travaux exceptionnels </a:t>
            </a:r>
            <a:br>
              <a:rPr lang="fr-FR" sz="1600" b="1" dirty="0"/>
            </a:br>
            <a:r>
              <a:rPr lang="fr-FR" sz="1600" b="1" dirty="0"/>
              <a:t>(liés à son inscription au Patrimoine de l’Isère)</a:t>
            </a:r>
          </a:p>
        </p:txBody>
      </p:sp>
    </p:spTree>
    <p:extLst>
      <p:ext uri="{BB962C8B-B14F-4D97-AF65-F5344CB8AC3E}">
        <p14:creationId xmlns:p14="http://schemas.microsoft.com/office/powerpoint/2010/main" val="34599882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661EA-87AA-F489-ECE1-405457E23697}"/>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1F0D72B-9531-5DE3-B02B-40FB684B4699}"/>
              </a:ext>
            </a:extLst>
          </p:cNvPr>
          <p:cNvSpPr>
            <a:spLocks noGrp="1"/>
          </p:cNvSpPr>
          <p:nvPr>
            <p:ph type="dt" sz="half" idx="10"/>
          </p:nvPr>
        </p:nvSpPr>
        <p:spPr/>
        <p:txBody>
          <a:bodyPr/>
          <a:lstStyle/>
          <a:p>
            <a:fld id="{FC60FA4C-1E27-48FA-BE70-CF2C7AA34C2E}" type="datetime1">
              <a:rPr lang="fr-FR" smtClean="0"/>
              <a:t>17/03/2026</a:t>
            </a:fld>
            <a:endParaRPr lang="fr-FR"/>
          </a:p>
        </p:txBody>
      </p:sp>
      <p:sp>
        <p:nvSpPr>
          <p:cNvPr id="3" name="Espace réservé du pied de page 2">
            <a:extLst>
              <a:ext uri="{FF2B5EF4-FFF2-40B4-BE49-F238E27FC236}">
                <a16:creationId xmlns:a16="http://schemas.microsoft.com/office/drawing/2014/main" id="{B5F0EAF3-BACE-3AC0-8694-975F8C799C48}"/>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4CEF4276-2E72-EA9B-C534-4218C5668178}"/>
              </a:ext>
            </a:extLst>
          </p:cNvPr>
          <p:cNvSpPr>
            <a:spLocks noGrp="1"/>
          </p:cNvSpPr>
          <p:nvPr>
            <p:ph type="sldNum" sz="quarter" idx="12"/>
          </p:nvPr>
        </p:nvSpPr>
        <p:spPr/>
        <p:txBody>
          <a:bodyPr/>
          <a:lstStyle/>
          <a:p>
            <a:fld id="{759F8C28-2559-48B3-A02F-41E0C7A8A4CA}" type="slidenum">
              <a:rPr lang="fr-FR" smtClean="0"/>
              <a:t>45</a:t>
            </a:fld>
            <a:endParaRPr lang="fr-FR"/>
          </a:p>
        </p:txBody>
      </p:sp>
      <p:sp>
        <p:nvSpPr>
          <p:cNvPr id="11" name="Rectangle 10">
            <a:extLst>
              <a:ext uri="{FF2B5EF4-FFF2-40B4-BE49-F238E27FC236}">
                <a16:creationId xmlns:a16="http://schemas.microsoft.com/office/drawing/2014/main" id="{69762A7B-77D4-987D-C717-2D56522939E6}"/>
              </a:ext>
            </a:extLst>
          </p:cNvPr>
          <p:cNvSpPr/>
          <p:nvPr/>
        </p:nvSpPr>
        <p:spPr>
          <a:xfrm>
            <a:off x="722394" y="18098"/>
            <a:ext cx="7698714" cy="375552"/>
          </a:xfrm>
          <a:prstGeom prst="rect">
            <a:avLst/>
          </a:prstGeom>
        </p:spPr>
        <p:txBody>
          <a:bodyPr wrap="square">
            <a:spAutoFit/>
          </a:bodyPr>
          <a:lstStyle/>
          <a:p>
            <a:pPr algn="ctr">
              <a:lnSpc>
                <a:spcPct val="107000"/>
              </a:lnSpc>
              <a:spcBef>
                <a:spcPct val="0"/>
              </a:spcBef>
              <a:spcAft>
                <a:spcPts val="800"/>
              </a:spcAft>
            </a:pPr>
            <a:r>
              <a:rPr lang="fr-FR" b="1" dirty="0">
                <a:solidFill>
                  <a:srgbClr val="00B0F0"/>
                </a:solidFill>
              </a:rPr>
              <a:t>Aire de stationnement à la ROCHE – Achat du foncier</a:t>
            </a:r>
          </a:p>
        </p:txBody>
      </p:sp>
      <p:pic>
        <p:nvPicPr>
          <p:cNvPr id="7" name="Image 6">
            <a:extLst>
              <a:ext uri="{FF2B5EF4-FFF2-40B4-BE49-F238E27FC236}">
                <a16:creationId xmlns:a16="http://schemas.microsoft.com/office/drawing/2014/main" id="{ABAF86BF-0785-BCDC-9CC8-72D64CCA0AE2}"/>
              </a:ext>
            </a:extLst>
          </p:cNvPr>
          <p:cNvPicPr>
            <a:picLocks noChangeAspect="1"/>
          </p:cNvPicPr>
          <p:nvPr/>
        </p:nvPicPr>
        <p:blipFill>
          <a:blip r:embed="rId2"/>
          <a:stretch>
            <a:fillRect/>
          </a:stretch>
        </p:blipFill>
        <p:spPr>
          <a:xfrm>
            <a:off x="1341281" y="553244"/>
            <a:ext cx="6459044" cy="3450603"/>
          </a:xfrm>
          <a:prstGeom prst="rect">
            <a:avLst/>
          </a:prstGeom>
        </p:spPr>
      </p:pic>
      <p:pic>
        <p:nvPicPr>
          <p:cNvPr id="12" name="Image 11">
            <a:extLst>
              <a:ext uri="{FF2B5EF4-FFF2-40B4-BE49-F238E27FC236}">
                <a16:creationId xmlns:a16="http://schemas.microsoft.com/office/drawing/2014/main" id="{04D385A6-2B3F-F26F-671B-6CCB6206F0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 y="-4286"/>
            <a:ext cx="720000" cy="720000"/>
          </a:xfrm>
          <a:prstGeom prst="rect">
            <a:avLst/>
          </a:prstGeom>
        </p:spPr>
      </p:pic>
      <p:sp>
        <p:nvSpPr>
          <p:cNvPr id="5" name="ZoneTexte 4">
            <a:extLst>
              <a:ext uri="{FF2B5EF4-FFF2-40B4-BE49-F238E27FC236}">
                <a16:creationId xmlns:a16="http://schemas.microsoft.com/office/drawing/2014/main" id="{E011E92D-3097-EB9E-5FE2-C20707C93268}"/>
              </a:ext>
            </a:extLst>
          </p:cNvPr>
          <p:cNvSpPr txBox="1"/>
          <p:nvPr/>
        </p:nvSpPr>
        <p:spPr>
          <a:xfrm>
            <a:off x="3275856" y="4225653"/>
            <a:ext cx="3456384" cy="369332"/>
          </a:xfrm>
          <a:prstGeom prst="rect">
            <a:avLst/>
          </a:prstGeom>
          <a:noFill/>
        </p:spPr>
        <p:txBody>
          <a:bodyPr wrap="square" rtlCol="0">
            <a:spAutoFit/>
          </a:bodyPr>
          <a:lstStyle/>
          <a:p>
            <a:pPr algn="ctr"/>
            <a:r>
              <a:rPr lang="fr-FR" b="1" dirty="0"/>
              <a:t>En 2026 : Estimation : 15 000 €</a:t>
            </a:r>
          </a:p>
        </p:txBody>
      </p:sp>
    </p:spTree>
    <p:extLst>
      <p:ext uri="{BB962C8B-B14F-4D97-AF65-F5344CB8AC3E}">
        <p14:creationId xmlns:p14="http://schemas.microsoft.com/office/powerpoint/2010/main" val="23899253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84256-1C9F-F50F-0DF5-555A591AE01F}"/>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A3187E0E-17A3-AA83-CAB3-B6E66FBD6108}"/>
              </a:ext>
            </a:extLst>
          </p:cNvPr>
          <p:cNvSpPr txBox="1"/>
          <p:nvPr/>
        </p:nvSpPr>
        <p:spPr>
          <a:xfrm>
            <a:off x="-10874" y="-74006"/>
            <a:ext cx="9144000"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Calcul des subventions aux associations  2026 : 11 000€ (Modifié)</a:t>
            </a:r>
          </a:p>
        </p:txBody>
      </p:sp>
      <p:sp>
        <p:nvSpPr>
          <p:cNvPr id="2" name="Espace réservé de la date 1">
            <a:extLst>
              <a:ext uri="{FF2B5EF4-FFF2-40B4-BE49-F238E27FC236}">
                <a16:creationId xmlns:a16="http://schemas.microsoft.com/office/drawing/2014/main" id="{EED2E6D0-3EB6-BBEC-FDB9-43DC7FCE0A76}"/>
              </a:ext>
            </a:extLst>
          </p:cNvPr>
          <p:cNvSpPr>
            <a:spLocks noGrp="1"/>
          </p:cNvSpPr>
          <p:nvPr>
            <p:ph type="dt" sz="half" idx="10"/>
          </p:nvPr>
        </p:nvSpPr>
        <p:spPr/>
        <p:txBody>
          <a:bodyPr/>
          <a:lstStyle/>
          <a:p>
            <a:fld id="{BC55E13C-5134-451B-9D1D-907233907162}"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D65A4CDC-1D8A-50D3-6F7A-5F477F3600D9}"/>
              </a:ext>
            </a:extLst>
          </p:cNvPr>
          <p:cNvSpPr>
            <a:spLocks noGrp="1"/>
          </p:cNvSpPr>
          <p:nvPr>
            <p:ph type="ftr" sz="quarter" idx="11"/>
          </p:nvPr>
        </p:nvSpPr>
        <p:spPr>
          <a:xfrm>
            <a:off x="3124200" y="5243306"/>
            <a:ext cx="2895600" cy="304271"/>
          </a:xfrm>
        </p:spPr>
        <p:txBody>
          <a:bodyPr/>
          <a:lstStyle/>
          <a:p>
            <a:r>
              <a:rPr lang="fr-FR"/>
              <a:t>CM n°34 du  05/03/2026</a:t>
            </a:r>
          </a:p>
        </p:txBody>
      </p:sp>
      <p:sp>
        <p:nvSpPr>
          <p:cNvPr id="5" name="Espace réservé du numéro de diapositive 4">
            <a:extLst>
              <a:ext uri="{FF2B5EF4-FFF2-40B4-BE49-F238E27FC236}">
                <a16:creationId xmlns:a16="http://schemas.microsoft.com/office/drawing/2014/main" id="{E2868AC1-2FEC-168D-E151-309C47C1D7CD}"/>
              </a:ext>
            </a:extLst>
          </p:cNvPr>
          <p:cNvSpPr>
            <a:spLocks noGrp="1"/>
          </p:cNvSpPr>
          <p:nvPr>
            <p:ph type="sldNum" sz="quarter" idx="12"/>
          </p:nvPr>
        </p:nvSpPr>
        <p:spPr/>
        <p:txBody>
          <a:bodyPr/>
          <a:lstStyle/>
          <a:p>
            <a:fld id="{22F32450-CA8A-434D-A2E5-9655C3EDE9B5}" type="slidenum">
              <a:rPr lang="fr-FR" smtClean="0"/>
              <a:t>46</a:t>
            </a:fld>
            <a:endParaRPr lang="fr-FR"/>
          </a:p>
        </p:txBody>
      </p:sp>
      <p:sp>
        <p:nvSpPr>
          <p:cNvPr id="12" name="ZoneTexte 11">
            <a:extLst>
              <a:ext uri="{FF2B5EF4-FFF2-40B4-BE49-F238E27FC236}">
                <a16:creationId xmlns:a16="http://schemas.microsoft.com/office/drawing/2014/main" id="{70B6E650-437C-AC6C-A4DE-C5706B34B6E2}"/>
              </a:ext>
            </a:extLst>
          </p:cNvPr>
          <p:cNvSpPr txBox="1"/>
          <p:nvPr/>
        </p:nvSpPr>
        <p:spPr>
          <a:xfrm>
            <a:off x="118960" y="356443"/>
            <a:ext cx="3124358" cy="584775"/>
          </a:xfrm>
          <a:prstGeom prst="rect">
            <a:avLst/>
          </a:prstGeom>
          <a:noFill/>
        </p:spPr>
        <p:txBody>
          <a:bodyPr wrap="square" rtlCol="0">
            <a:spAutoFit/>
          </a:bodyPr>
          <a:lstStyle/>
          <a:p>
            <a:r>
              <a:rPr lang="fr-FR" sz="3200" dirty="0">
                <a:hlinkClick r:id="rId3"/>
              </a:rPr>
              <a:t>Tableau de calcul</a:t>
            </a:r>
            <a:endParaRPr lang="fr-FR" sz="3200" dirty="0"/>
          </a:p>
        </p:txBody>
      </p:sp>
      <p:pic>
        <p:nvPicPr>
          <p:cNvPr id="7" name="Image 6">
            <a:extLst>
              <a:ext uri="{FF2B5EF4-FFF2-40B4-BE49-F238E27FC236}">
                <a16:creationId xmlns:a16="http://schemas.microsoft.com/office/drawing/2014/main" id="{313E4B36-65A6-1AFB-5ED2-B19B52384D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2354"/>
            <a:ext cx="539552" cy="518711"/>
          </a:xfrm>
          <a:prstGeom prst="rect">
            <a:avLst/>
          </a:prstGeom>
        </p:spPr>
      </p:pic>
      <p:grpSp>
        <p:nvGrpSpPr>
          <p:cNvPr id="23" name="Groupe 22">
            <a:extLst>
              <a:ext uri="{FF2B5EF4-FFF2-40B4-BE49-F238E27FC236}">
                <a16:creationId xmlns:a16="http://schemas.microsoft.com/office/drawing/2014/main" id="{9F11EBD5-450F-F82C-375F-6918AE8CBA02}"/>
              </a:ext>
            </a:extLst>
          </p:cNvPr>
          <p:cNvGrpSpPr/>
          <p:nvPr/>
        </p:nvGrpSpPr>
        <p:grpSpPr>
          <a:xfrm>
            <a:off x="3173498" y="327290"/>
            <a:ext cx="2965543" cy="1400619"/>
            <a:chOff x="4572000" y="674998"/>
            <a:chExt cx="3240360" cy="1944215"/>
          </a:xfrm>
        </p:grpSpPr>
        <p:pic>
          <p:nvPicPr>
            <p:cNvPr id="17" name="Image 16">
              <a:extLst>
                <a:ext uri="{FF2B5EF4-FFF2-40B4-BE49-F238E27FC236}">
                  <a16:creationId xmlns:a16="http://schemas.microsoft.com/office/drawing/2014/main" id="{2E5A8E6D-4827-94F5-CC62-C5FD27CC6756}"/>
                </a:ext>
              </a:extLst>
            </p:cNvPr>
            <p:cNvPicPr>
              <a:picLocks noChangeAspect="1"/>
            </p:cNvPicPr>
            <p:nvPr/>
          </p:nvPicPr>
          <p:blipFill>
            <a:blip r:embed="rId5"/>
            <a:stretch>
              <a:fillRect/>
            </a:stretch>
          </p:blipFill>
          <p:spPr>
            <a:xfrm>
              <a:off x="4572000" y="674998"/>
              <a:ext cx="3240360" cy="1944215"/>
            </a:xfrm>
            <a:prstGeom prst="rect">
              <a:avLst/>
            </a:prstGeom>
          </p:spPr>
        </p:pic>
        <p:pic>
          <p:nvPicPr>
            <p:cNvPr id="20" name="Image 19" descr="Une image contenant Graphique, graphisme, conception&#10;&#10;Le contenu généré par l’IA peut être incorrect.">
              <a:extLst>
                <a:ext uri="{FF2B5EF4-FFF2-40B4-BE49-F238E27FC236}">
                  <a16:creationId xmlns:a16="http://schemas.microsoft.com/office/drawing/2014/main" id="{2FA9E3C5-CB45-814C-62F0-CF8DB871CA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48290" y="715465"/>
              <a:ext cx="833805" cy="503618"/>
            </a:xfrm>
            <a:prstGeom prst="rect">
              <a:avLst/>
            </a:prstGeom>
          </p:spPr>
        </p:pic>
      </p:grpSp>
      <p:sp>
        <p:nvSpPr>
          <p:cNvPr id="21" name="ZoneTexte 20">
            <a:extLst>
              <a:ext uri="{FF2B5EF4-FFF2-40B4-BE49-F238E27FC236}">
                <a16:creationId xmlns:a16="http://schemas.microsoft.com/office/drawing/2014/main" id="{92E9F215-3495-A64D-3324-312FC8759816}"/>
              </a:ext>
            </a:extLst>
          </p:cNvPr>
          <p:cNvSpPr txBox="1"/>
          <p:nvPr/>
        </p:nvSpPr>
        <p:spPr>
          <a:xfrm>
            <a:off x="49219" y="1794456"/>
            <a:ext cx="9027431" cy="3600986"/>
          </a:xfrm>
          <a:prstGeom prst="rect">
            <a:avLst/>
          </a:prstGeom>
          <a:noFill/>
        </p:spPr>
        <p:txBody>
          <a:bodyPr wrap="square" rtlCol="0">
            <a:spAutoFit/>
          </a:bodyPr>
          <a:lstStyle/>
          <a:p>
            <a:pPr algn="ctr"/>
            <a:r>
              <a:rPr lang="fr-FR" sz="1200" b="1" dirty="0"/>
              <a:t>Une subvention est constituée d’une part fixe (en général 120 €) et d’une part variable (appelée bonus). </a:t>
            </a:r>
          </a:p>
          <a:p>
            <a:r>
              <a:rPr lang="fr-FR" sz="1200" dirty="0"/>
              <a:t>Ce bonus est calculé à partir des activités organisées l’année précédente, selon ces critères :</a:t>
            </a:r>
          </a:p>
          <a:p>
            <a:pPr marL="171450" indent="-171450">
              <a:buFont typeface="Arial" panose="020B0604020202020204" pitchFamily="34" charset="0"/>
              <a:buChar char="•"/>
            </a:pPr>
            <a:r>
              <a:rPr lang="fr-FR" sz="1200" b="1" dirty="0"/>
              <a:t>Aides spécifiques</a:t>
            </a:r>
            <a:r>
              <a:rPr lang="fr-FR" sz="1200" dirty="0"/>
              <a:t>  : </a:t>
            </a:r>
            <a:br>
              <a:rPr lang="fr-FR" sz="1200" dirty="0"/>
            </a:br>
            <a:r>
              <a:rPr lang="fr-FR" sz="1200" dirty="0"/>
              <a:t>Aide aux séniors : 200 €  / Aide à la commune (Chemins, ruisseaux alimentant le lac,...)  : 150 € / </a:t>
            </a:r>
            <a:br>
              <a:rPr lang="fr-FR" sz="1200" dirty="0"/>
            </a:br>
            <a:r>
              <a:rPr lang="fr-FR" sz="1200" dirty="0"/>
              <a:t>Décorations de Noël : 150 € pour le Bourg, 50 € pour les </a:t>
            </a:r>
            <a:r>
              <a:rPr lang="fr-FR" sz="1200" dirty="0" err="1"/>
              <a:t>Angelas</a:t>
            </a:r>
            <a:r>
              <a:rPr lang="fr-FR" sz="1200" dirty="0"/>
              <a:t> / Aide aux assos avec salariés : 120 € </a:t>
            </a:r>
          </a:p>
          <a:p>
            <a:pPr marL="171450" indent="-171450">
              <a:buFont typeface="Arial" panose="020B0604020202020204" pitchFamily="34" charset="0"/>
              <a:buChar char="•"/>
            </a:pPr>
            <a:r>
              <a:rPr lang="fr-FR" sz="1200" b="1" dirty="0"/>
              <a:t>Evènements majeurs : </a:t>
            </a:r>
            <a:br>
              <a:rPr lang="fr-FR" sz="1200" dirty="0"/>
            </a:br>
            <a:r>
              <a:rPr lang="fr-FR" sz="1200" dirty="0"/>
              <a:t>GRATUITS : </a:t>
            </a:r>
            <a:r>
              <a:rPr lang="fr-FR" sz="1200" dirty="0" err="1"/>
              <a:t>Montagn'Arts</a:t>
            </a:r>
            <a:r>
              <a:rPr lang="fr-FR" sz="1200" dirty="0"/>
              <a:t> : 1 200 €  + gestion des parkings ( +50 € pour le CFDV )</a:t>
            </a:r>
            <a:r>
              <a:rPr lang="fr-FR" sz="1200" i="1" dirty="0"/>
              <a:t> </a:t>
            </a:r>
            <a:r>
              <a:rPr lang="fr-FR" sz="1200" dirty="0"/>
              <a:t>/</a:t>
            </a:r>
            <a:r>
              <a:rPr lang="fr-FR" sz="1200" b="1" dirty="0">
                <a:solidFill>
                  <a:srgbClr val="FF0000"/>
                </a:solidFill>
              </a:rPr>
              <a:t> Fête du plan d’eau : 200 € / </a:t>
            </a:r>
            <a:r>
              <a:rPr lang="fr-FR" sz="1200" i="1" strike="sngStrike" dirty="0">
                <a:solidFill>
                  <a:srgbClr val="F68856"/>
                </a:solidFill>
              </a:rPr>
              <a:t>Tracteurs : 50 €</a:t>
            </a:r>
            <a:br>
              <a:rPr lang="fr-FR" sz="1200" dirty="0"/>
            </a:br>
            <a:r>
              <a:rPr lang="fr-FR" sz="1200" dirty="0"/>
              <a:t>PAYANTS :  Run and Cheers : 50 €</a:t>
            </a:r>
          </a:p>
          <a:p>
            <a:pPr marL="171450" indent="-171450">
              <a:buFont typeface="Arial" panose="020B0604020202020204" pitchFamily="34" charset="0"/>
              <a:buChar char="•"/>
            </a:pPr>
            <a:r>
              <a:rPr lang="fr-FR" sz="1200" b="1" dirty="0"/>
              <a:t>Evènements festifs</a:t>
            </a:r>
            <a:br>
              <a:rPr lang="fr-FR" sz="1200" dirty="0"/>
            </a:br>
            <a:r>
              <a:rPr lang="fr-FR" sz="1200" dirty="0"/>
              <a:t>GRATUITS : </a:t>
            </a:r>
            <a:r>
              <a:rPr lang="fr-FR" sz="1200" i="1" strike="sngStrike" dirty="0">
                <a:solidFill>
                  <a:schemeClr val="bg1">
                    <a:lumMod val="65000"/>
                  </a:schemeClr>
                </a:solidFill>
              </a:rPr>
              <a:t>Fête de Noel : 150 €</a:t>
            </a:r>
            <a:r>
              <a:rPr lang="fr-FR" sz="1200" dirty="0"/>
              <a:t> /Fête du printemps (Vélo Déco + Vide grenier) : 150 € /</a:t>
            </a:r>
            <a:r>
              <a:rPr lang="fr-FR" sz="1200" i="1" strike="sngStrike" dirty="0">
                <a:solidFill>
                  <a:schemeClr val="bg1">
                    <a:lumMod val="65000"/>
                  </a:schemeClr>
                </a:solidFill>
              </a:rPr>
              <a:t>Tournoi salade : 100 €</a:t>
            </a:r>
            <a:r>
              <a:rPr lang="fr-FR" sz="1200" dirty="0"/>
              <a:t> / Retransmission TV : 50€</a:t>
            </a:r>
          </a:p>
          <a:p>
            <a:pPr marL="171450" indent="-171450">
              <a:buFont typeface="Arial" panose="020B0604020202020204" pitchFamily="34" charset="0"/>
              <a:buChar char="•"/>
            </a:pPr>
            <a:r>
              <a:rPr lang="fr-FR" sz="1200" b="1" dirty="0"/>
              <a:t>Evénements récréatifs</a:t>
            </a:r>
            <a:r>
              <a:rPr lang="fr-FR" sz="1200" dirty="0"/>
              <a:t> :</a:t>
            </a:r>
            <a:br>
              <a:rPr lang="fr-FR" sz="1200" dirty="0"/>
            </a:br>
            <a:r>
              <a:rPr lang="fr-FR" sz="1200" dirty="0"/>
              <a:t>GRATUITS : </a:t>
            </a:r>
            <a:r>
              <a:rPr lang="fr-FR" sz="1200" i="1" strike="sngStrike" dirty="0">
                <a:solidFill>
                  <a:schemeClr val="bg1">
                    <a:lumMod val="65000"/>
                  </a:schemeClr>
                </a:solidFill>
              </a:rPr>
              <a:t>Expo Playmobil  : 200 €</a:t>
            </a:r>
            <a:r>
              <a:rPr lang="fr-FR" sz="1200" dirty="0">
                <a:solidFill>
                  <a:schemeClr val="bg1">
                    <a:lumMod val="65000"/>
                  </a:schemeClr>
                </a:solidFill>
              </a:rPr>
              <a:t> </a:t>
            </a:r>
            <a:r>
              <a:rPr lang="fr-FR" sz="1200" dirty="0"/>
              <a:t>/ Salon des collectionneurs : 100 €</a:t>
            </a:r>
            <a:br>
              <a:rPr lang="fr-FR" sz="1200" dirty="0"/>
            </a:br>
            <a:r>
              <a:rPr lang="fr-FR" sz="1200" dirty="0"/>
              <a:t>PAYANTS : Foire aux plants, Expo d’été, Marché de Noël : 50 €</a:t>
            </a:r>
          </a:p>
          <a:p>
            <a:pPr marL="171450" indent="-171450">
              <a:buFont typeface="Arial" panose="020B0604020202020204" pitchFamily="34" charset="0"/>
              <a:buChar char="•"/>
            </a:pPr>
            <a:r>
              <a:rPr lang="fr-FR" sz="1200" b="1" dirty="0"/>
              <a:t>Evénements culturelles (selon affluence)</a:t>
            </a:r>
            <a:br>
              <a:rPr lang="fr-FR" sz="1200" dirty="0"/>
            </a:br>
            <a:r>
              <a:rPr lang="fr-FR" sz="1200" dirty="0"/>
              <a:t>PUBLICS et GRATUIT : + de 20p : 50 €  / + de 50p : 100€ / + 100p : 150 € /</a:t>
            </a:r>
            <a:br>
              <a:rPr lang="fr-FR" sz="1200" dirty="0"/>
            </a:br>
            <a:r>
              <a:rPr lang="fr-FR" sz="1200" dirty="0"/>
              <a:t>PAYANTS : 50 €</a:t>
            </a:r>
          </a:p>
          <a:p>
            <a:pPr marL="171450" indent="-171450">
              <a:buFont typeface="Arial" panose="020B0604020202020204" pitchFamily="34" charset="0"/>
              <a:buChar char="•"/>
            </a:pPr>
            <a:r>
              <a:rPr lang="fr-FR" sz="1200" b="1" dirty="0"/>
              <a:t>Evènements gourmands</a:t>
            </a:r>
            <a:br>
              <a:rPr lang="fr-FR" sz="1200" b="1" dirty="0"/>
            </a:br>
            <a:r>
              <a:rPr lang="fr-FR" sz="1200" dirty="0"/>
              <a:t>PAYANTS : 50 €  /  </a:t>
            </a:r>
            <a:r>
              <a:rPr lang="fr-FR" sz="1200" b="1" dirty="0">
                <a:solidFill>
                  <a:srgbClr val="FF0000"/>
                </a:solidFill>
              </a:rPr>
              <a:t>hybrides (entrée libre mais restauration-buvette payantes) : 75 €</a:t>
            </a:r>
          </a:p>
          <a:p>
            <a:endParaRPr lang="fr-FR" sz="1200" dirty="0"/>
          </a:p>
        </p:txBody>
      </p:sp>
      <p:sp>
        <p:nvSpPr>
          <p:cNvPr id="8" name="ZoneTexte 7">
            <a:extLst>
              <a:ext uri="{FF2B5EF4-FFF2-40B4-BE49-F238E27FC236}">
                <a16:creationId xmlns:a16="http://schemas.microsoft.com/office/drawing/2014/main" id="{FBD74078-0240-A14B-EF7C-8F1BA231A230}"/>
              </a:ext>
            </a:extLst>
          </p:cNvPr>
          <p:cNvSpPr txBox="1"/>
          <p:nvPr/>
        </p:nvSpPr>
        <p:spPr>
          <a:xfrm>
            <a:off x="6197246" y="333888"/>
            <a:ext cx="2767242" cy="1384995"/>
          </a:xfrm>
          <a:prstGeom prst="rect">
            <a:avLst/>
          </a:prstGeom>
          <a:noFill/>
        </p:spPr>
        <p:txBody>
          <a:bodyPr wrap="square" rtlCol="0">
            <a:spAutoFit/>
          </a:bodyPr>
          <a:lstStyle/>
          <a:p>
            <a:pPr algn="ctr"/>
            <a:r>
              <a:rPr lang="fr-FR" sz="1400" b="1" dirty="0">
                <a:solidFill>
                  <a:srgbClr val="0000FF"/>
                </a:solidFill>
              </a:rPr>
              <a:t>Le total des subventions est limité à  11 000 €</a:t>
            </a:r>
          </a:p>
          <a:p>
            <a:pPr algn="ctr"/>
            <a:endParaRPr lang="fr-FR" sz="1400" b="1" dirty="0">
              <a:solidFill>
                <a:srgbClr val="0000FF"/>
              </a:solidFill>
            </a:endParaRPr>
          </a:p>
          <a:p>
            <a:pPr algn="ctr"/>
            <a:r>
              <a:rPr lang="fr-FR" sz="1400" b="1" dirty="0">
                <a:solidFill>
                  <a:srgbClr val="FF0000"/>
                </a:solidFill>
              </a:rPr>
              <a:t>Total des subventions :</a:t>
            </a:r>
          </a:p>
          <a:p>
            <a:pPr algn="ctr"/>
            <a:r>
              <a:rPr lang="fr-FR" sz="1400" b="1" dirty="0">
                <a:solidFill>
                  <a:srgbClr val="FF0000"/>
                </a:solidFill>
              </a:rPr>
              <a:t> 10 038,00 €</a:t>
            </a:r>
          </a:p>
          <a:p>
            <a:pPr algn="ctr"/>
            <a:r>
              <a:rPr lang="fr-FR" sz="1400" b="1" dirty="0">
                <a:solidFill>
                  <a:srgbClr val="0000FF"/>
                </a:solidFill>
              </a:rPr>
              <a:t>Réserve : 962,00 €</a:t>
            </a:r>
          </a:p>
        </p:txBody>
      </p:sp>
      <p:sp>
        <p:nvSpPr>
          <p:cNvPr id="6" name="ZoneTexte 5">
            <a:extLst>
              <a:ext uri="{FF2B5EF4-FFF2-40B4-BE49-F238E27FC236}">
                <a16:creationId xmlns:a16="http://schemas.microsoft.com/office/drawing/2014/main" id="{90A6664D-99C9-F017-E5F3-3546CE5C3CD1}"/>
              </a:ext>
            </a:extLst>
          </p:cNvPr>
          <p:cNvSpPr txBox="1"/>
          <p:nvPr/>
        </p:nvSpPr>
        <p:spPr>
          <a:xfrm>
            <a:off x="6627438" y="3742843"/>
            <a:ext cx="2474703" cy="1754326"/>
          </a:xfrm>
          <a:prstGeom prst="rect">
            <a:avLst/>
          </a:prstGeom>
          <a:noFill/>
          <a:ln>
            <a:solidFill>
              <a:srgbClr val="0000FF"/>
            </a:solidFill>
          </a:ln>
        </p:spPr>
        <p:txBody>
          <a:bodyPr wrap="square" rtlCol="0">
            <a:spAutoFit/>
          </a:bodyPr>
          <a:lstStyle/>
          <a:p>
            <a:r>
              <a:rPr lang="fr-FR" sz="1200" b="1" dirty="0"/>
              <a:t>Liste des demandes de subventions extérieures à traiter sans dépasser les 11 000 €</a:t>
            </a:r>
          </a:p>
          <a:p>
            <a:pPr marL="171450" indent="-171450">
              <a:buFont typeface="Arial" panose="020B0604020202020204" pitchFamily="34" charset="0"/>
              <a:buChar char="•"/>
            </a:pPr>
            <a:r>
              <a:rPr lang="fr-FR" sz="1200" dirty="0">
                <a:hlinkClick r:id="rId7" action="ppaction://hlinkfile"/>
              </a:rPr>
              <a:t>Rugby Club </a:t>
            </a:r>
            <a:r>
              <a:rPr lang="fr-FR" sz="1200" dirty="0" err="1">
                <a:hlinkClick r:id="rId7" action="ppaction://hlinkfile"/>
              </a:rPr>
              <a:t>Matheysin</a:t>
            </a:r>
            <a:endParaRPr lang="fr-FR" sz="1200" dirty="0"/>
          </a:p>
          <a:p>
            <a:pPr marL="171450" indent="-171450">
              <a:buFont typeface="Arial" panose="020B0604020202020204" pitchFamily="34" charset="0"/>
              <a:buChar char="•"/>
            </a:pPr>
            <a:r>
              <a:rPr lang="fr-FR" sz="1200" dirty="0">
                <a:hlinkClick r:id="rId8" action="ppaction://hlinkfile"/>
              </a:rPr>
              <a:t>Prevention routière</a:t>
            </a:r>
            <a:endParaRPr lang="fr-FR" sz="1200" dirty="0"/>
          </a:p>
          <a:p>
            <a:pPr marL="171450" indent="-171450">
              <a:buFont typeface="Arial" panose="020B0604020202020204" pitchFamily="34" charset="0"/>
              <a:buChar char="•"/>
            </a:pPr>
            <a:r>
              <a:rPr lang="fr-FR" sz="1200" dirty="0">
                <a:hlinkClick r:id="rId9" action="ppaction://hlinkfile"/>
              </a:rPr>
              <a:t>Trail Oisans </a:t>
            </a:r>
            <a:r>
              <a:rPr lang="fr-FR" sz="1200" dirty="0" err="1">
                <a:hlinkClick r:id="rId9" action="ppaction://hlinkfile"/>
              </a:rPr>
              <a:t>Matheysine</a:t>
            </a:r>
            <a:endParaRPr lang="fr-FR" sz="1200" dirty="0"/>
          </a:p>
          <a:p>
            <a:pPr marL="171450" indent="-171450">
              <a:buFont typeface="Arial" panose="020B0604020202020204" pitchFamily="34" charset="0"/>
              <a:buChar char="•"/>
            </a:pPr>
            <a:r>
              <a:rPr lang="fr-FR" sz="1200" dirty="0">
                <a:hlinkClick r:id="rId10" action="ppaction://hlinkfile"/>
              </a:rPr>
              <a:t>Secours Populaire</a:t>
            </a:r>
            <a:endParaRPr lang="fr-FR" sz="1200" dirty="0"/>
          </a:p>
          <a:p>
            <a:endParaRPr lang="fr-FR" sz="1200" dirty="0"/>
          </a:p>
          <a:p>
            <a:pPr marL="171450" indent="-171450">
              <a:buFont typeface="Arial" panose="020B0604020202020204" pitchFamily="34" charset="0"/>
              <a:buChar char="•"/>
            </a:pPr>
            <a:endParaRPr lang="fr-FR" sz="1200" dirty="0"/>
          </a:p>
        </p:txBody>
      </p:sp>
      <p:sp>
        <p:nvSpPr>
          <p:cNvPr id="9" name="ZoneTexte 8">
            <a:extLst>
              <a:ext uri="{FF2B5EF4-FFF2-40B4-BE49-F238E27FC236}">
                <a16:creationId xmlns:a16="http://schemas.microsoft.com/office/drawing/2014/main" id="{7F17F4A7-BBE1-D2D8-D8C9-D3436153017C}"/>
              </a:ext>
            </a:extLst>
          </p:cNvPr>
          <p:cNvSpPr txBox="1"/>
          <p:nvPr/>
        </p:nvSpPr>
        <p:spPr>
          <a:xfrm>
            <a:off x="-12250" y="888796"/>
            <a:ext cx="3066074" cy="830997"/>
          </a:xfrm>
          <a:prstGeom prst="rect">
            <a:avLst/>
          </a:prstGeom>
          <a:noFill/>
          <a:ln>
            <a:solidFill>
              <a:schemeClr val="tx2">
                <a:lumMod val="60000"/>
                <a:lumOff val="40000"/>
              </a:schemeClr>
            </a:solidFill>
          </a:ln>
        </p:spPr>
        <p:txBody>
          <a:bodyPr wrap="square" rtlCol="0">
            <a:spAutoFit/>
          </a:bodyPr>
          <a:lstStyle/>
          <a:p>
            <a:r>
              <a:rPr lang="fr-FR" sz="1200" dirty="0"/>
              <a:t>Consultable sur </a:t>
            </a:r>
            <a:r>
              <a:rPr lang="fr-FR" sz="1200" dirty="0">
                <a:hlinkClick r:id="rId11"/>
              </a:rPr>
              <a:t>https://mairiedevalbonnais.fr/assos</a:t>
            </a:r>
            <a:endParaRPr lang="fr-FR" sz="1200" dirty="0"/>
          </a:p>
          <a:p>
            <a:r>
              <a:rPr lang="fr-FR" sz="1200" dirty="0"/>
              <a:t>Utilisateur : </a:t>
            </a:r>
            <a:r>
              <a:rPr lang="fr-FR" sz="1200" b="1" dirty="0"/>
              <a:t>assos</a:t>
            </a:r>
          </a:p>
          <a:p>
            <a:r>
              <a:rPr lang="fr-FR" sz="1200" dirty="0" err="1"/>
              <a:t>Mdp</a:t>
            </a:r>
            <a:r>
              <a:rPr lang="fr-FR" sz="1200" dirty="0"/>
              <a:t> : </a:t>
            </a:r>
            <a:r>
              <a:rPr lang="fr-FR" sz="1200" b="1" dirty="0"/>
              <a:t>1901</a:t>
            </a:r>
          </a:p>
        </p:txBody>
      </p:sp>
      <p:sp>
        <p:nvSpPr>
          <p:cNvPr id="10" name="Rectangle 9">
            <a:extLst>
              <a:ext uri="{FF2B5EF4-FFF2-40B4-BE49-F238E27FC236}">
                <a16:creationId xmlns:a16="http://schemas.microsoft.com/office/drawing/2014/main" id="{F4ED0BFE-093D-1ABE-7860-818DA25B656C}"/>
              </a:ext>
            </a:extLst>
          </p:cNvPr>
          <p:cNvSpPr/>
          <p:nvPr/>
        </p:nvSpPr>
        <p:spPr>
          <a:xfrm rot="20220849">
            <a:off x="6863553" y="4254253"/>
            <a:ext cx="2002471" cy="646331"/>
          </a:xfrm>
          <a:prstGeom prst="rect">
            <a:avLst/>
          </a:prstGeom>
          <a:noFill/>
        </p:spPr>
        <p:txBody>
          <a:bodyPr wrap="none" lIns="91440" tIns="45720" rIns="91440" bIns="45720">
            <a:spAutoFit/>
          </a:bodyPr>
          <a:lstStyle/>
          <a:p>
            <a:pPr algn="ctr"/>
            <a:r>
              <a:rPr lang="fr-FR" sz="3600" b="1" cap="none" spc="0" dirty="0">
                <a:ln w="22225">
                  <a:solidFill>
                    <a:schemeClr val="accent2"/>
                  </a:solidFill>
                  <a:prstDash val="solid"/>
                </a:ln>
                <a:solidFill>
                  <a:schemeClr val="accent2">
                    <a:lumMod val="40000"/>
                    <a:lumOff val="60000"/>
                  </a:schemeClr>
                </a:solidFill>
                <a:effectLst/>
              </a:rPr>
              <a:t>A décider</a:t>
            </a:r>
          </a:p>
        </p:txBody>
      </p:sp>
    </p:spTree>
    <p:extLst>
      <p:ext uri="{BB962C8B-B14F-4D97-AF65-F5344CB8AC3E}">
        <p14:creationId xmlns:p14="http://schemas.microsoft.com/office/powerpoint/2010/main" val="23955099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FF222-0092-E573-42AD-496C60701828}"/>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F687F10-7379-D8B5-06E8-FC3202D30CC8}"/>
              </a:ext>
            </a:extLst>
          </p:cNvPr>
          <p:cNvSpPr>
            <a:spLocks noGrp="1"/>
          </p:cNvSpPr>
          <p:nvPr>
            <p:ph type="dt" sz="half" idx="10"/>
          </p:nvPr>
        </p:nvSpPr>
        <p:spPr/>
        <p:txBody>
          <a:bodyPr/>
          <a:lstStyle/>
          <a:p>
            <a:fld id="{7D366312-86A3-424D-A0C2-D78C43848DFD}" type="datetime1">
              <a:rPr lang="fr-FR" smtClean="0"/>
              <a:t>17/03/2026</a:t>
            </a:fld>
            <a:endParaRPr lang="fr-FR"/>
          </a:p>
        </p:txBody>
      </p:sp>
      <p:sp>
        <p:nvSpPr>
          <p:cNvPr id="3" name="Espace réservé du pied de page 2">
            <a:extLst>
              <a:ext uri="{FF2B5EF4-FFF2-40B4-BE49-F238E27FC236}">
                <a16:creationId xmlns:a16="http://schemas.microsoft.com/office/drawing/2014/main" id="{C3113DC0-7355-2FB8-D5B7-EB5D57FA5FF7}"/>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44748E72-D636-B257-C8E1-2DB6378A0188}"/>
              </a:ext>
            </a:extLst>
          </p:cNvPr>
          <p:cNvSpPr>
            <a:spLocks noGrp="1"/>
          </p:cNvSpPr>
          <p:nvPr>
            <p:ph type="sldNum" sz="quarter" idx="12"/>
          </p:nvPr>
        </p:nvSpPr>
        <p:spPr/>
        <p:txBody>
          <a:bodyPr/>
          <a:lstStyle/>
          <a:p>
            <a:fld id="{759F8C28-2559-48B3-A02F-41E0C7A8A4CA}" type="slidenum">
              <a:rPr lang="fr-FR" smtClean="0"/>
              <a:t>47</a:t>
            </a:fld>
            <a:endParaRPr lang="fr-FR"/>
          </a:p>
        </p:txBody>
      </p:sp>
      <p:sp>
        <p:nvSpPr>
          <p:cNvPr id="7" name="Rectangle 6">
            <a:extLst>
              <a:ext uri="{FF2B5EF4-FFF2-40B4-BE49-F238E27FC236}">
                <a16:creationId xmlns:a16="http://schemas.microsoft.com/office/drawing/2014/main" id="{95722981-D3F0-CC1E-1CDA-B55508E24CBD}"/>
              </a:ext>
            </a:extLst>
          </p:cNvPr>
          <p:cNvSpPr/>
          <p:nvPr/>
        </p:nvSpPr>
        <p:spPr>
          <a:xfrm>
            <a:off x="1361547" y="40324"/>
            <a:ext cx="6048672" cy="369332"/>
          </a:xfrm>
          <a:prstGeom prst="rect">
            <a:avLst/>
          </a:prstGeom>
        </p:spPr>
        <p:txBody>
          <a:bodyPr wrap="square">
            <a:spAutoFit/>
          </a:bodyPr>
          <a:lstStyle/>
          <a:p>
            <a:pPr algn="ctr"/>
            <a:r>
              <a:rPr lang="fr-FR" b="1" dirty="0">
                <a:solidFill>
                  <a:srgbClr val="00B0F0"/>
                </a:solidFill>
              </a:rPr>
              <a:t>Divers travaux à effectuer aux </a:t>
            </a:r>
            <a:r>
              <a:rPr lang="fr-FR" b="1" dirty="0" err="1">
                <a:solidFill>
                  <a:srgbClr val="00B0F0"/>
                </a:solidFill>
              </a:rPr>
              <a:t>Alleman</a:t>
            </a:r>
            <a:endParaRPr lang="fr-FR" b="1" dirty="0">
              <a:solidFill>
                <a:srgbClr val="00B0F0"/>
              </a:solidFill>
            </a:endParaRPr>
          </a:p>
        </p:txBody>
      </p:sp>
      <p:pic>
        <p:nvPicPr>
          <p:cNvPr id="8" name="Image 7">
            <a:extLst>
              <a:ext uri="{FF2B5EF4-FFF2-40B4-BE49-F238E27FC236}">
                <a16:creationId xmlns:a16="http://schemas.microsoft.com/office/drawing/2014/main" id="{BDAD4E63-7BF1-0CBB-2167-9078DE5895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368"/>
            <a:ext cx="1098557" cy="720000"/>
          </a:xfrm>
          <a:prstGeom prst="rect">
            <a:avLst/>
          </a:prstGeom>
        </p:spPr>
      </p:pic>
      <p:pic>
        <p:nvPicPr>
          <p:cNvPr id="6" name="Image 5" descr="Une image contenant plein air, nuage, ciel, maison&#10;&#10;Description générée automatiquement">
            <a:extLst>
              <a:ext uri="{FF2B5EF4-FFF2-40B4-BE49-F238E27FC236}">
                <a16:creationId xmlns:a16="http://schemas.microsoft.com/office/drawing/2014/main" id="{EE1288FB-A12E-73B4-330E-0367CFA5DF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0851" y="387860"/>
            <a:ext cx="3702298" cy="2315864"/>
          </a:xfrm>
          <a:prstGeom prst="rect">
            <a:avLst/>
          </a:prstGeom>
        </p:spPr>
      </p:pic>
      <p:sp>
        <p:nvSpPr>
          <p:cNvPr id="12" name="ZoneTexte 11">
            <a:extLst>
              <a:ext uri="{FF2B5EF4-FFF2-40B4-BE49-F238E27FC236}">
                <a16:creationId xmlns:a16="http://schemas.microsoft.com/office/drawing/2014/main" id="{FCE12C9B-E05D-AEBE-2D71-74185EA8D674}"/>
              </a:ext>
            </a:extLst>
          </p:cNvPr>
          <p:cNvSpPr txBox="1"/>
          <p:nvPr/>
        </p:nvSpPr>
        <p:spPr>
          <a:xfrm>
            <a:off x="-21465" y="2778115"/>
            <a:ext cx="9108504" cy="769441"/>
          </a:xfrm>
          <a:prstGeom prst="rect">
            <a:avLst/>
          </a:prstGeom>
          <a:noFill/>
        </p:spPr>
        <p:txBody>
          <a:bodyPr wrap="square" rtlCol="0">
            <a:spAutoFit/>
          </a:bodyPr>
          <a:lstStyle/>
          <a:p>
            <a:pPr algn="ctr"/>
            <a:r>
              <a:rPr lang="fr-FR" sz="1600" b="1" dirty="0"/>
              <a:t>Etape1 enrobé entre le portail et l'entrée de l'immeuble en attente de devis</a:t>
            </a:r>
            <a:r>
              <a:rPr lang="fr-FR" sz="1400" dirty="0"/>
              <a:t> </a:t>
            </a:r>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endParaRPr lang="fr-FR" sz="1400" dirty="0"/>
          </a:p>
        </p:txBody>
      </p:sp>
    </p:spTree>
    <p:extLst>
      <p:ext uri="{BB962C8B-B14F-4D97-AF65-F5344CB8AC3E}">
        <p14:creationId xmlns:p14="http://schemas.microsoft.com/office/powerpoint/2010/main" val="14658435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4DD6D-D1F9-E5EE-FEC7-D4ED68939F3A}"/>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29B591-A18C-F6BE-9C92-9791D1D26CDF}"/>
              </a:ext>
            </a:extLst>
          </p:cNvPr>
          <p:cNvSpPr>
            <a:spLocks noGrp="1"/>
          </p:cNvSpPr>
          <p:nvPr>
            <p:ph type="dt" sz="half" idx="10"/>
          </p:nvPr>
        </p:nvSpPr>
        <p:spPr/>
        <p:txBody>
          <a:bodyPr/>
          <a:lstStyle/>
          <a:p>
            <a:fld id="{E20DD9F6-3DFC-44F7-9774-8401B19C2042}" type="datetime1">
              <a:rPr lang="fr-FR" smtClean="0"/>
              <a:t>17/03/2026</a:t>
            </a:fld>
            <a:endParaRPr lang="fr-FR"/>
          </a:p>
        </p:txBody>
      </p:sp>
      <p:sp>
        <p:nvSpPr>
          <p:cNvPr id="3" name="Espace réservé du pied de page 2">
            <a:extLst>
              <a:ext uri="{FF2B5EF4-FFF2-40B4-BE49-F238E27FC236}">
                <a16:creationId xmlns:a16="http://schemas.microsoft.com/office/drawing/2014/main" id="{65138498-34A8-CB41-EC66-523E66185934}"/>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AB8C0322-0319-F54E-0E90-4A851E26BBA3}"/>
              </a:ext>
            </a:extLst>
          </p:cNvPr>
          <p:cNvSpPr>
            <a:spLocks noGrp="1"/>
          </p:cNvSpPr>
          <p:nvPr>
            <p:ph type="sldNum" sz="quarter" idx="12"/>
          </p:nvPr>
        </p:nvSpPr>
        <p:spPr/>
        <p:txBody>
          <a:bodyPr/>
          <a:lstStyle/>
          <a:p>
            <a:fld id="{759F8C28-2559-48B3-A02F-41E0C7A8A4CA}" type="slidenum">
              <a:rPr lang="fr-FR" smtClean="0"/>
              <a:t>48</a:t>
            </a:fld>
            <a:endParaRPr lang="fr-FR"/>
          </a:p>
        </p:txBody>
      </p:sp>
      <p:sp>
        <p:nvSpPr>
          <p:cNvPr id="7" name="ZoneTexte 6">
            <a:extLst>
              <a:ext uri="{FF2B5EF4-FFF2-40B4-BE49-F238E27FC236}">
                <a16:creationId xmlns:a16="http://schemas.microsoft.com/office/drawing/2014/main" id="{41D135D9-55D0-0420-F1C1-A9C0172C30DD}"/>
              </a:ext>
            </a:extLst>
          </p:cNvPr>
          <p:cNvSpPr txBox="1"/>
          <p:nvPr/>
        </p:nvSpPr>
        <p:spPr>
          <a:xfrm>
            <a:off x="4156" y="4964644"/>
            <a:ext cx="9142803" cy="276999"/>
          </a:xfrm>
          <a:prstGeom prst="rect">
            <a:avLst/>
          </a:prstGeom>
          <a:noFill/>
        </p:spPr>
        <p:txBody>
          <a:bodyPr wrap="square" rtlCol="0">
            <a:spAutoFit/>
          </a:bodyPr>
          <a:lstStyle/>
          <a:p>
            <a:pPr algn="ctr"/>
            <a:r>
              <a:rPr lang="fr-FR" sz="1200" dirty="0">
                <a:hlinkClick r:id="rId2"/>
              </a:rPr>
              <a:t>Les </a:t>
            </a:r>
            <a:r>
              <a:rPr lang="fr-FR" sz="1200" dirty="0" err="1">
                <a:hlinkClick r:id="rId2"/>
              </a:rPr>
              <a:t>Angelas</a:t>
            </a:r>
            <a:r>
              <a:rPr lang="fr-FR" sz="1200" dirty="0"/>
              <a:t>  -  </a:t>
            </a:r>
            <a:r>
              <a:rPr lang="fr-FR" sz="1200" dirty="0">
                <a:hlinkClick r:id="rId3"/>
              </a:rPr>
              <a:t>Les </a:t>
            </a:r>
            <a:r>
              <a:rPr lang="fr-FR" sz="1200" dirty="0" err="1">
                <a:hlinkClick r:id="rId3"/>
              </a:rPr>
              <a:t>Verneys</a:t>
            </a:r>
            <a:r>
              <a:rPr lang="fr-FR" sz="1200" dirty="0"/>
              <a:t> - </a:t>
            </a:r>
            <a:r>
              <a:rPr lang="fr-FR" sz="1200" dirty="0">
                <a:hlinkClick r:id="rId4"/>
              </a:rPr>
              <a:t>La Roche</a:t>
            </a:r>
            <a:r>
              <a:rPr lang="fr-FR" sz="1200" dirty="0"/>
              <a:t> – </a:t>
            </a:r>
            <a:r>
              <a:rPr lang="fr-FR" sz="1200" dirty="0" err="1">
                <a:hlinkClick r:id="rId5"/>
              </a:rPr>
              <a:t>Leygat</a:t>
            </a:r>
            <a:r>
              <a:rPr lang="fr-FR" sz="1200" dirty="0"/>
              <a:t> – </a:t>
            </a:r>
            <a:r>
              <a:rPr lang="fr-FR" sz="1200" dirty="0" err="1">
                <a:hlinkClick r:id="rId6"/>
              </a:rPr>
              <a:t>Chabrand</a:t>
            </a:r>
            <a:r>
              <a:rPr lang="fr-FR" sz="1200" dirty="0"/>
              <a:t> -  </a:t>
            </a:r>
            <a:r>
              <a:rPr lang="fr-FR" sz="1200" dirty="0" err="1">
                <a:hlinkClick r:id="rId7"/>
              </a:rPr>
              <a:t>Péchal</a:t>
            </a:r>
            <a:r>
              <a:rPr lang="fr-FR" sz="1200" dirty="0"/>
              <a:t> - </a:t>
            </a:r>
            <a:r>
              <a:rPr lang="fr-FR" sz="1200" dirty="0" err="1">
                <a:hlinkClick r:id="rId8"/>
              </a:rPr>
              <a:t>Valbonnais</a:t>
            </a:r>
            <a:r>
              <a:rPr lang="fr-FR" sz="1200" dirty="0">
                <a:hlinkClick r:id="rId8"/>
              </a:rPr>
              <a:t> (Bourg, </a:t>
            </a:r>
            <a:r>
              <a:rPr lang="fr-FR" sz="1200" dirty="0" err="1">
                <a:hlinkClick r:id="rId8"/>
              </a:rPr>
              <a:t>Nicolaux</a:t>
            </a:r>
            <a:r>
              <a:rPr lang="fr-FR" sz="1200" dirty="0">
                <a:hlinkClick r:id="rId8"/>
              </a:rPr>
              <a:t>, Roussillon, Clos-Moulina)</a:t>
            </a:r>
            <a:r>
              <a:rPr lang="fr-FR" sz="1200" dirty="0"/>
              <a:t> - </a:t>
            </a:r>
            <a:r>
              <a:rPr lang="fr-FR" sz="1200" dirty="0">
                <a:hlinkClick r:id="rId9"/>
              </a:rPr>
              <a:t>Le Pont du Prêtre</a:t>
            </a:r>
            <a:endParaRPr lang="fr-FR" sz="1200" dirty="0"/>
          </a:p>
        </p:txBody>
      </p:sp>
      <p:pic>
        <p:nvPicPr>
          <p:cNvPr id="5" name="Image 4">
            <a:extLst>
              <a:ext uri="{FF2B5EF4-FFF2-40B4-BE49-F238E27FC236}">
                <a16:creationId xmlns:a16="http://schemas.microsoft.com/office/drawing/2014/main" id="{0827BB94-15AF-2778-A867-C066D4F629D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17" y="977042"/>
            <a:ext cx="3616391" cy="2260244"/>
          </a:xfrm>
          <a:prstGeom prst="rect">
            <a:avLst/>
          </a:prstGeom>
        </p:spPr>
      </p:pic>
      <p:pic>
        <p:nvPicPr>
          <p:cNvPr id="15362" name="Picture 2">
            <a:extLst>
              <a:ext uri="{FF2B5EF4-FFF2-40B4-BE49-F238E27FC236}">
                <a16:creationId xmlns:a16="http://schemas.microsoft.com/office/drawing/2014/main" id="{B7E7BC51-A95E-DFA8-4461-14D657C7775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720000" cy="6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a:extLst>
              <a:ext uri="{FF2B5EF4-FFF2-40B4-BE49-F238E27FC236}">
                <a16:creationId xmlns:a16="http://schemas.microsoft.com/office/drawing/2014/main" id="{14A230E3-7C0C-D7F7-7ADC-EB7680AF38BF}"/>
              </a:ext>
            </a:extLst>
          </p:cNvPr>
          <p:cNvSpPr txBox="1"/>
          <p:nvPr/>
        </p:nvSpPr>
        <p:spPr>
          <a:xfrm>
            <a:off x="-34244" y="3301751"/>
            <a:ext cx="3645818" cy="307777"/>
          </a:xfrm>
          <a:prstGeom prst="rect">
            <a:avLst/>
          </a:prstGeom>
          <a:noFill/>
        </p:spPr>
        <p:txBody>
          <a:bodyPr wrap="square" rtlCol="0">
            <a:spAutoFit/>
          </a:bodyPr>
          <a:lstStyle/>
          <a:p>
            <a:pPr algn="ctr"/>
            <a:r>
              <a:rPr lang="fr-FR" sz="1400" b="1" dirty="0"/>
              <a:t>Devis 2025 de  </a:t>
            </a:r>
            <a:r>
              <a:rPr lang="fr-FR" sz="1400" b="1" dirty="0" err="1"/>
              <a:t>Pyro</a:t>
            </a:r>
            <a:r>
              <a:rPr lang="fr-FR" sz="1400" b="1" dirty="0"/>
              <a:t>-Event 3 800 €TTC</a:t>
            </a:r>
          </a:p>
        </p:txBody>
      </p:sp>
      <p:sp>
        <p:nvSpPr>
          <p:cNvPr id="13" name="Rectangle 12">
            <a:extLst>
              <a:ext uri="{FF2B5EF4-FFF2-40B4-BE49-F238E27FC236}">
                <a16:creationId xmlns:a16="http://schemas.microsoft.com/office/drawing/2014/main" id="{73630F49-3D27-D6FE-E871-6B4C28C03D7E}"/>
              </a:ext>
            </a:extLst>
          </p:cNvPr>
          <p:cNvSpPr/>
          <p:nvPr/>
        </p:nvSpPr>
        <p:spPr>
          <a:xfrm>
            <a:off x="0" y="29444"/>
            <a:ext cx="8964488" cy="379783"/>
          </a:xfrm>
          <a:prstGeom prst="rect">
            <a:avLst/>
          </a:prstGeom>
        </p:spPr>
        <p:txBody>
          <a:bodyPr wrap="square">
            <a:spAutoFit/>
          </a:bodyPr>
          <a:lstStyle/>
          <a:p>
            <a:pPr algn="ctr">
              <a:spcBef>
                <a:spcPct val="0"/>
              </a:spcBef>
            </a:pPr>
            <a:r>
              <a:rPr lang="fr-FR" b="1" dirty="0">
                <a:solidFill>
                  <a:schemeClr val="tx2">
                    <a:lumMod val="60000"/>
                    <a:lumOff val="40000"/>
                  </a:schemeClr>
                </a:solidFill>
              </a:rPr>
              <a:t>Fête du Plan d’eau : Feu d'artifice + Atelier d’énergie - samedi 25 juillet</a:t>
            </a:r>
            <a:endParaRPr lang="fr-FR" b="1" dirty="0"/>
          </a:p>
        </p:txBody>
      </p:sp>
      <p:pic>
        <p:nvPicPr>
          <p:cNvPr id="9" name="Image 8">
            <a:extLst>
              <a:ext uri="{FF2B5EF4-FFF2-40B4-BE49-F238E27FC236}">
                <a16:creationId xmlns:a16="http://schemas.microsoft.com/office/drawing/2014/main" id="{EC156EDC-A1FD-F27A-4B4C-BDF7110EA987}"/>
              </a:ext>
            </a:extLst>
          </p:cNvPr>
          <p:cNvPicPr>
            <a:picLocks noChangeAspect="1"/>
          </p:cNvPicPr>
          <p:nvPr/>
        </p:nvPicPr>
        <p:blipFill>
          <a:blip r:embed="rId12"/>
          <a:stretch>
            <a:fillRect/>
          </a:stretch>
        </p:blipFill>
        <p:spPr>
          <a:xfrm>
            <a:off x="3851920" y="331821"/>
            <a:ext cx="4880542" cy="3609528"/>
          </a:xfrm>
          <a:prstGeom prst="rect">
            <a:avLst/>
          </a:prstGeom>
        </p:spPr>
      </p:pic>
      <p:sp>
        <p:nvSpPr>
          <p:cNvPr id="12" name="ZoneTexte 11">
            <a:extLst>
              <a:ext uri="{FF2B5EF4-FFF2-40B4-BE49-F238E27FC236}">
                <a16:creationId xmlns:a16="http://schemas.microsoft.com/office/drawing/2014/main" id="{7069897E-A751-87A1-D9A6-630C4129FE9B}"/>
              </a:ext>
            </a:extLst>
          </p:cNvPr>
          <p:cNvSpPr txBox="1"/>
          <p:nvPr/>
        </p:nvSpPr>
        <p:spPr>
          <a:xfrm>
            <a:off x="3851920" y="4100090"/>
            <a:ext cx="5256584" cy="523220"/>
          </a:xfrm>
          <a:prstGeom prst="rect">
            <a:avLst/>
          </a:prstGeom>
          <a:noFill/>
        </p:spPr>
        <p:txBody>
          <a:bodyPr wrap="square" rtlCol="0">
            <a:spAutoFit/>
          </a:bodyPr>
          <a:lstStyle/>
          <a:p>
            <a:pPr marL="285750" indent="-285750">
              <a:buFont typeface="Arial" panose="020B0604020202020204" pitchFamily="34" charset="0"/>
              <a:buChar char="•"/>
            </a:pPr>
            <a:r>
              <a:rPr lang="fr-FR" sz="1400" b="1" dirty="0">
                <a:hlinkClick r:id="rId13" action="ppaction://hlinkfile"/>
              </a:rPr>
              <a:t>Atelier Energie</a:t>
            </a:r>
            <a:endParaRPr lang="fr-FR" sz="1400" b="1" dirty="0"/>
          </a:p>
          <a:p>
            <a:pPr marL="285750" indent="-285750">
              <a:buFont typeface="Arial" panose="020B0604020202020204" pitchFamily="34" charset="0"/>
              <a:buChar char="•"/>
            </a:pPr>
            <a:r>
              <a:rPr lang="fr-FR" sz="1400" b="1" dirty="0">
                <a:hlinkClick r:id="rId14" action="ppaction://hlinkfile"/>
              </a:rPr>
              <a:t>Devis Les Mains en OR</a:t>
            </a:r>
            <a:r>
              <a:rPr lang="fr-FR" sz="1400" b="1" dirty="0"/>
              <a:t> : 1 500 €HT – 840 € HT (TE38) : 792 € TTC</a:t>
            </a:r>
          </a:p>
        </p:txBody>
      </p:sp>
      <p:sp>
        <p:nvSpPr>
          <p:cNvPr id="8" name="ZoneTexte 7">
            <a:extLst>
              <a:ext uri="{FF2B5EF4-FFF2-40B4-BE49-F238E27FC236}">
                <a16:creationId xmlns:a16="http://schemas.microsoft.com/office/drawing/2014/main" id="{0747BCB6-D8AD-D156-0C69-B98AF298B096}"/>
              </a:ext>
            </a:extLst>
          </p:cNvPr>
          <p:cNvSpPr txBox="1"/>
          <p:nvPr/>
        </p:nvSpPr>
        <p:spPr>
          <a:xfrm>
            <a:off x="720000" y="4177034"/>
            <a:ext cx="2535111" cy="369332"/>
          </a:xfrm>
          <a:prstGeom prst="rect">
            <a:avLst/>
          </a:prstGeom>
          <a:noFill/>
        </p:spPr>
        <p:txBody>
          <a:bodyPr wrap="square">
            <a:spAutoFit/>
          </a:bodyPr>
          <a:lstStyle/>
          <a:p>
            <a:pPr algn="ctr"/>
            <a:r>
              <a:rPr lang="fr-FR" sz="1800" b="1" dirty="0"/>
              <a:t>En 2026 : </a:t>
            </a:r>
            <a:r>
              <a:rPr lang="fr-FR" sz="1600" dirty="0"/>
              <a:t> </a:t>
            </a:r>
            <a:r>
              <a:rPr lang="fr-FR" sz="1800" b="1" dirty="0"/>
              <a:t>4 592 €TTC</a:t>
            </a:r>
            <a:endParaRPr lang="fr-FR" dirty="0"/>
          </a:p>
        </p:txBody>
      </p:sp>
    </p:spTree>
    <p:extLst>
      <p:ext uri="{BB962C8B-B14F-4D97-AF65-F5344CB8AC3E}">
        <p14:creationId xmlns:p14="http://schemas.microsoft.com/office/powerpoint/2010/main" val="7844644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99C91-83FD-8C1D-7B36-945CABA90EE3}"/>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9493E58-39F6-233E-DD09-E4AD10EE67BA}"/>
              </a:ext>
            </a:extLst>
          </p:cNvPr>
          <p:cNvSpPr>
            <a:spLocks noGrp="1"/>
          </p:cNvSpPr>
          <p:nvPr>
            <p:ph type="dt" sz="half" idx="10"/>
          </p:nvPr>
        </p:nvSpPr>
        <p:spPr/>
        <p:txBody>
          <a:bodyPr/>
          <a:lstStyle/>
          <a:p>
            <a:fld id="{043FC076-D74B-4511-BA25-03036F605421}" type="datetime1">
              <a:rPr lang="fr-FR" smtClean="0"/>
              <a:t>17/03/2026</a:t>
            </a:fld>
            <a:endParaRPr lang="fr-FR"/>
          </a:p>
        </p:txBody>
      </p:sp>
      <p:sp>
        <p:nvSpPr>
          <p:cNvPr id="3" name="Espace réservé du pied de page 2">
            <a:extLst>
              <a:ext uri="{FF2B5EF4-FFF2-40B4-BE49-F238E27FC236}">
                <a16:creationId xmlns:a16="http://schemas.microsoft.com/office/drawing/2014/main" id="{34C99CB0-F09E-4DE7-0A26-B5A4F757752A}"/>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729F3D34-62ED-E039-EFEF-9B294F9C3919}"/>
              </a:ext>
            </a:extLst>
          </p:cNvPr>
          <p:cNvSpPr>
            <a:spLocks noGrp="1"/>
          </p:cNvSpPr>
          <p:nvPr>
            <p:ph type="sldNum" sz="quarter" idx="12"/>
          </p:nvPr>
        </p:nvSpPr>
        <p:spPr/>
        <p:txBody>
          <a:bodyPr/>
          <a:lstStyle/>
          <a:p>
            <a:fld id="{759F8C28-2559-48B3-A02F-41E0C7A8A4CA}" type="slidenum">
              <a:rPr lang="fr-FR" smtClean="0"/>
              <a:t>49</a:t>
            </a:fld>
            <a:endParaRPr lang="fr-FR"/>
          </a:p>
        </p:txBody>
      </p:sp>
      <p:sp>
        <p:nvSpPr>
          <p:cNvPr id="7" name="ZoneTexte 6">
            <a:extLst>
              <a:ext uri="{FF2B5EF4-FFF2-40B4-BE49-F238E27FC236}">
                <a16:creationId xmlns:a16="http://schemas.microsoft.com/office/drawing/2014/main" id="{9E9242B9-4799-D35F-FF16-290E275818D1}"/>
              </a:ext>
            </a:extLst>
          </p:cNvPr>
          <p:cNvSpPr txBox="1"/>
          <p:nvPr/>
        </p:nvSpPr>
        <p:spPr>
          <a:xfrm>
            <a:off x="4156" y="4964644"/>
            <a:ext cx="9142803" cy="276999"/>
          </a:xfrm>
          <a:prstGeom prst="rect">
            <a:avLst/>
          </a:prstGeom>
          <a:noFill/>
        </p:spPr>
        <p:txBody>
          <a:bodyPr wrap="square" rtlCol="0">
            <a:spAutoFit/>
          </a:bodyPr>
          <a:lstStyle/>
          <a:p>
            <a:pPr algn="ctr"/>
            <a:r>
              <a:rPr lang="fr-FR" sz="1200" dirty="0">
                <a:hlinkClick r:id="rId2"/>
              </a:rPr>
              <a:t>Les </a:t>
            </a:r>
            <a:r>
              <a:rPr lang="fr-FR" sz="1200" dirty="0" err="1">
                <a:hlinkClick r:id="rId2"/>
              </a:rPr>
              <a:t>Angelas</a:t>
            </a:r>
            <a:r>
              <a:rPr lang="fr-FR" sz="1200" dirty="0"/>
              <a:t>  -  </a:t>
            </a:r>
            <a:r>
              <a:rPr lang="fr-FR" sz="1200" dirty="0">
                <a:hlinkClick r:id="rId3"/>
              </a:rPr>
              <a:t>Les </a:t>
            </a:r>
            <a:r>
              <a:rPr lang="fr-FR" sz="1200" dirty="0" err="1">
                <a:hlinkClick r:id="rId3"/>
              </a:rPr>
              <a:t>Verneys</a:t>
            </a:r>
            <a:r>
              <a:rPr lang="fr-FR" sz="1200" dirty="0"/>
              <a:t> - </a:t>
            </a:r>
            <a:r>
              <a:rPr lang="fr-FR" sz="1200" dirty="0">
                <a:hlinkClick r:id="rId4"/>
              </a:rPr>
              <a:t>La Roche</a:t>
            </a:r>
            <a:r>
              <a:rPr lang="fr-FR" sz="1200" dirty="0"/>
              <a:t> – </a:t>
            </a:r>
            <a:r>
              <a:rPr lang="fr-FR" sz="1200" dirty="0" err="1">
                <a:hlinkClick r:id="rId5"/>
              </a:rPr>
              <a:t>Leygat</a:t>
            </a:r>
            <a:r>
              <a:rPr lang="fr-FR" sz="1200" dirty="0"/>
              <a:t> – </a:t>
            </a:r>
            <a:r>
              <a:rPr lang="fr-FR" sz="1200" dirty="0" err="1">
                <a:hlinkClick r:id="rId6"/>
              </a:rPr>
              <a:t>Chabrand</a:t>
            </a:r>
            <a:r>
              <a:rPr lang="fr-FR" sz="1200" dirty="0"/>
              <a:t> -  </a:t>
            </a:r>
            <a:r>
              <a:rPr lang="fr-FR" sz="1200" dirty="0" err="1">
                <a:hlinkClick r:id="rId7"/>
              </a:rPr>
              <a:t>Péchal</a:t>
            </a:r>
            <a:r>
              <a:rPr lang="fr-FR" sz="1200" dirty="0"/>
              <a:t> - </a:t>
            </a:r>
            <a:r>
              <a:rPr lang="fr-FR" sz="1200" dirty="0" err="1">
                <a:hlinkClick r:id="rId8"/>
              </a:rPr>
              <a:t>Valbonnais</a:t>
            </a:r>
            <a:r>
              <a:rPr lang="fr-FR" sz="1200" dirty="0">
                <a:hlinkClick r:id="rId8"/>
              </a:rPr>
              <a:t> (Bourg, </a:t>
            </a:r>
            <a:r>
              <a:rPr lang="fr-FR" sz="1200" dirty="0" err="1">
                <a:hlinkClick r:id="rId8"/>
              </a:rPr>
              <a:t>Nicolaux</a:t>
            </a:r>
            <a:r>
              <a:rPr lang="fr-FR" sz="1200" dirty="0">
                <a:hlinkClick r:id="rId8"/>
              </a:rPr>
              <a:t>, Roussillon, Clos-Moulina)</a:t>
            </a:r>
            <a:r>
              <a:rPr lang="fr-FR" sz="1200" dirty="0"/>
              <a:t> - </a:t>
            </a:r>
            <a:r>
              <a:rPr lang="fr-FR" sz="1200" dirty="0">
                <a:hlinkClick r:id="rId9"/>
              </a:rPr>
              <a:t>Le Pont du Prêtre</a:t>
            </a:r>
            <a:endParaRPr lang="fr-FR" sz="1200" dirty="0"/>
          </a:p>
        </p:txBody>
      </p:sp>
      <p:sp>
        <p:nvSpPr>
          <p:cNvPr id="13" name="Rectangle 12">
            <a:extLst>
              <a:ext uri="{FF2B5EF4-FFF2-40B4-BE49-F238E27FC236}">
                <a16:creationId xmlns:a16="http://schemas.microsoft.com/office/drawing/2014/main" id="{AA0C273F-7C98-EAA7-BAA4-A4E42027EB56}"/>
              </a:ext>
            </a:extLst>
          </p:cNvPr>
          <p:cNvSpPr/>
          <p:nvPr/>
        </p:nvSpPr>
        <p:spPr>
          <a:xfrm>
            <a:off x="0" y="29444"/>
            <a:ext cx="8964488" cy="379783"/>
          </a:xfrm>
          <a:prstGeom prst="rect">
            <a:avLst/>
          </a:prstGeom>
        </p:spPr>
        <p:txBody>
          <a:bodyPr wrap="square">
            <a:spAutoFit/>
          </a:bodyPr>
          <a:lstStyle/>
          <a:p>
            <a:pPr algn="ctr">
              <a:spcBef>
                <a:spcPct val="0"/>
              </a:spcBef>
            </a:pPr>
            <a:r>
              <a:rPr lang="fr-FR" b="1" dirty="0">
                <a:solidFill>
                  <a:schemeClr val="tx2">
                    <a:lumMod val="60000"/>
                    <a:lumOff val="40000"/>
                  </a:schemeClr>
                </a:solidFill>
              </a:rPr>
              <a:t>Plantation de Douglas (100) par l'ONF</a:t>
            </a:r>
            <a:endParaRPr lang="fr-FR" b="1" dirty="0"/>
          </a:p>
        </p:txBody>
      </p:sp>
      <p:pic>
        <p:nvPicPr>
          <p:cNvPr id="10" name="Image 9">
            <a:extLst>
              <a:ext uri="{FF2B5EF4-FFF2-40B4-BE49-F238E27FC236}">
                <a16:creationId xmlns:a16="http://schemas.microsoft.com/office/drawing/2014/main" id="{4E4A010E-9E32-7D3E-6557-CD241B45E24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983" y="0"/>
            <a:ext cx="720000" cy="551916"/>
          </a:xfrm>
          <a:prstGeom prst="rect">
            <a:avLst/>
          </a:prstGeom>
        </p:spPr>
      </p:pic>
      <p:pic>
        <p:nvPicPr>
          <p:cNvPr id="14" name="Image 13">
            <a:extLst>
              <a:ext uri="{FF2B5EF4-FFF2-40B4-BE49-F238E27FC236}">
                <a16:creationId xmlns:a16="http://schemas.microsoft.com/office/drawing/2014/main" id="{3374463E-68DF-5C49-825E-33B1CF185850}"/>
              </a:ext>
            </a:extLst>
          </p:cNvPr>
          <p:cNvPicPr>
            <a:picLocks noChangeAspect="1"/>
          </p:cNvPicPr>
          <p:nvPr/>
        </p:nvPicPr>
        <p:blipFill>
          <a:blip r:embed="rId11"/>
          <a:stretch>
            <a:fillRect/>
          </a:stretch>
        </p:blipFill>
        <p:spPr>
          <a:xfrm>
            <a:off x="2822240" y="551916"/>
            <a:ext cx="3320008" cy="4046259"/>
          </a:xfrm>
          <a:prstGeom prst="rect">
            <a:avLst/>
          </a:prstGeom>
        </p:spPr>
      </p:pic>
      <p:sp>
        <p:nvSpPr>
          <p:cNvPr id="5" name="ZoneTexte 4">
            <a:extLst>
              <a:ext uri="{FF2B5EF4-FFF2-40B4-BE49-F238E27FC236}">
                <a16:creationId xmlns:a16="http://schemas.microsoft.com/office/drawing/2014/main" id="{DAEC1A7F-04E1-AA3E-FB94-797A955E789B}"/>
              </a:ext>
            </a:extLst>
          </p:cNvPr>
          <p:cNvSpPr txBox="1"/>
          <p:nvPr/>
        </p:nvSpPr>
        <p:spPr>
          <a:xfrm>
            <a:off x="6300192" y="1705372"/>
            <a:ext cx="2808312" cy="523220"/>
          </a:xfrm>
          <a:prstGeom prst="rect">
            <a:avLst/>
          </a:prstGeom>
          <a:noFill/>
        </p:spPr>
        <p:txBody>
          <a:bodyPr wrap="square" rtlCol="0">
            <a:spAutoFit/>
          </a:bodyPr>
          <a:lstStyle/>
          <a:p>
            <a:r>
              <a:rPr lang="fr-FR" sz="1400" b="1" dirty="0"/>
              <a:t>En 2026 : 3 0271 €TTC</a:t>
            </a:r>
          </a:p>
          <a:p>
            <a:r>
              <a:rPr lang="fr-FR" sz="1400" dirty="0"/>
              <a:t>Subventionné à 80% par ONF</a:t>
            </a:r>
          </a:p>
        </p:txBody>
      </p:sp>
    </p:spTree>
    <p:extLst>
      <p:ext uri="{BB962C8B-B14F-4D97-AF65-F5344CB8AC3E}">
        <p14:creationId xmlns:p14="http://schemas.microsoft.com/office/powerpoint/2010/main" val="1414808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9F102-590E-A267-A2E5-7CBF4F61716F}"/>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8ED6695-795E-73EC-880E-89BDAEDB74D9}"/>
              </a:ext>
            </a:extLst>
          </p:cNvPr>
          <p:cNvSpPr>
            <a:spLocks noGrp="1"/>
          </p:cNvSpPr>
          <p:nvPr>
            <p:ph type="dt" sz="half" idx="10"/>
          </p:nvPr>
        </p:nvSpPr>
        <p:spPr/>
        <p:txBody>
          <a:bodyPr/>
          <a:lstStyle/>
          <a:p>
            <a:fld id="{283C81C8-1C6F-4682-AF76-BDF8847FAA30}" type="datetime1">
              <a:rPr lang="fr-FR" smtClean="0"/>
              <a:t>17/03/2026</a:t>
            </a:fld>
            <a:endParaRPr lang="fr-FR"/>
          </a:p>
        </p:txBody>
      </p:sp>
      <p:sp>
        <p:nvSpPr>
          <p:cNvPr id="3" name="Espace réservé du pied de page 2">
            <a:extLst>
              <a:ext uri="{FF2B5EF4-FFF2-40B4-BE49-F238E27FC236}">
                <a16:creationId xmlns:a16="http://schemas.microsoft.com/office/drawing/2014/main" id="{87C59D07-0C87-65A4-5495-3F2114B84CA5}"/>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679AA81D-23C5-C583-7C2E-C7562FF79191}"/>
              </a:ext>
            </a:extLst>
          </p:cNvPr>
          <p:cNvSpPr>
            <a:spLocks noGrp="1"/>
          </p:cNvSpPr>
          <p:nvPr>
            <p:ph type="sldNum" sz="quarter" idx="12"/>
          </p:nvPr>
        </p:nvSpPr>
        <p:spPr/>
        <p:txBody>
          <a:bodyPr/>
          <a:lstStyle/>
          <a:p>
            <a:fld id="{759F8C28-2559-48B3-A02F-41E0C7A8A4CA}" type="slidenum">
              <a:rPr lang="fr-FR" smtClean="0"/>
              <a:t>5</a:t>
            </a:fld>
            <a:endParaRPr lang="fr-FR"/>
          </a:p>
        </p:txBody>
      </p:sp>
      <p:sp>
        <p:nvSpPr>
          <p:cNvPr id="7" name="ZoneTexte 6">
            <a:extLst>
              <a:ext uri="{FF2B5EF4-FFF2-40B4-BE49-F238E27FC236}">
                <a16:creationId xmlns:a16="http://schemas.microsoft.com/office/drawing/2014/main" id="{DA513DD9-8E1A-B00C-AD0D-63FACC7D1080}"/>
              </a:ext>
            </a:extLst>
          </p:cNvPr>
          <p:cNvSpPr txBox="1"/>
          <p:nvPr/>
        </p:nvSpPr>
        <p:spPr>
          <a:xfrm>
            <a:off x="4156" y="4964644"/>
            <a:ext cx="9142803" cy="276999"/>
          </a:xfrm>
          <a:prstGeom prst="rect">
            <a:avLst/>
          </a:prstGeom>
          <a:noFill/>
        </p:spPr>
        <p:txBody>
          <a:bodyPr wrap="square" rtlCol="0">
            <a:spAutoFit/>
          </a:bodyPr>
          <a:lstStyle/>
          <a:p>
            <a:pPr algn="ctr"/>
            <a:r>
              <a:rPr lang="fr-FR" sz="1200" dirty="0">
                <a:hlinkClick r:id="rId2"/>
              </a:rPr>
              <a:t>Les </a:t>
            </a:r>
            <a:r>
              <a:rPr lang="fr-FR" sz="1200" dirty="0" err="1">
                <a:hlinkClick r:id="rId2"/>
              </a:rPr>
              <a:t>Angelas</a:t>
            </a:r>
            <a:r>
              <a:rPr lang="fr-FR" sz="1200" dirty="0"/>
              <a:t>  -  </a:t>
            </a:r>
            <a:r>
              <a:rPr lang="fr-FR" sz="1200" dirty="0">
                <a:hlinkClick r:id="rId3"/>
              </a:rPr>
              <a:t>Les </a:t>
            </a:r>
            <a:r>
              <a:rPr lang="fr-FR" sz="1200" dirty="0" err="1">
                <a:hlinkClick r:id="rId3"/>
              </a:rPr>
              <a:t>Verneys</a:t>
            </a:r>
            <a:r>
              <a:rPr lang="fr-FR" sz="1200" dirty="0"/>
              <a:t> - </a:t>
            </a:r>
            <a:r>
              <a:rPr lang="fr-FR" sz="1200" dirty="0">
                <a:hlinkClick r:id="rId4"/>
              </a:rPr>
              <a:t>La Roche</a:t>
            </a:r>
            <a:r>
              <a:rPr lang="fr-FR" sz="1200" dirty="0"/>
              <a:t> – </a:t>
            </a:r>
            <a:r>
              <a:rPr lang="fr-FR" sz="1200" dirty="0" err="1">
                <a:hlinkClick r:id="rId5"/>
              </a:rPr>
              <a:t>Leygat</a:t>
            </a:r>
            <a:r>
              <a:rPr lang="fr-FR" sz="1200" dirty="0"/>
              <a:t> – </a:t>
            </a:r>
            <a:r>
              <a:rPr lang="fr-FR" sz="1200" dirty="0" err="1">
                <a:hlinkClick r:id="rId6"/>
              </a:rPr>
              <a:t>Chabrand</a:t>
            </a:r>
            <a:r>
              <a:rPr lang="fr-FR" sz="1200" dirty="0"/>
              <a:t> -  </a:t>
            </a:r>
            <a:r>
              <a:rPr lang="fr-FR" sz="1200" dirty="0" err="1">
                <a:hlinkClick r:id="rId7"/>
              </a:rPr>
              <a:t>Péchal</a:t>
            </a:r>
            <a:r>
              <a:rPr lang="fr-FR" sz="1200" dirty="0"/>
              <a:t> - </a:t>
            </a:r>
            <a:r>
              <a:rPr lang="fr-FR" sz="1200" dirty="0" err="1">
                <a:hlinkClick r:id="rId8"/>
              </a:rPr>
              <a:t>Valbonnais</a:t>
            </a:r>
            <a:r>
              <a:rPr lang="fr-FR" sz="1200" dirty="0">
                <a:hlinkClick r:id="rId8"/>
              </a:rPr>
              <a:t> (Bourg, </a:t>
            </a:r>
            <a:r>
              <a:rPr lang="fr-FR" sz="1200" dirty="0" err="1">
                <a:hlinkClick r:id="rId8"/>
              </a:rPr>
              <a:t>Nicolaux</a:t>
            </a:r>
            <a:r>
              <a:rPr lang="fr-FR" sz="1200" dirty="0">
                <a:hlinkClick r:id="rId8"/>
              </a:rPr>
              <a:t>, Roussillon, Clos-Moulina)</a:t>
            </a:r>
            <a:r>
              <a:rPr lang="fr-FR" sz="1200" dirty="0"/>
              <a:t> - </a:t>
            </a:r>
            <a:r>
              <a:rPr lang="fr-FR" sz="1200" dirty="0">
                <a:hlinkClick r:id="rId9"/>
              </a:rPr>
              <a:t>Le Pont du Prêtre</a:t>
            </a:r>
            <a:endParaRPr lang="fr-FR" sz="1200" dirty="0"/>
          </a:p>
        </p:txBody>
      </p:sp>
      <p:sp>
        <p:nvSpPr>
          <p:cNvPr id="13" name="Rectangle 12">
            <a:extLst>
              <a:ext uri="{FF2B5EF4-FFF2-40B4-BE49-F238E27FC236}">
                <a16:creationId xmlns:a16="http://schemas.microsoft.com/office/drawing/2014/main" id="{6CDA3932-02DA-75F8-527A-24B35DE464DA}"/>
              </a:ext>
            </a:extLst>
          </p:cNvPr>
          <p:cNvSpPr/>
          <p:nvPr/>
        </p:nvSpPr>
        <p:spPr>
          <a:xfrm>
            <a:off x="0" y="29444"/>
            <a:ext cx="8964488" cy="379783"/>
          </a:xfrm>
          <a:prstGeom prst="rect">
            <a:avLst/>
          </a:prstGeom>
        </p:spPr>
        <p:txBody>
          <a:bodyPr wrap="square">
            <a:spAutoFit/>
          </a:bodyPr>
          <a:lstStyle/>
          <a:p>
            <a:pPr algn="ctr">
              <a:spcBef>
                <a:spcPct val="0"/>
              </a:spcBef>
            </a:pPr>
            <a:r>
              <a:rPr lang="fr-FR" b="1" dirty="0">
                <a:solidFill>
                  <a:schemeClr val="tx2">
                    <a:lumMod val="60000"/>
                    <a:lumOff val="40000"/>
                  </a:schemeClr>
                </a:solidFill>
              </a:rPr>
              <a:t>Taille des arbres autour du bâtiment de l’ONF</a:t>
            </a:r>
            <a:endParaRPr lang="fr-FR" b="1" dirty="0"/>
          </a:p>
        </p:txBody>
      </p:sp>
      <p:pic>
        <p:nvPicPr>
          <p:cNvPr id="10" name="Image 9">
            <a:extLst>
              <a:ext uri="{FF2B5EF4-FFF2-40B4-BE49-F238E27FC236}">
                <a16:creationId xmlns:a16="http://schemas.microsoft.com/office/drawing/2014/main" id="{E51C6A15-D0EA-EE7F-21AC-5BEC669BD86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983" y="0"/>
            <a:ext cx="720000" cy="551916"/>
          </a:xfrm>
          <a:prstGeom prst="rect">
            <a:avLst/>
          </a:prstGeom>
        </p:spPr>
      </p:pic>
      <p:pic>
        <p:nvPicPr>
          <p:cNvPr id="6" name="Image 5">
            <a:extLst>
              <a:ext uri="{FF2B5EF4-FFF2-40B4-BE49-F238E27FC236}">
                <a16:creationId xmlns:a16="http://schemas.microsoft.com/office/drawing/2014/main" id="{1E60F3DE-0FB8-A498-AF68-7A4E44ADF9D2}"/>
              </a:ext>
            </a:extLst>
          </p:cNvPr>
          <p:cNvPicPr>
            <a:picLocks noChangeAspect="1"/>
          </p:cNvPicPr>
          <p:nvPr/>
        </p:nvPicPr>
        <p:blipFill>
          <a:blip r:embed="rId11"/>
          <a:stretch>
            <a:fillRect/>
          </a:stretch>
        </p:blipFill>
        <p:spPr>
          <a:xfrm>
            <a:off x="971600" y="625252"/>
            <a:ext cx="7345744" cy="2669798"/>
          </a:xfrm>
          <a:prstGeom prst="rect">
            <a:avLst/>
          </a:prstGeom>
        </p:spPr>
      </p:pic>
      <p:sp>
        <p:nvSpPr>
          <p:cNvPr id="8" name="ZoneTexte 7">
            <a:extLst>
              <a:ext uri="{FF2B5EF4-FFF2-40B4-BE49-F238E27FC236}">
                <a16:creationId xmlns:a16="http://schemas.microsoft.com/office/drawing/2014/main" id="{0002C12A-B265-5CE6-FABB-92966B6BED92}"/>
              </a:ext>
            </a:extLst>
          </p:cNvPr>
          <p:cNvSpPr txBox="1"/>
          <p:nvPr/>
        </p:nvSpPr>
        <p:spPr>
          <a:xfrm>
            <a:off x="3124200" y="3806650"/>
            <a:ext cx="2535111" cy="369332"/>
          </a:xfrm>
          <a:prstGeom prst="rect">
            <a:avLst/>
          </a:prstGeom>
          <a:noFill/>
        </p:spPr>
        <p:txBody>
          <a:bodyPr wrap="square">
            <a:spAutoFit/>
          </a:bodyPr>
          <a:lstStyle/>
          <a:p>
            <a:pPr algn="ctr"/>
            <a:r>
              <a:rPr lang="fr-FR" sz="1800" b="1" dirty="0"/>
              <a:t>En 2026 : </a:t>
            </a:r>
            <a:r>
              <a:rPr lang="fr-FR" sz="1600" dirty="0"/>
              <a:t> </a:t>
            </a:r>
            <a:r>
              <a:rPr lang="fr-FR" sz="1800" b="1" dirty="0"/>
              <a:t>1 036,62 € TTC</a:t>
            </a:r>
          </a:p>
        </p:txBody>
      </p:sp>
    </p:spTree>
    <p:extLst>
      <p:ext uri="{BB962C8B-B14F-4D97-AF65-F5344CB8AC3E}">
        <p14:creationId xmlns:p14="http://schemas.microsoft.com/office/powerpoint/2010/main" val="2048354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BC22A-47F5-0293-5E9E-C241BA577445}"/>
            </a:ext>
          </a:extLst>
        </p:cNvPr>
        <p:cNvGrpSpPr/>
        <p:nvPr/>
      </p:nvGrpSpPr>
      <p:grpSpPr>
        <a:xfrm>
          <a:off x="0" y="0"/>
          <a:ext cx="0" cy="0"/>
          <a:chOff x="0" y="0"/>
          <a:chExt cx="0" cy="0"/>
        </a:xfrm>
      </p:grpSpPr>
      <p:sp>
        <p:nvSpPr>
          <p:cNvPr id="16386" name="ZoneTexte 3">
            <a:extLst>
              <a:ext uri="{FF2B5EF4-FFF2-40B4-BE49-F238E27FC236}">
                <a16:creationId xmlns:a16="http://schemas.microsoft.com/office/drawing/2014/main" id="{6BE71AB1-5A05-E19D-1816-2196668D6F72}"/>
              </a:ext>
            </a:extLst>
          </p:cNvPr>
          <p:cNvSpPr txBox="1">
            <a:spLocks noChangeArrowheads="1"/>
          </p:cNvSpPr>
          <p:nvPr/>
        </p:nvSpPr>
        <p:spPr bwMode="auto">
          <a:xfrm>
            <a:off x="1091407" y="195792"/>
            <a:ext cx="6720417" cy="375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07000"/>
              </a:lnSpc>
              <a:spcBef>
                <a:spcPct val="0"/>
              </a:spcBef>
              <a:spcAft>
                <a:spcPts val="800"/>
              </a:spcAft>
              <a:buFontTx/>
              <a:buNone/>
            </a:pPr>
            <a:r>
              <a:rPr lang="fr-FR" altLang="fr-FR" sz="1800" b="1" dirty="0">
                <a:solidFill>
                  <a:srgbClr val="00B0F0"/>
                </a:solidFill>
                <a:latin typeface="+mn-lt"/>
              </a:rPr>
              <a:t>Numérisation des registres d’état civil</a:t>
            </a:r>
          </a:p>
        </p:txBody>
      </p:sp>
      <p:sp>
        <p:nvSpPr>
          <p:cNvPr id="2" name="Espace réservé de la date 1">
            <a:extLst>
              <a:ext uri="{FF2B5EF4-FFF2-40B4-BE49-F238E27FC236}">
                <a16:creationId xmlns:a16="http://schemas.microsoft.com/office/drawing/2014/main" id="{62C02CB6-9A0C-97A3-006E-D0D7968525AB}"/>
              </a:ext>
            </a:extLst>
          </p:cNvPr>
          <p:cNvSpPr>
            <a:spLocks noGrp="1"/>
          </p:cNvSpPr>
          <p:nvPr>
            <p:ph type="dt" sz="half" idx="10"/>
          </p:nvPr>
        </p:nvSpPr>
        <p:spPr/>
        <p:txBody>
          <a:bodyPr/>
          <a:lstStyle/>
          <a:p>
            <a:fld id="{58EFF539-3535-4635-8A8B-E351029BDBDB}" type="datetime1">
              <a:rPr lang="fr-FR" smtClean="0"/>
              <a:t>17/03/2026</a:t>
            </a:fld>
            <a:endParaRPr lang="fr-FR"/>
          </a:p>
        </p:txBody>
      </p:sp>
      <p:sp>
        <p:nvSpPr>
          <p:cNvPr id="3" name="Espace réservé du pied de page 2">
            <a:extLst>
              <a:ext uri="{FF2B5EF4-FFF2-40B4-BE49-F238E27FC236}">
                <a16:creationId xmlns:a16="http://schemas.microsoft.com/office/drawing/2014/main" id="{18C75B2A-11C1-C6C3-A9EB-96D0503E0B72}"/>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5514E3A6-C899-542D-F29C-28F1E6A76BF9}"/>
              </a:ext>
            </a:extLst>
          </p:cNvPr>
          <p:cNvSpPr>
            <a:spLocks noGrp="1"/>
          </p:cNvSpPr>
          <p:nvPr>
            <p:ph type="sldNum" sz="quarter" idx="12"/>
          </p:nvPr>
        </p:nvSpPr>
        <p:spPr/>
        <p:txBody>
          <a:bodyPr/>
          <a:lstStyle/>
          <a:p>
            <a:fld id="{759F8C28-2559-48B3-A02F-41E0C7A8A4CA}" type="slidenum">
              <a:rPr lang="fr-FR" smtClean="0"/>
              <a:t>50</a:t>
            </a:fld>
            <a:endParaRPr lang="fr-FR"/>
          </a:p>
        </p:txBody>
      </p:sp>
      <p:sp>
        <p:nvSpPr>
          <p:cNvPr id="5" name="ZoneTexte 4">
            <a:extLst>
              <a:ext uri="{FF2B5EF4-FFF2-40B4-BE49-F238E27FC236}">
                <a16:creationId xmlns:a16="http://schemas.microsoft.com/office/drawing/2014/main" id="{02A65BD1-4BD4-E911-A311-C53E028DA055}"/>
              </a:ext>
            </a:extLst>
          </p:cNvPr>
          <p:cNvSpPr txBox="1"/>
          <p:nvPr/>
        </p:nvSpPr>
        <p:spPr>
          <a:xfrm>
            <a:off x="23123" y="2929508"/>
            <a:ext cx="8856984" cy="3323987"/>
          </a:xfrm>
          <a:prstGeom prst="rect">
            <a:avLst/>
          </a:prstGeom>
          <a:noFill/>
        </p:spPr>
        <p:txBody>
          <a:bodyPr wrap="square" rtlCol="0">
            <a:spAutoFit/>
          </a:bodyPr>
          <a:lstStyle/>
          <a:p>
            <a:r>
              <a:rPr lang="fr-FR" sz="1400" b="1" dirty="0">
                <a:hlinkClick r:id="rId2" action="ppaction://hlinkfile"/>
              </a:rPr>
              <a:t>Message de la société NUMERIZE du 14/01/2026</a:t>
            </a:r>
            <a:endParaRPr lang="fr-FR" sz="1400" b="1" dirty="0"/>
          </a:p>
          <a:p>
            <a:r>
              <a:rPr lang="fr-FR" sz="1400" dirty="0"/>
              <a:t>« Nous pouvons numériser et intégrer les actes de l'état civil dans votre logiciel, à partir de l'année d'acquisition de celui-ci jusqu'à 1890. Pour les actes antérieurs à 1890, la numérisation est bien sûr possible et recommandée. L'indexation sera en revanche plus simple, c'est-à-dire que les actes seront numérisés et classés dans des dossiers par année et type d'acte. Cela permet de les protéger durablement et de les consulter sans risque lorsque vous recevez des demandes particulières. </a:t>
            </a:r>
          </a:p>
          <a:p>
            <a:r>
              <a:rPr lang="fr-FR" sz="1400" i="1" dirty="0"/>
              <a:t>Attention : Aucune intégration des actes antérieurs à l’année 1890 ne sera possible dans votre logiciel AGEDI</a:t>
            </a:r>
          </a:p>
          <a:p>
            <a:endParaRPr lang="fr-FR" sz="1400" dirty="0"/>
          </a:p>
          <a:p>
            <a:pPr algn="ctr"/>
            <a:r>
              <a:rPr lang="fr-FR" sz="1400" dirty="0">
                <a:hlinkClick r:id="rId3" action="ppaction://hlinkfile"/>
              </a:rPr>
              <a:t>Plaquette </a:t>
            </a:r>
            <a:r>
              <a:rPr lang="fr-FR" sz="1400" dirty="0" err="1">
                <a:hlinkClick r:id="rId3" action="ppaction://hlinkfile"/>
              </a:rPr>
              <a:t>Numerize</a:t>
            </a:r>
            <a:r>
              <a:rPr lang="fr-FR" sz="1400" dirty="0">
                <a:hlinkClick r:id="rId3" action="ppaction://hlinkfile"/>
              </a:rPr>
              <a:t> Etat Civil</a:t>
            </a:r>
            <a:r>
              <a:rPr lang="fr-FR" sz="1400" dirty="0"/>
              <a:t>  -  </a:t>
            </a:r>
            <a:r>
              <a:rPr lang="fr-FR" sz="1400" dirty="0">
                <a:hlinkClick r:id="rId4" action="ppaction://hlinkfile"/>
              </a:rPr>
              <a:t>Plaquette </a:t>
            </a:r>
            <a:r>
              <a:rPr lang="fr-FR" sz="1400" dirty="0" err="1">
                <a:hlinkClick r:id="rId4" action="ppaction://hlinkfile"/>
              </a:rPr>
              <a:t>Numerize</a:t>
            </a:r>
            <a:r>
              <a:rPr lang="fr-FR" sz="1400" dirty="0">
                <a:hlinkClick r:id="rId4" action="ppaction://hlinkfile"/>
              </a:rPr>
              <a:t> Tous les produits</a:t>
            </a:r>
            <a:r>
              <a:rPr lang="fr-FR" sz="1400" dirty="0"/>
              <a:t> – </a:t>
            </a:r>
            <a:r>
              <a:rPr lang="fr-FR" sz="1400" dirty="0">
                <a:hlinkClick r:id="rId5" action="ppaction://hlinkfile"/>
              </a:rPr>
              <a:t>CGV</a:t>
            </a:r>
            <a:endParaRPr lang="fr-FR" sz="1400" dirty="0"/>
          </a:p>
          <a:p>
            <a:pPr algn="ctr"/>
            <a:r>
              <a:rPr lang="fr-FR" sz="1400" strike="sngStrike" dirty="0">
                <a:hlinkClick r:id="rId6" action="ppaction://hlinkfile"/>
              </a:rPr>
              <a:t>Devis de 1980 €TTC pour 1000 actes</a:t>
            </a:r>
            <a:r>
              <a:rPr lang="fr-FR" sz="1400" dirty="0"/>
              <a:t> - </a:t>
            </a:r>
            <a:r>
              <a:rPr lang="fr-FR" sz="1400" dirty="0">
                <a:hlinkClick r:id="rId7" action="ppaction://hlinkfile"/>
              </a:rPr>
              <a:t>Devis de 3168 €TTC pour 2500 actes</a:t>
            </a:r>
            <a:endParaRPr lang="fr-FR" sz="1400" dirty="0"/>
          </a:p>
          <a:p>
            <a:endParaRPr lang="fr-FR" sz="1400" dirty="0"/>
          </a:p>
          <a:p>
            <a:pPr algn="ctr"/>
            <a:r>
              <a:rPr lang="fr-FR" sz="1400" dirty="0">
                <a:solidFill>
                  <a:srgbClr val="FF0000"/>
                </a:solidFill>
                <a:hlinkClick r:id="rId8" action="ppaction://hlinkfile"/>
              </a:rPr>
              <a:t>Guide d’indexation des actes d’état civil</a:t>
            </a:r>
            <a:endParaRPr lang="fr-FR" sz="1400" dirty="0">
              <a:solidFill>
                <a:srgbClr val="FF0000"/>
              </a:solidFill>
            </a:endParaRPr>
          </a:p>
          <a:p>
            <a:endParaRPr lang="fr-FR" sz="1400" dirty="0">
              <a:solidFill>
                <a:srgbClr val="FF0000"/>
              </a:solidFill>
            </a:endParaRPr>
          </a:p>
          <a:p>
            <a:endParaRPr lang="fr-FR" sz="1400" dirty="0"/>
          </a:p>
          <a:p>
            <a:endParaRPr lang="fr-FR" sz="1400" dirty="0"/>
          </a:p>
        </p:txBody>
      </p:sp>
      <p:pic>
        <p:nvPicPr>
          <p:cNvPr id="6" name="Image 5">
            <a:extLst>
              <a:ext uri="{FF2B5EF4-FFF2-40B4-BE49-F238E27FC236}">
                <a16:creationId xmlns:a16="http://schemas.microsoft.com/office/drawing/2014/main" id="{7E871669-81E0-B3B3-D426-82733072456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pic>
        <p:nvPicPr>
          <p:cNvPr id="8" name="Image 7" descr="Une image contenant Appareils électroniques, Appareil électronique, machine, Périphérique de sortie&#10;&#10;Le contenu généré par l’IA peut être incorrect.">
            <a:extLst>
              <a:ext uri="{FF2B5EF4-FFF2-40B4-BE49-F238E27FC236}">
                <a16:creationId xmlns:a16="http://schemas.microsoft.com/office/drawing/2014/main" id="{FC1C8EA8-2458-BB48-324B-D0DBC2FB306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57449" y="383568"/>
            <a:ext cx="2988332" cy="2634712"/>
          </a:xfrm>
          <a:prstGeom prst="rect">
            <a:avLst/>
          </a:prstGeom>
        </p:spPr>
      </p:pic>
      <p:sp>
        <p:nvSpPr>
          <p:cNvPr id="9" name="ZoneTexte 8">
            <a:extLst>
              <a:ext uri="{FF2B5EF4-FFF2-40B4-BE49-F238E27FC236}">
                <a16:creationId xmlns:a16="http://schemas.microsoft.com/office/drawing/2014/main" id="{EDEE373F-FC9F-51D4-E2E8-4686F7A833A6}"/>
              </a:ext>
            </a:extLst>
          </p:cNvPr>
          <p:cNvSpPr txBox="1"/>
          <p:nvPr/>
        </p:nvSpPr>
        <p:spPr>
          <a:xfrm>
            <a:off x="5976156" y="625252"/>
            <a:ext cx="3167844" cy="2123658"/>
          </a:xfrm>
          <a:prstGeom prst="rect">
            <a:avLst/>
          </a:prstGeom>
          <a:noFill/>
        </p:spPr>
        <p:txBody>
          <a:bodyPr wrap="square" rtlCol="0">
            <a:spAutoFit/>
          </a:bodyPr>
          <a:lstStyle/>
          <a:p>
            <a:pPr algn="ctr"/>
            <a:r>
              <a:rPr lang="fr-FR" sz="1200" b="1" dirty="0"/>
              <a:t>Quelques observations</a:t>
            </a:r>
          </a:p>
          <a:p>
            <a:pPr marL="171450" indent="-171450">
              <a:buFont typeface="Arial" panose="020B0604020202020204" pitchFamily="34" charset="0"/>
              <a:buChar char="•"/>
            </a:pPr>
            <a:r>
              <a:rPr lang="fr-FR" sz="1200" dirty="0"/>
              <a:t>[DCE] apparaît en objet de tous leurs messages ; D'</a:t>
            </a:r>
            <a:r>
              <a:rPr lang="fr-FR" sz="1200" dirty="0" err="1"/>
              <a:t>aprés</a:t>
            </a:r>
            <a:r>
              <a:rPr lang="fr-FR" sz="1200" dirty="0"/>
              <a:t> Google cela voudrait dire « Dirty Commercial Email »</a:t>
            </a:r>
          </a:p>
          <a:p>
            <a:pPr marL="171450" indent="-171450">
              <a:buFont typeface="Arial" panose="020B0604020202020204" pitchFamily="34" charset="0"/>
              <a:buChar char="•"/>
            </a:pPr>
            <a:r>
              <a:rPr lang="fr-FR" sz="1200" dirty="0"/>
              <a:t> Redressement judiciaire Du 28/08/2023 au 28/08/2025. Cela doit réglé.</a:t>
            </a:r>
          </a:p>
          <a:p>
            <a:pPr marL="171450" indent="-171450">
              <a:buFont typeface="Arial" panose="020B0604020202020204" pitchFamily="34" charset="0"/>
              <a:buChar char="•"/>
            </a:pPr>
            <a:r>
              <a:rPr lang="fr-FR" sz="1200" dirty="0"/>
              <a:t>Se rapprocher des mairies du territoire qui ont ait appel à eux : La Morte, Laffrey, Saint Jean de Vaux,</a:t>
            </a:r>
          </a:p>
          <a:p>
            <a:pPr marL="171450" indent="-171450">
              <a:buFont typeface="Arial" panose="020B0604020202020204" pitchFamily="34" charset="0"/>
              <a:buChar char="•"/>
            </a:pPr>
            <a:r>
              <a:rPr lang="fr-FR" sz="1200" dirty="0"/>
              <a:t>Les registres d’état civil doivent être sécuriser, comment s’en assurer ?</a:t>
            </a:r>
          </a:p>
        </p:txBody>
      </p:sp>
      <p:sp>
        <p:nvSpPr>
          <p:cNvPr id="7" name="ZoneTexte 6">
            <a:extLst>
              <a:ext uri="{FF2B5EF4-FFF2-40B4-BE49-F238E27FC236}">
                <a16:creationId xmlns:a16="http://schemas.microsoft.com/office/drawing/2014/main" id="{3C434A89-BADE-1428-B261-701D3D5960F4}"/>
              </a:ext>
            </a:extLst>
          </p:cNvPr>
          <p:cNvSpPr txBox="1"/>
          <p:nvPr/>
        </p:nvSpPr>
        <p:spPr>
          <a:xfrm>
            <a:off x="2957449" y="5050229"/>
            <a:ext cx="2535111" cy="369332"/>
          </a:xfrm>
          <a:prstGeom prst="rect">
            <a:avLst/>
          </a:prstGeom>
          <a:noFill/>
        </p:spPr>
        <p:txBody>
          <a:bodyPr wrap="square">
            <a:spAutoFit/>
          </a:bodyPr>
          <a:lstStyle/>
          <a:p>
            <a:pPr algn="ctr"/>
            <a:r>
              <a:rPr lang="fr-FR" sz="1800" b="1" dirty="0"/>
              <a:t>En 2026 : </a:t>
            </a:r>
            <a:r>
              <a:rPr lang="fr-FR" sz="1600" dirty="0"/>
              <a:t> </a:t>
            </a:r>
            <a:r>
              <a:rPr lang="fr-FR" sz="1800" b="1" dirty="0"/>
              <a:t>3 168 €TTC</a:t>
            </a:r>
            <a:endParaRPr lang="fr-FR" dirty="0"/>
          </a:p>
        </p:txBody>
      </p:sp>
    </p:spTree>
    <p:extLst>
      <p:ext uri="{BB962C8B-B14F-4D97-AF65-F5344CB8AC3E}">
        <p14:creationId xmlns:p14="http://schemas.microsoft.com/office/powerpoint/2010/main" val="41668434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DCD1-12B3-568A-D669-C20AF2018C82}"/>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7FFEC7E-6093-D417-4BC2-8EB3CE0C1E27}"/>
              </a:ext>
            </a:extLst>
          </p:cNvPr>
          <p:cNvSpPr>
            <a:spLocks noGrp="1"/>
          </p:cNvSpPr>
          <p:nvPr>
            <p:ph type="dt" sz="half" idx="10"/>
          </p:nvPr>
        </p:nvSpPr>
        <p:spPr/>
        <p:txBody>
          <a:bodyPr/>
          <a:lstStyle/>
          <a:p>
            <a:fld id="{4DDAC6EF-EDEA-49BC-974A-F04A09981BD8}"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F8B990E6-9475-CE56-F2D1-07D96AF34595}"/>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A269F0A4-ECCF-A9C5-B665-98D8C1A20BC7}"/>
              </a:ext>
            </a:extLst>
          </p:cNvPr>
          <p:cNvSpPr>
            <a:spLocks noGrp="1"/>
          </p:cNvSpPr>
          <p:nvPr>
            <p:ph type="sldNum" sz="quarter" idx="12"/>
          </p:nvPr>
        </p:nvSpPr>
        <p:spPr/>
        <p:txBody>
          <a:bodyPr/>
          <a:lstStyle/>
          <a:p>
            <a:fld id="{759F8C28-2559-48B3-A02F-41E0C7A8A4CA}" type="slidenum">
              <a:rPr lang="fr-FR" smtClean="0"/>
              <a:t>51</a:t>
            </a:fld>
            <a:endParaRPr lang="fr-FR" dirty="0"/>
          </a:p>
        </p:txBody>
      </p:sp>
      <p:sp>
        <p:nvSpPr>
          <p:cNvPr id="7" name="ZoneTexte 6">
            <a:extLst>
              <a:ext uri="{FF2B5EF4-FFF2-40B4-BE49-F238E27FC236}">
                <a16:creationId xmlns:a16="http://schemas.microsoft.com/office/drawing/2014/main" id="{E615CE5C-1961-BBA1-D5AD-4336F59B8499}"/>
              </a:ext>
            </a:extLst>
          </p:cNvPr>
          <p:cNvSpPr txBox="1"/>
          <p:nvPr/>
        </p:nvSpPr>
        <p:spPr>
          <a:xfrm>
            <a:off x="0" y="20060"/>
            <a:ext cx="9168788" cy="369332"/>
          </a:xfrm>
          <a:prstGeom prst="rect">
            <a:avLst/>
          </a:prstGeom>
          <a:noFill/>
        </p:spPr>
        <p:txBody>
          <a:bodyPr wrap="square" rtlCol="0">
            <a:spAutoFit/>
          </a:bodyPr>
          <a:lstStyle/>
          <a:p>
            <a:pPr algn="ctr"/>
            <a:r>
              <a:rPr lang="fr-FR" b="1" dirty="0">
                <a:solidFill>
                  <a:schemeClr val="tx2">
                    <a:lumMod val="60000"/>
                    <a:lumOff val="40000"/>
                  </a:schemeClr>
                </a:solidFill>
              </a:rPr>
              <a:t>Electrification + Consuel - Maison du lac</a:t>
            </a:r>
          </a:p>
        </p:txBody>
      </p:sp>
      <p:sp>
        <p:nvSpPr>
          <p:cNvPr id="6" name="ZoneTexte 5">
            <a:extLst>
              <a:ext uri="{FF2B5EF4-FFF2-40B4-BE49-F238E27FC236}">
                <a16:creationId xmlns:a16="http://schemas.microsoft.com/office/drawing/2014/main" id="{3FA21583-A0DF-9BB7-4BFD-8D7A7EFF5882}"/>
              </a:ext>
            </a:extLst>
          </p:cNvPr>
          <p:cNvSpPr txBox="1"/>
          <p:nvPr/>
        </p:nvSpPr>
        <p:spPr>
          <a:xfrm>
            <a:off x="84326" y="3396965"/>
            <a:ext cx="9059674" cy="1815882"/>
          </a:xfrm>
          <a:prstGeom prst="rect">
            <a:avLst/>
          </a:prstGeom>
          <a:noFill/>
        </p:spPr>
        <p:txBody>
          <a:bodyPr wrap="square" rtlCol="0">
            <a:spAutoFit/>
          </a:bodyPr>
          <a:lstStyle/>
          <a:p>
            <a:pPr marL="171450" indent="-171450">
              <a:buFont typeface="Arial" panose="020B0604020202020204" pitchFamily="34" charset="0"/>
              <a:buChar char="•"/>
            </a:pPr>
            <a:r>
              <a:rPr lang="fr-FR" sz="1400" dirty="0"/>
              <a:t>CITEOS a fait une tranchée (80 m) le 10/12/25 pour installer un fourreau entre le compteur Linky et la maison</a:t>
            </a:r>
            <a:br>
              <a:rPr lang="fr-FR" sz="1400" dirty="0"/>
            </a:br>
            <a:r>
              <a:rPr lang="fr-FR" sz="1400" dirty="0"/>
              <a:t>Devis avec bon pour accord envoyé le 9/12/2025 :  </a:t>
            </a:r>
            <a:r>
              <a:rPr lang="fr-FR" sz="1400" dirty="0">
                <a:hlinkClick r:id="rId2" action="ppaction://hlinkfile"/>
              </a:rPr>
              <a:t>Coût</a:t>
            </a:r>
            <a:r>
              <a:rPr lang="fr-FR" sz="1400" dirty="0"/>
              <a:t> : 5090, 40 €TTC</a:t>
            </a:r>
          </a:p>
          <a:p>
            <a:pPr marL="171450" indent="-171450">
              <a:buFont typeface="Arial" panose="020B0604020202020204" pitchFamily="34" charset="0"/>
              <a:buChar char="•"/>
              <a:tabLst>
                <a:tab pos="1343025" algn="l"/>
              </a:tabLst>
            </a:pPr>
            <a:r>
              <a:rPr lang="fr-FR" sz="1400" dirty="0"/>
              <a:t>ENEDIS nous a envoyé le devis pour raccorder le compteur LINKY – le</a:t>
            </a:r>
            <a:r>
              <a:rPr lang="fr-FR" sz="1400" dirty="0">
                <a:hlinkClick r:id="rId3" action="ppaction://hlinkfile"/>
              </a:rPr>
              <a:t> </a:t>
            </a:r>
            <a:r>
              <a:rPr lang="fr-FR" sz="1400" dirty="0">
                <a:hlinkClick r:id="rId4" action="ppaction://hlinkfile"/>
              </a:rPr>
              <a:t>coût</a:t>
            </a:r>
            <a:r>
              <a:rPr lang="fr-FR" sz="1400" dirty="0"/>
              <a:t>  est forfaitaire : 1684, 80 € TTC </a:t>
            </a:r>
          </a:p>
          <a:p>
            <a:pPr marL="171450" indent="-171450">
              <a:buFont typeface="Arial" panose="020B0604020202020204" pitchFamily="34" charset="0"/>
              <a:buChar char="•"/>
              <a:tabLst>
                <a:tab pos="1343025" algn="l"/>
              </a:tabLst>
            </a:pPr>
            <a:r>
              <a:rPr lang="fr-FR" sz="1400" dirty="0"/>
              <a:t>DEVIS MOUTIN peut nous installer les 80 m de câbles dans le fourreau, raccorder, le câble et prendre en charge le Consuel : 2 419,70 TTC + 205,01 €HT si la prise de terre n’est pas conforme</a:t>
            </a:r>
          </a:p>
          <a:p>
            <a:pPr marL="171450" indent="-171450">
              <a:buFont typeface="Arial" panose="020B0604020202020204" pitchFamily="34" charset="0"/>
              <a:buChar char="•"/>
            </a:pPr>
            <a:r>
              <a:rPr lang="fr-FR" sz="1400" strike="sngStrike" dirty="0"/>
              <a:t>DEVIS MOUTIN pour enlèvement de la ligne aérienne devenue inutile : 1 383,53 € TTC</a:t>
            </a:r>
          </a:p>
          <a:p>
            <a:pPr algn="ctr"/>
            <a:r>
              <a:rPr lang="fr-FR" sz="1400" b="1" dirty="0">
                <a:solidFill>
                  <a:srgbClr val="FF0000"/>
                </a:solidFill>
              </a:rPr>
              <a:t>Reste à payer : 2 419,01 + 205,01 si pb de terre</a:t>
            </a:r>
          </a:p>
          <a:p>
            <a:pPr algn="ctr"/>
            <a:r>
              <a:rPr lang="fr-FR" sz="1400" dirty="0"/>
              <a:t>Travaux </a:t>
            </a:r>
            <a:r>
              <a:rPr lang="fr-FR" sz="1400" dirty="0" err="1"/>
              <a:t>teminés</a:t>
            </a:r>
            <a:r>
              <a:rPr lang="fr-FR" sz="1400" dirty="0"/>
              <a:t> le jeudi 13/03 – attente du Consuel</a:t>
            </a:r>
          </a:p>
        </p:txBody>
      </p:sp>
      <p:pic>
        <p:nvPicPr>
          <p:cNvPr id="8" name="Image 7">
            <a:extLst>
              <a:ext uri="{FF2B5EF4-FFF2-40B4-BE49-F238E27FC236}">
                <a16:creationId xmlns:a16="http://schemas.microsoft.com/office/drawing/2014/main" id="{4BF16ECF-63B2-ECAD-42E0-B75B8045BD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4" y="18259"/>
            <a:ext cx="720000" cy="720000"/>
          </a:xfrm>
          <a:prstGeom prst="rect">
            <a:avLst/>
          </a:prstGeom>
        </p:spPr>
      </p:pic>
      <p:pic>
        <p:nvPicPr>
          <p:cNvPr id="11" name="Image 10" descr="Une image contenant plein air, herbe, plante, zone rurale&#10;&#10;Le contenu généré par l’IA peut être incorrect.">
            <a:extLst>
              <a:ext uri="{FF2B5EF4-FFF2-40B4-BE49-F238E27FC236}">
                <a16:creationId xmlns:a16="http://schemas.microsoft.com/office/drawing/2014/main" id="{39349A93-6D67-7F09-D103-39EA104BE0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560" y="416431"/>
            <a:ext cx="4600528" cy="2875330"/>
          </a:xfrm>
          <a:prstGeom prst="rect">
            <a:avLst/>
          </a:prstGeom>
        </p:spPr>
      </p:pic>
      <p:sp>
        <p:nvSpPr>
          <p:cNvPr id="15" name="ZoneTexte 14">
            <a:extLst>
              <a:ext uri="{FF2B5EF4-FFF2-40B4-BE49-F238E27FC236}">
                <a16:creationId xmlns:a16="http://schemas.microsoft.com/office/drawing/2014/main" id="{EE67E706-36E1-3DE6-3AFC-FDE4B99681A0}"/>
              </a:ext>
            </a:extLst>
          </p:cNvPr>
          <p:cNvSpPr txBox="1"/>
          <p:nvPr/>
        </p:nvSpPr>
        <p:spPr>
          <a:xfrm>
            <a:off x="5436096" y="875942"/>
            <a:ext cx="1368152" cy="923330"/>
          </a:xfrm>
          <a:prstGeom prst="rect">
            <a:avLst/>
          </a:prstGeom>
          <a:noFill/>
        </p:spPr>
        <p:txBody>
          <a:bodyPr wrap="square">
            <a:spAutoFit/>
          </a:bodyPr>
          <a:lstStyle/>
          <a:p>
            <a:r>
              <a:rPr lang="fr-FR" sz="1200" b="1" dirty="0"/>
              <a:t>PROBLEME ? </a:t>
            </a:r>
          </a:p>
          <a:p>
            <a:r>
              <a:rPr lang="fr-FR" sz="1200" dirty="0"/>
              <a:t>Mis à jour d’une fosse septique</a:t>
            </a:r>
            <a:r>
              <a:rPr lang="fr-FR" sz="1800" dirty="0"/>
              <a:t> </a:t>
            </a:r>
            <a:r>
              <a:rPr lang="fr-FR" sz="1200" dirty="0"/>
              <a:t>enterrée</a:t>
            </a:r>
          </a:p>
        </p:txBody>
      </p:sp>
      <p:pic>
        <p:nvPicPr>
          <p:cNvPr id="17" name="Image 16" descr="Une image contenant plein air, sol, Plante couvre-sol, terre&#10;&#10;Le contenu généré par l’IA peut être incorrect.">
            <a:extLst>
              <a:ext uri="{FF2B5EF4-FFF2-40B4-BE49-F238E27FC236}">
                <a16:creationId xmlns:a16="http://schemas.microsoft.com/office/drawing/2014/main" id="{9DEDE79A-F2D1-8DDF-CBE1-A230212E11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76256" y="113770"/>
            <a:ext cx="1954560" cy="2958653"/>
          </a:xfrm>
          <a:prstGeom prst="rect">
            <a:avLst/>
          </a:prstGeom>
        </p:spPr>
      </p:pic>
      <p:sp>
        <p:nvSpPr>
          <p:cNvPr id="5" name="ZoneTexte 4">
            <a:extLst>
              <a:ext uri="{FF2B5EF4-FFF2-40B4-BE49-F238E27FC236}">
                <a16:creationId xmlns:a16="http://schemas.microsoft.com/office/drawing/2014/main" id="{69776EF4-B1ED-C0DD-EFD0-EEE02EF6BE89}"/>
              </a:ext>
            </a:extLst>
          </p:cNvPr>
          <p:cNvSpPr txBox="1"/>
          <p:nvPr/>
        </p:nvSpPr>
        <p:spPr>
          <a:xfrm>
            <a:off x="3063824" y="5079762"/>
            <a:ext cx="2535111" cy="369332"/>
          </a:xfrm>
          <a:prstGeom prst="rect">
            <a:avLst/>
          </a:prstGeom>
          <a:noFill/>
        </p:spPr>
        <p:txBody>
          <a:bodyPr wrap="square">
            <a:spAutoFit/>
          </a:bodyPr>
          <a:lstStyle/>
          <a:p>
            <a:pPr algn="ctr"/>
            <a:r>
              <a:rPr lang="fr-FR" sz="1800" b="1" dirty="0"/>
              <a:t>En 2026 : </a:t>
            </a:r>
            <a:r>
              <a:rPr lang="fr-FR" sz="1600" dirty="0"/>
              <a:t> </a:t>
            </a:r>
            <a:r>
              <a:rPr lang="fr-FR" sz="1800" b="1" dirty="0"/>
              <a:t>2 624 €TTC</a:t>
            </a:r>
            <a:endParaRPr lang="fr-FR" dirty="0"/>
          </a:p>
        </p:txBody>
      </p:sp>
    </p:spTree>
    <p:extLst>
      <p:ext uri="{BB962C8B-B14F-4D97-AF65-F5344CB8AC3E}">
        <p14:creationId xmlns:p14="http://schemas.microsoft.com/office/powerpoint/2010/main" val="23985305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20F52-AE30-7C75-6252-181B44960654}"/>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3C360CF-0F87-EEF6-0A7C-771D848CC66C}"/>
              </a:ext>
            </a:extLst>
          </p:cNvPr>
          <p:cNvSpPr>
            <a:spLocks noGrp="1"/>
          </p:cNvSpPr>
          <p:nvPr>
            <p:ph type="dt" sz="half" idx="10"/>
          </p:nvPr>
        </p:nvSpPr>
        <p:spPr/>
        <p:txBody>
          <a:bodyPr/>
          <a:lstStyle/>
          <a:p>
            <a:fld id="{5D62D467-AF41-421B-9D48-D310CB607D9E}" type="datetime1">
              <a:rPr lang="fr-FR" smtClean="0"/>
              <a:t>17/03/2026</a:t>
            </a:fld>
            <a:endParaRPr lang="fr-FR"/>
          </a:p>
        </p:txBody>
      </p:sp>
      <p:sp>
        <p:nvSpPr>
          <p:cNvPr id="3" name="Espace réservé du pied de page 2">
            <a:extLst>
              <a:ext uri="{FF2B5EF4-FFF2-40B4-BE49-F238E27FC236}">
                <a16:creationId xmlns:a16="http://schemas.microsoft.com/office/drawing/2014/main" id="{E104CAC8-BD68-8BE8-32E6-CB62ECDEDD05}"/>
              </a:ext>
            </a:extLst>
          </p:cNvPr>
          <p:cNvSpPr>
            <a:spLocks noGrp="1"/>
          </p:cNvSpPr>
          <p:nvPr>
            <p:ph type="ftr" sz="quarter" idx="11"/>
          </p:nvPr>
        </p:nvSpPr>
        <p:spPr/>
        <p:txBody>
          <a:bodyPr/>
          <a:lstStyle/>
          <a:p>
            <a:r>
              <a:rPr lang="fr-FR" dirty="0"/>
              <a:t>CM n°34 du  05/03/2026</a:t>
            </a:r>
          </a:p>
        </p:txBody>
      </p:sp>
      <p:sp>
        <p:nvSpPr>
          <p:cNvPr id="4" name="Espace réservé du numéro de diapositive 3">
            <a:extLst>
              <a:ext uri="{FF2B5EF4-FFF2-40B4-BE49-F238E27FC236}">
                <a16:creationId xmlns:a16="http://schemas.microsoft.com/office/drawing/2014/main" id="{6BD4A539-E600-7599-7DE4-D60A7FDCA9D2}"/>
              </a:ext>
            </a:extLst>
          </p:cNvPr>
          <p:cNvSpPr>
            <a:spLocks noGrp="1"/>
          </p:cNvSpPr>
          <p:nvPr>
            <p:ph type="sldNum" sz="quarter" idx="12"/>
          </p:nvPr>
        </p:nvSpPr>
        <p:spPr/>
        <p:txBody>
          <a:bodyPr/>
          <a:lstStyle/>
          <a:p>
            <a:fld id="{759F8C28-2559-48B3-A02F-41E0C7A8A4CA}" type="slidenum">
              <a:rPr lang="fr-FR" smtClean="0"/>
              <a:t>52</a:t>
            </a:fld>
            <a:endParaRPr lang="fr-FR"/>
          </a:p>
        </p:txBody>
      </p:sp>
      <p:sp>
        <p:nvSpPr>
          <p:cNvPr id="8" name="Rectangle 7">
            <a:extLst>
              <a:ext uri="{FF2B5EF4-FFF2-40B4-BE49-F238E27FC236}">
                <a16:creationId xmlns:a16="http://schemas.microsoft.com/office/drawing/2014/main" id="{0D9B9E25-C7D7-F449-AD16-1E58E7A045CD}"/>
              </a:ext>
            </a:extLst>
          </p:cNvPr>
          <p:cNvSpPr/>
          <p:nvPr/>
        </p:nvSpPr>
        <p:spPr>
          <a:xfrm>
            <a:off x="1133233" y="6536"/>
            <a:ext cx="7056784" cy="369332"/>
          </a:xfrm>
          <a:prstGeom prst="rect">
            <a:avLst/>
          </a:prstGeom>
        </p:spPr>
        <p:txBody>
          <a:bodyPr wrap="square">
            <a:spAutoFit/>
          </a:bodyPr>
          <a:lstStyle/>
          <a:p>
            <a:pPr algn="ctr">
              <a:spcBef>
                <a:spcPct val="0"/>
              </a:spcBef>
            </a:pPr>
            <a:r>
              <a:rPr lang="fr-FR" b="1" dirty="0">
                <a:solidFill>
                  <a:schemeClr val="tx2">
                    <a:lumMod val="60000"/>
                    <a:lumOff val="40000"/>
                  </a:schemeClr>
                </a:solidFill>
              </a:rPr>
              <a:t>Colis de Noël aux anciens</a:t>
            </a:r>
          </a:p>
        </p:txBody>
      </p:sp>
      <p:pic>
        <p:nvPicPr>
          <p:cNvPr id="7" name="Image 6">
            <a:extLst>
              <a:ext uri="{FF2B5EF4-FFF2-40B4-BE49-F238E27FC236}">
                <a16:creationId xmlns:a16="http://schemas.microsoft.com/office/drawing/2014/main" id="{A6AA5BF7-F37E-CD50-6DA7-0F255E84C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536"/>
            <a:ext cx="829669" cy="720000"/>
          </a:xfrm>
          <a:prstGeom prst="rect">
            <a:avLst/>
          </a:prstGeom>
        </p:spPr>
      </p:pic>
      <p:graphicFrame>
        <p:nvGraphicFramePr>
          <p:cNvPr id="11" name="Tableau 10">
            <a:extLst>
              <a:ext uri="{FF2B5EF4-FFF2-40B4-BE49-F238E27FC236}">
                <a16:creationId xmlns:a16="http://schemas.microsoft.com/office/drawing/2014/main" id="{5D5C0800-3147-23F7-D6FF-B070E93BC4CA}"/>
              </a:ext>
            </a:extLst>
          </p:cNvPr>
          <p:cNvGraphicFramePr>
            <a:graphicFrameLocks noGrp="1"/>
          </p:cNvGraphicFramePr>
          <p:nvPr/>
        </p:nvGraphicFramePr>
        <p:xfrm>
          <a:off x="891437" y="386997"/>
          <a:ext cx="4183999" cy="2291313"/>
        </p:xfrm>
        <a:graphic>
          <a:graphicData uri="http://schemas.openxmlformats.org/drawingml/2006/table">
            <a:tbl>
              <a:tblPr firstRow="1" bandRow="1">
                <a:tableStyleId>{5C22544A-7EE6-4342-B048-85BDC9FD1C3A}</a:tableStyleId>
              </a:tblPr>
              <a:tblGrid>
                <a:gridCol w="885613">
                  <a:extLst>
                    <a:ext uri="{9D8B030D-6E8A-4147-A177-3AD203B41FA5}">
                      <a16:colId xmlns:a16="http://schemas.microsoft.com/office/drawing/2014/main" val="1928639294"/>
                    </a:ext>
                  </a:extLst>
                </a:gridCol>
                <a:gridCol w="1099462">
                  <a:extLst>
                    <a:ext uri="{9D8B030D-6E8A-4147-A177-3AD203B41FA5}">
                      <a16:colId xmlns:a16="http://schemas.microsoft.com/office/drawing/2014/main" val="708998789"/>
                    </a:ext>
                  </a:extLst>
                </a:gridCol>
                <a:gridCol w="1099462">
                  <a:extLst>
                    <a:ext uri="{9D8B030D-6E8A-4147-A177-3AD203B41FA5}">
                      <a16:colId xmlns:a16="http://schemas.microsoft.com/office/drawing/2014/main" val="1735933612"/>
                    </a:ext>
                  </a:extLst>
                </a:gridCol>
                <a:gridCol w="1099462">
                  <a:extLst>
                    <a:ext uri="{9D8B030D-6E8A-4147-A177-3AD203B41FA5}">
                      <a16:colId xmlns:a16="http://schemas.microsoft.com/office/drawing/2014/main" val="2032429556"/>
                    </a:ext>
                  </a:extLst>
                </a:gridCol>
              </a:tblGrid>
              <a:tr h="302443">
                <a:tc>
                  <a:txBody>
                    <a:bodyPr/>
                    <a:lstStyle/>
                    <a:p>
                      <a:pPr algn="ctr"/>
                      <a:r>
                        <a:rPr lang="fr-FR" sz="1200" dirty="0"/>
                        <a:t>Année</a:t>
                      </a:r>
                    </a:p>
                  </a:txBody>
                  <a:tcPr/>
                </a:tc>
                <a:tc>
                  <a:txBody>
                    <a:bodyPr/>
                    <a:lstStyle/>
                    <a:p>
                      <a:r>
                        <a:rPr lang="fr-FR" sz="1200" dirty="0"/>
                        <a:t>Bénéficiaires</a:t>
                      </a:r>
                    </a:p>
                  </a:txBody>
                  <a:tcPr/>
                </a:tc>
                <a:tc>
                  <a:txBody>
                    <a:bodyPr/>
                    <a:lstStyle/>
                    <a:p>
                      <a:r>
                        <a:rPr lang="fr-FR" sz="1200" dirty="0"/>
                        <a:t>Colis simples</a:t>
                      </a:r>
                    </a:p>
                  </a:txBody>
                  <a:tcPr/>
                </a:tc>
                <a:tc>
                  <a:txBody>
                    <a:bodyPr/>
                    <a:lstStyle/>
                    <a:p>
                      <a:r>
                        <a:rPr lang="fr-FR" sz="1200" dirty="0"/>
                        <a:t>Colis doubles</a:t>
                      </a:r>
                    </a:p>
                  </a:txBody>
                  <a:tcPr/>
                </a:tc>
                <a:extLst>
                  <a:ext uri="{0D108BD9-81ED-4DB2-BD59-A6C34878D82A}">
                    <a16:rowId xmlns:a16="http://schemas.microsoft.com/office/drawing/2014/main" val="555417781"/>
                  </a:ext>
                </a:extLst>
              </a:tr>
              <a:tr h="342830">
                <a:tc>
                  <a:txBody>
                    <a:bodyPr/>
                    <a:lstStyle/>
                    <a:p>
                      <a:pPr algn="ctr"/>
                      <a:r>
                        <a:rPr lang="fr-FR" sz="1200" b="1" dirty="0">
                          <a:solidFill>
                            <a:srgbClr val="FF0000"/>
                          </a:solidFill>
                        </a:rPr>
                        <a:t>2025</a:t>
                      </a:r>
                    </a:p>
                  </a:txBody>
                  <a:tcPr/>
                </a:tc>
                <a:tc>
                  <a:txBody>
                    <a:bodyPr/>
                    <a:lstStyle/>
                    <a:p>
                      <a:pPr algn="ctr"/>
                      <a:r>
                        <a:rPr lang="fr-FR" sz="1200" b="1" dirty="0">
                          <a:solidFill>
                            <a:srgbClr val="FF0000"/>
                          </a:solidFill>
                        </a:rPr>
                        <a:t>156 (-2) : 154</a:t>
                      </a:r>
                    </a:p>
                  </a:txBody>
                  <a:tcPr/>
                </a:tc>
                <a:tc>
                  <a:txBody>
                    <a:bodyPr/>
                    <a:lstStyle/>
                    <a:p>
                      <a:pPr algn="ctr"/>
                      <a:r>
                        <a:rPr lang="fr-FR" sz="1200" b="1" dirty="0">
                          <a:solidFill>
                            <a:srgbClr val="FF0000"/>
                          </a:solidFill>
                        </a:rPr>
                        <a:t>84</a:t>
                      </a:r>
                    </a:p>
                  </a:txBody>
                  <a:tcPr/>
                </a:tc>
                <a:tc>
                  <a:txBody>
                    <a:bodyPr/>
                    <a:lstStyle/>
                    <a:p>
                      <a:pPr algn="ctr"/>
                      <a:r>
                        <a:rPr lang="fr-FR" sz="1200" b="1" dirty="0">
                          <a:solidFill>
                            <a:srgbClr val="FF0000"/>
                          </a:solidFill>
                        </a:rPr>
                        <a:t>36 (-1) : 35</a:t>
                      </a:r>
                    </a:p>
                  </a:txBody>
                  <a:tcPr/>
                </a:tc>
                <a:extLst>
                  <a:ext uri="{0D108BD9-81ED-4DB2-BD59-A6C34878D82A}">
                    <a16:rowId xmlns:a16="http://schemas.microsoft.com/office/drawing/2014/main" val="320074697"/>
                  </a:ext>
                </a:extLst>
              </a:tr>
              <a:tr h="342830">
                <a:tc>
                  <a:txBody>
                    <a:bodyPr/>
                    <a:lstStyle/>
                    <a:p>
                      <a:pPr algn="ctr"/>
                      <a:r>
                        <a:rPr lang="fr-FR" sz="1200" b="0" dirty="0">
                          <a:solidFill>
                            <a:schemeClr val="tx1"/>
                          </a:solidFill>
                        </a:rPr>
                        <a:t>2024</a:t>
                      </a:r>
                    </a:p>
                  </a:txBody>
                  <a:tcPr/>
                </a:tc>
                <a:tc>
                  <a:txBody>
                    <a:bodyPr/>
                    <a:lstStyle/>
                    <a:p>
                      <a:pPr algn="ctr"/>
                      <a:r>
                        <a:rPr lang="fr-FR" sz="1200" b="0" dirty="0">
                          <a:solidFill>
                            <a:schemeClr val="tx1"/>
                          </a:solidFill>
                        </a:rPr>
                        <a:t>151 (-2) : 150</a:t>
                      </a:r>
                    </a:p>
                  </a:txBody>
                  <a:tcPr/>
                </a:tc>
                <a:tc>
                  <a:txBody>
                    <a:bodyPr/>
                    <a:lstStyle/>
                    <a:p>
                      <a:pPr algn="ctr"/>
                      <a:r>
                        <a:rPr lang="fr-FR" sz="1200" b="0" dirty="0">
                          <a:solidFill>
                            <a:schemeClr val="tx1"/>
                          </a:solidFill>
                        </a:rPr>
                        <a:t>81</a:t>
                      </a:r>
                    </a:p>
                  </a:txBody>
                  <a:tcPr/>
                </a:tc>
                <a:tc>
                  <a:txBody>
                    <a:bodyPr/>
                    <a:lstStyle/>
                    <a:p>
                      <a:pPr algn="ctr"/>
                      <a:r>
                        <a:rPr lang="fr-FR" sz="1200" b="0" dirty="0">
                          <a:solidFill>
                            <a:schemeClr val="tx1"/>
                          </a:solidFill>
                        </a:rPr>
                        <a:t>35 (-1) : 34</a:t>
                      </a:r>
                    </a:p>
                  </a:txBody>
                  <a:tcPr/>
                </a:tc>
                <a:extLst>
                  <a:ext uri="{0D108BD9-81ED-4DB2-BD59-A6C34878D82A}">
                    <a16:rowId xmlns:a16="http://schemas.microsoft.com/office/drawing/2014/main" val="3163344722"/>
                  </a:ext>
                </a:extLst>
              </a:tr>
              <a:tr h="342830">
                <a:tc>
                  <a:txBody>
                    <a:bodyPr/>
                    <a:lstStyle/>
                    <a:p>
                      <a:pPr algn="ctr"/>
                      <a:r>
                        <a:rPr lang="fr-FR" sz="1200" b="0" dirty="0">
                          <a:solidFill>
                            <a:schemeClr val="tx1"/>
                          </a:solidFill>
                        </a:rPr>
                        <a:t>2023</a:t>
                      </a:r>
                    </a:p>
                  </a:txBody>
                  <a:tcPr/>
                </a:tc>
                <a:tc>
                  <a:txBody>
                    <a:bodyPr/>
                    <a:lstStyle/>
                    <a:p>
                      <a:pPr algn="ctr"/>
                      <a:r>
                        <a:rPr lang="fr-FR" sz="1200" b="0" dirty="0">
                          <a:solidFill>
                            <a:schemeClr val="tx1"/>
                          </a:solidFill>
                        </a:rPr>
                        <a:t>149</a:t>
                      </a:r>
                    </a:p>
                  </a:txBody>
                  <a:tcPr/>
                </a:tc>
                <a:tc>
                  <a:txBody>
                    <a:bodyPr/>
                    <a:lstStyle/>
                    <a:p>
                      <a:pPr algn="ctr"/>
                      <a:r>
                        <a:rPr lang="fr-FR" sz="1200" b="0" dirty="0">
                          <a:solidFill>
                            <a:schemeClr val="tx1"/>
                          </a:solidFill>
                        </a:rPr>
                        <a:t>75</a:t>
                      </a:r>
                    </a:p>
                  </a:txBody>
                  <a:tcPr/>
                </a:tc>
                <a:tc>
                  <a:txBody>
                    <a:bodyPr/>
                    <a:lstStyle/>
                    <a:p>
                      <a:pPr algn="ctr"/>
                      <a:r>
                        <a:rPr lang="fr-FR" sz="1200" b="0" dirty="0">
                          <a:solidFill>
                            <a:schemeClr val="tx1"/>
                          </a:solidFill>
                        </a:rPr>
                        <a:t>37</a:t>
                      </a:r>
                    </a:p>
                  </a:txBody>
                  <a:tcPr/>
                </a:tc>
                <a:extLst>
                  <a:ext uri="{0D108BD9-81ED-4DB2-BD59-A6C34878D82A}">
                    <a16:rowId xmlns:a16="http://schemas.microsoft.com/office/drawing/2014/main" val="760513035"/>
                  </a:ext>
                </a:extLst>
              </a:tr>
              <a:tr h="337381">
                <a:tc>
                  <a:txBody>
                    <a:bodyPr/>
                    <a:lstStyle/>
                    <a:p>
                      <a:pPr algn="ctr"/>
                      <a:r>
                        <a:rPr lang="fr-FR" sz="1200" dirty="0"/>
                        <a:t>2022</a:t>
                      </a:r>
                    </a:p>
                  </a:txBody>
                  <a:tcPr/>
                </a:tc>
                <a:tc>
                  <a:txBody>
                    <a:bodyPr/>
                    <a:lstStyle/>
                    <a:p>
                      <a:pPr algn="ctr"/>
                      <a:r>
                        <a:rPr lang="fr-FR" sz="1200" dirty="0"/>
                        <a:t>149</a:t>
                      </a:r>
                    </a:p>
                  </a:txBody>
                  <a:tcPr/>
                </a:tc>
                <a:tc>
                  <a:txBody>
                    <a:bodyPr/>
                    <a:lstStyle/>
                    <a:p>
                      <a:pPr algn="ctr"/>
                      <a:r>
                        <a:rPr lang="fr-FR" sz="1200" dirty="0"/>
                        <a:t>71</a:t>
                      </a:r>
                    </a:p>
                  </a:txBody>
                  <a:tcPr/>
                </a:tc>
                <a:tc>
                  <a:txBody>
                    <a:bodyPr/>
                    <a:lstStyle/>
                    <a:p>
                      <a:pPr algn="ctr"/>
                      <a:r>
                        <a:rPr lang="fr-FR" sz="1200" dirty="0"/>
                        <a:t>39</a:t>
                      </a:r>
                    </a:p>
                  </a:txBody>
                  <a:tcPr/>
                </a:tc>
                <a:extLst>
                  <a:ext uri="{0D108BD9-81ED-4DB2-BD59-A6C34878D82A}">
                    <a16:rowId xmlns:a16="http://schemas.microsoft.com/office/drawing/2014/main" val="495095379"/>
                  </a:ext>
                </a:extLst>
              </a:tr>
              <a:tr h="337381">
                <a:tc>
                  <a:txBody>
                    <a:bodyPr/>
                    <a:lstStyle/>
                    <a:p>
                      <a:pPr algn="ctr"/>
                      <a:r>
                        <a:rPr lang="fr-FR" sz="1200" dirty="0"/>
                        <a:t>2021</a:t>
                      </a:r>
                    </a:p>
                  </a:txBody>
                  <a:tcPr/>
                </a:tc>
                <a:tc>
                  <a:txBody>
                    <a:bodyPr/>
                    <a:lstStyle/>
                    <a:p>
                      <a:pPr algn="ctr"/>
                      <a:r>
                        <a:rPr lang="fr-FR" sz="1200" dirty="0"/>
                        <a:t>148</a:t>
                      </a:r>
                    </a:p>
                  </a:txBody>
                  <a:tcPr/>
                </a:tc>
                <a:tc>
                  <a:txBody>
                    <a:bodyPr/>
                    <a:lstStyle/>
                    <a:p>
                      <a:pPr algn="ctr"/>
                      <a:r>
                        <a:rPr lang="fr-FR" sz="1200" dirty="0"/>
                        <a:t>70</a:t>
                      </a:r>
                    </a:p>
                  </a:txBody>
                  <a:tcPr/>
                </a:tc>
                <a:tc>
                  <a:txBody>
                    <a:bodyPr/>
                    <a:lstStyle/>
                    <a:p>
                      <a:pPr algn="ctr"/>
                      <a:r>
                        <a:rPr lang="fr-FR" sz="1200" dirty="0"/>
                        <a:t>39</a:t>
                      </a:r>
                    </a:p>
                  </a:txBody>
                  <a:tcPr/>
                </a:tc>
                <a:extLst>
                  <a:ext uri="{0D108BD9-81ED-4DB2-BD59-A6C34878D82A}">
                    <a16:rowId xmlns:a16="http://schemas.microsoft.com/office/drawing/2014/main" val="325086050"/>
                  </a:ext>
                </a:extLst>
              </a:tr>
              <a:tr h="285618">
                <a:tc>
                  <a:txBody>
                    <a:bodyPr/>
                    <a:lstStyle/>
                    <a:p>
                      <a:pPr algn="ctr"/>
                      <a:r>
                        <a:rPr lang="fr-FR" sz="1200" dirty="0"/>
                        <a:t>2020</a:t>
                      </a:r>
                    </a:p>
                  </a:txBody>
                  <a:tcPr/>
                </a:tc>
                <a:tc>
                  <a:txBody>
                    <a:bodyPr/>
                    <a:lstStyle/>
                    <a:p>
                      <a:pPr algn="ctr"/>
                      <a:r>
                        <a:rPr lang="fr-FR" sz="1200" dirty="0"/>
                        <a:t>146</a:t>
                      </a:r>
                    </a:p>
                  </a:txBody>
                  <a:tcPr/>
                </a:tc>
                <a:tc>
                  <a:txBody>
                    <a:bodyPr/>
                    <a:lstStyle/>
                    <a:p>
                      <a:pPr algn="ctr"/>
                      <a:r>
                        <a:rPr lang="fr-FR" sz="1200" dirty="0"/>
                        <a:t>72</a:t>
                      </a:r>
                    </a:p>
                  </a:txBody>
                  <a:tcPr/>
                </a:tc>
                <a:tc>
                  <a:txBody>
                    <a:bodyPr/>
                    <a:lstStyle/>
                    <a:p>
                      <a:pPr algn="ctr"/>
                      <a:r>
                        <a:rPr lang="fr-FR" sz="1200" dirty="0"/>
                        <a:t>37</a:t>
                      </a:r>
                    </a:p>
                  </a:txBody>
                  <a:tcPr/>
                </a:tc>
                <a:extLst>
                  <a:ext uri="{0D108BD9-81ED-4DB2-BD59-A6C34878D82A}">
                    <a16:rowId xmlns:a16="http://schemas.microsoft.com/office/drawing/2014/main" val="543695732"/>
                  </a:ext>
                </a:extLst>
              </a:tr>
            </a:tbl>
          </a:graphicData>
        </a:graphic>
      </p:graphicFrame>
      <p:sp>
        <p:nvSpPr>
          <p:cNvPr id="5" name="ZoneTexte 4">
            <a:extLst>
              <a:ext uri="{FF2B5EF4-FFF2-40B4-BE49-F238E27FC236}">
                <a16:creationId xmlns:a16="http://schemas.microsoft.com/office/drawing/2014/main" id="{7C681CE4-DAB7-4ED4-FD04-1604A1D7B1DB}"/>
              </a:ext>
            </a:extLst>
          </p:cNvPr>
          <p:cNvSpPr txBox="1"/>
          <p:nvPr/>
        </p:nvSpPr>
        <p:spPr>
          <a:xfrm>
            <a:off x="33717" y="2756082"/>
            <a:ext cx="4953921" cy="2031325"/>
          </a:xfrm>
          <a:prstGeom prst="rect">
            <a:avLst/>
          </a:prstGeom>
          <a:noFill/>
        </p:spPr>
        <p:txBody>
          <a:bodyPr wrap="square" rtlCol="0">
            <a:spAutoFit/>
          </a:bodyPr>
          <a:lstStyle/>
          <a:p>
            <a:r>
              <a:rPr lang="fr-FR" sz="1400" dirty="0">
                <a:hlinkClick r:id="rId3" action="ppaction://hlinkfile"/>
              </a:rPr>
              <a:t>Liste des bénéficiaires</a:t>
            </a:r>
            <a:r>
              <a:rPr lang="fr-FR" sz="1400" dirty="0"/>
              <a:t> classés par foyer</a:t>
            </a:r>
          </a:p>
          <a:p>
            <a:endParaRPr lang="fr-FR" sz="1400" dirty="0"/>
          </a:p>
          <a:p>
            <a:r>
              <a:rPr lang="fr-FR" sz="1400" dirty="0"/>
              <a:t>Elus volontaires pour distribuer le vendredi 19 décembre à partir de 16h30 : </a:t>
            </a:r>
            <a:r>
              <a:rPr lang="fr-FR" sz="1400" b="1" dirty="0">
                <a:solidFill>
                  <a:srgbClr val="0000FF"/>
                </a:solidFill>
              </a:rPr>
              <a:t>Nicole et Patrick</a:t>
            </a:r>
            <a:r>
              <a:rPr lang="fr-FR" sz="1400" dirty="0"/>
              <a:t>  (demander aussi à la commission santé-aide à la personne ?) </a:t>
            </a:r>
          </a:p>
          <a:p>
            <a:r>
              <a:rPr lang="fr-FR" sz="1400" dirty="0"/>
              <a:t>Elus volontaires pour distribuer, le samedi 20 décembre, à partir de 15h, les colis non récupérés : </a:t>
            </a:r>
            <a:r>
              <a:rPr lang="fr-FR" sz="1400" b="1" dirty="0">
                <a:solidFill>
                  <a:srgbClr val="0000FF"/>
                </a:solidFill>
              </a:rPr>
              <a:t>Nicole et Sandra</a:t>
            </a:r>
          </a:p>
          <a:p>
            <a:r>
              <a:rPr lang="fr-FR" sz="1400" dirty="0"/>
              <a:t>Distribution en porte a porte le dimanche 21</a:t>
            </a:r>
            <a:r>
              <a:rPr lang="fr-FR" sz="1400" b="1" dirty="0">
                <a:solidFill>
                  <a:srgbClr val="0000FF"/>
                </a:solidFill>
              </a:rPr>
              <a:t> : Nicole et Patrick</a:t>
            </a:r>
          </a:p>
          <a:p>
            <a:endParaRPr lang="fr-FR" sz="1400" b="1" dirty="0">
              <a:solidFill>
                <a:srgbClr val="0000FF"/>
              </a:solidFill>
            </a:endParaRPr>
          </a:p>
        </p:txBody>
      </p:sp>
      <p:sp>
        <p:nvSpPr>
          <p:cNvPr id="6" name="ZoneTexte 5">
            <a:extLst>
              <a:ext uri="{FF2B5EF4-FFF2-40B4-BE49-F238E27FC236}">
                <a16:creationId xmlns:a16="http://schemas.microsoft.com/office/drawing/2014/main" id="{8B4DB603-F9E6-5AE0-8409-37F5FEF4F13D}"/>
              </a:ext>
            </a:extLst>
          </p:cNvPr>
          <p:cNvSpPr txBox="1"/>
          <p:nvPr/>
        </p:nvSpPr>
        <p:spPr>
          <a:xfrm>
            <a:off x="1043608" y="4553967"/>
            <a:ext cx="3274175" cy="307777"/>
          </a:xfrm>
          <a:prstGeom prst="rect">
            <a:avLst/>
          </a:prstGeom>
          <a:noFill/>
        </p:spPr>
        <p:txBody>
          <a:bodyPr wrap="square" rtlCol="0">
            <a:spAutoFit/>
          </a:bodyPr>
          <a:lstStyle/>
          <a:p>
            <a:pPr algn="ctr"/>
            <a:r>
              <a:rPr lang="fr-FR" sz="1400" b="1" dirty="0">
                <a:hlinkClick r:id="rId4" action="ppaction://hlinkfile"/>
              </a:rPr>
              <a:t>En 2026 : Eymet Village</a:t>
            </a:r>
            <a:r>
              <a:rPr lang="fr-FR" sz="1400" b="1" dirty="0"/>
              <a:t> 3 000 €TTC</a:t>
            </a:r>
          </a:p>
        </p:txBody>
      </p:sp>
      <p:sp>
        <p:nvSpPr>
          <p:cNvPr id="9" name="ZoneTexte 8">
            <a:extLst>
              <a:ext uri="{FF2B5EF4-FFF2-40B4-BE49-F238E27FC236}">
                <a16:creationId xmlns:a16="http://schemas.microsoft.com/office/drawing/2014/main" id="{B5676C28-997F-BCB1-D6E6-90C7BBCB1916}"/>
              </a:ext>
            </a:extLst>
          </p:cNvPr>
          <p:cNvSpPr txBox="1"/>
          <p:nvPr/>
        </p:nvSpPr>
        <p:spPr>
          <a:xfrm>
            <a:off x="287308" y="4884020"/>
            <a:ext cx="5121809" cy="461665"/>
          </a:xfrm>
          <a:prstGeom prst="rect">
            <a:avLst/>
          </a:prstGeom>
          <a:noFill/>
        </p:spPr>
        <p:txBody>
          <a:bodyPr wrap="square" rtlCol="0">
            <a:spAutoFit/>
          </a:bodyPr>
          <a:lstStyle/>
          <a:p>
            <a:r>
              <a:rPr lang="fr-FR" sz="1200" b="1" dirty="0">
                <a:solidFill>
                  <a:srgbClr val="FF0000"/>
                </a:solidFill>
              </a:rPr>
              <a:t>Cette année l'objet choisi par le Sou des écoles (un plumier qui peut également servir de boite de médicaments) ne nous a pas convenu.</a:t>
            </a:r>
          </a:p>
        </p:txBody>
      </p:sp>
      <p:pic>
        <p:nvPicPr>
          <p:cNvPr id="13" name="Image 12">
            <a:extLst>
              <a:ext uri="{FF2B5EF4-FFF2-40B4-BE49-F238E27FC236}">
                <a16:creationId xmlns:a16="http://schemas.microsoft.com/office/drawing/2014/main" id="{14A100BF-5869-0B8E-87FC-B4396D37FFF9}"/>
              </a:ext>
            </a:extLst>
          </p:cNvPr>
          <p:cNvPicPr>
            <a:picLocks noChangeAspect="1"/>
          </p:cNvPicPr>
          <p:nvPr/>
        </p:nvPicPr>
        <p:blipFill>
          <a:blip r:embed="rId5"/>
          <a:stretch>
            <a:fillRect/>
          </a:stretch>
        </p:blipFill>
        <p:spPr>
          <a:xfrm>
            <a:off x="5347538" y="393515"/>
            <a:ext cx="3473880" cy="4927970"/>
          </a:xfrm>
          <a:prstGeom prst="rect">
            <a:avLst/>
          </a:prstGeom>
        </p:spPr>
      </p:pic>
    </p:spTree>
    <p:extLst>
      <p:ext uri="{BB962C8B-B14F-4D97-AF65-F5344CB8AC3E}">
        <p14:creationId xmlns:p14="http://schemas.microsoft.com/office/powerpoint/2010/main" val="40567298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AF9D-C161-D25F-5CDE-7EB3D7E6299C}"/>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1C82EF7-F3AD-3F18-6750-1ECDF5D71984}"/>
              </a:ext>
            </a:extLst>
          </p:cNvPr>
          <p:cNvSpPr>
            <a:spLocks noGrp="1"/>
          </p:cNvSpPr>
          <p:nvPr>
            <p:ph type="dt" sz="half" idx="10"/>
          </p:nvPr>
        </p:nvSpPr>
        <p:spPr/>
        <p:txBody>
          <a:bodyPr/>
          <a:lstStyle/>
          <a:p>
            <a:fld id="{7FE99C7C-5435-40AB-B747-7669F1E25CF1}" type="datetime1">
              <a:rPr lang="fr-FR" smtClean="0"/>
              <a:t>17/03/2026</a:t>
            </a:fld>
            <a:endParaRPr lang="fr-FR"/>
          </a:p>
        </p:txBody>
      </p:sp>
      <p:sp>
        <p:nvSpPr>
          <p:cNvPr id="3" name="Espace réservé du pied de page 2">
            <a:extLst>
              <a:ext uri="{FF2B5EF4-FFF2-40B4-BE49-F238E27FC236}">
                <a16:creationId xmlns:a16="http://schemas.microsoft.com/office/drawing/2014/main" id="{B5A7933F-C0B1-513F-D05E-961191D5CEA6}"/>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59E3A35C-BAAC-2A98-67D7-0C2ABA48A957}"/>
              </a:ext>
            </a:extLst>
          </p:cNvPr>
          <p:cNvSpPr>
            <a:spLocks noGrp="1"/>
          </p:cNvSpPr>
          <p:nvPr>
            <p:ph type="sldNum" sz="quarter" idx="12"/>
          </p:nvPr>
        </p:nvSpPr>
        <p:spPr/>
        <p:txBody>
          <a:bodyPr/>
          <a:lstStyle/>
          <a:p>
            <a:fld id="{759F8C28-2559-48B3-A02F-41E0C7A8A4CA}" type="slidenum">
              <a:rPr lang="fr-FR" smtClean="0"/>
              <a:t>53</a:t>
            </a:fld>
            <a:endParaRPr lang="fr-FR"/>
          </a:p>
        </p:txBody>
      </p:sp>
      <p:sp>
        <p:nvSpPr>
          <p:cNvPr id="11" name="Rectangle 10">
            <a:extLst>
              <a:ext uri="{FF2B5EF4-FFF2-40B4-BE49-F238E27FC236}">
                <a16:creationId xmlns:a16="http://schemas.microsoft.com/office/drawing/2014/main" id="{36B4549C-D25B-A979-BEBE-B351C8A5311D}"/>
              </a:ext>
            </a:extLst>
          </p:cNvPr>
          <p:cNvSpPr/>
          <p:nvPr/>
        </p:nvSpPr>
        <p:spPr>
          <a:xfrm>
            <a:off x="722394" y="18098"/>
            <a:ext cx="7698714" cy="375552"/>
          </a:xfrm>
          <a:prstGeom prst="rect">
            <a:avLst/>
          </a:prstGeom>
        </p:spPr>
        <p:txBody>
          <a:bodyPr wrap="square">
            <a:spAutoFit/>
          </a:bodyPr>
          <a:lstStyle/>
          <a:p>
            <a:pPr algn="ctr">
              <a:lnSpc>
                <a:spcPct val="107000"/>
              </a:lnSpc>
              <a:spcBef>
                <a:spcPct val="0"/>
              </a:spcBef>
              <a:spcAft>
                <a:spcPts val="800"/>
              </a:spcAft>
            </a:pPr>
            <a:r>
              <a:rPr lang="fr-FR" b="1" dirty="0">
                <a:solidFill>
                  <a:srgbClr val="00B0F0"/>
                </a:solidFill>
              </a:rPr>
              <a:t>Subvention ASA d’AIGUEBELLE</a:t>
            </a:r>
          </a:p>
        </p:txBody>
      </p:sp>
      <p:pic>
        <p:nvPicPr>
          <p:cNvPr id="7" name="Image 6">
            <a:extLst>
              <a:ext uri="{FF2B5EF4-FFF2-40B4-BE49-F238E27FC236}">
                <a16:creationId xmlns:a16="http://schemas.microsoft.com/office/drawing/2014/main" id="{429ABD06-34C1-9E31-22CE-92CF0D3D32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55000" cy="720000"/>
          </a:xfrm>
          <a:prstGeom prst="rect">
            <a:avLst/>
          </a:prstGeom>
        </p:spPr>
      </p:pic>
      <p:pic>
        <p:nvPicPr>
          <p:cNvPr id="12" name="Image 11">
            <a:extLst>
              <a:ext uri="{FF2B5EF4-FFF2-40B4-BE49-F238E27FC236}">
                <a16:creationId xmlns:a16="http://schemas.microsoft.com/office/drawing/2014/main" id="{7EDCB47A-C9DD-3A9A-A7C7-ED6D0F47ED57}"/>
              </a:ext>
            </a:extLst>
          </p:cNvPr>
          <p:cNvPicPr>
            <a:picLocks noChangeAspect="1"/>
          </p:cNvPicPr>
          <p:nvPr/>
        </p:nvPicPr>
        <p:blipFill>
          <a:blip r:embed="rId3"/>
          <a:stretch>
            <a:fillRect/>
          </a:stretch>
        </p:blipFill>
        <p:spPr>
          <a:xfrm>
            <a:off x="1691680" y="625252"/>
            <a:ext cx="5696745" cy="3600953"/>
          </a:xfrm>
          <a:prstGeom prst="rect">
            <a:avLst/>
          </a:prstGeom>
        </p:spPr>
      </p:pic>
      <p:sp>
        <p:nvSpPr>
          <p:cNvPr id="5" name="ZoneTexte 4">
            <a:extLst>
              <a:ext uri="{FF2B5EF4-FFF2-40B4-BE49-F238E27FC236}">
                <a16:creationId xmlns:a16="http://schemas.microsoft.com/office/drawing/2014/main" id="{884CDF1A-A740-DFBB-75FC-B85F11705A6C}"/>
              </a:ext>
            </a:extLst>
          </p:cNvPr>
          <p:cNvSpPr txBox="1"/>
          <p:nvPr/>
        </p:nvSpPr>
        <p:spPr>
          <a:xfrm>
            <a:off x="3419872" y="4457806"/>
            <a:ext cx="2952328" cy="369332"/>
          </a:xfrm>
          <a:prstGeom prst="rect">
            <a:avLst/>
          </a:prstGeom>
          <a:noFill/>
        </p:spPr>
        <p:txBody>
          <a:bodyPr wrap="square" rtlCol="0">
            <a:spAutoFit/>
          </a:bodyPr>
          <a:lstStyle/>
          <a:p>
            <a:pPr algn="ctr"/>
            <a:r>
              <a:rPr lang="fr-FR" b="1" dirty="0"/>
              <a:t>En 2026 :2 000 €TTC</a:t>
            </a:r>
            <a:r>
              <a:rPr lang="fr-FR" dirty="0"/>
              <a:t>  </a:t>
            </a:r>
          </a:p>
        </p:txBody>
      </p:sp>
    </p:spTree>
    <p:extLst>
      <p:ext uri="{BB962C8B-B14F-4D97-AF65-F5344CB8AC3E}">
        <p14:creationId xmlns:p14="http://schemas.microsoft.com/office/powerpoint/2010/main" val="26625725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D5C5F-8360-0047-1D44-9DFE9EB4F62D}"/>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FB7158F-5B14-299F-484B-F7768DAA14AE}"/>
              </a:ext>
            </a:extLst>
          </p:cNvPr>
          <p:cNvSpPr>
            <a:spLocks noGrp="1"/>
          </p:cNvSpPr>
          <p:nvPr>
            <p:ph type="dt" sz="half" idx="10"/>
          </p:nvPr>
        </p:nvSpPr>
        <p:spPr/>
        <p:txBody>
          <a:bodyPr/>
          <a:lstStyle/>
          <a:p>
            <a:fld id="{E581029E-5A35-4A35-ACBD-AE7A624B0E63}" type="datetime1">
              <a:rPr lang="fr-FR" smtClean="0"/>
              <a:t>17/03/2026</a:t>
            </a:fld>
            <a:endParaRPr lang="fr-FR"/>
          </a:p>
        </p:txBody>
      </p:sp>
      <p:sp>
        <p:nvSpPr>
          <p:cNvPr id="3" name="Espace réservé du pied de page 2">
            <a:extLst>
              <a:ext uri="{FF2B5EF4-FFF2-40B4-BE49-F238E27FC236}">
                <a16:creationId xmlns:a16="http://schemas.microsoft.com/office/drawing/2014/main" id="{6123AAD8-37F9-7C46-C930-3FBFADDEE26A}"/>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D98BFE3F-A6BC-C165-DC2D-79B10E93A0EC}"/>
              </a:ext>
            </a:extLst>
          </p:cNvPr>
          <p:cNvSpPr>
            <a:spLocks noGrp="1"/>
          </p:cNvSpPr>
          <p:nvPr>
            <p:ph type="sldNum" sz="quarter" idx="12"/>
          </p:nvPr>
        </p:nvSpPr>
        <p:spPr/>
        <p:txBody>
          <a:bodyPr/>
          <a:lstStyle/>
          <a:p>
            <a:fld id="{759F8C28-2559-48B3-A02F-41E0C7A8A4CA}" type="slidenum">
              <a:rPr lang="fr-FR" smtClean="0"/>
              <a:t>54</a:t>
            </a:fld>
            <a:endParaRPr lang="fr-FR"/>
          </a:p>
        </p:txBody>
      </p:sp>
      <p:sp>
        <p:nvSpPr>
          <p:cNvPr id="7" name="ZoneTexte 6">
            <a:extLst>
              <a:ext uri="{FF2B5EF4-FFF2-40B4-BE49-F238E27FC236}">
                <a16:creationId xmlns:a16="http://schemas.microsoft.com/office/drawing/2014/main" id="{61389C0F-1D41-C5BD-0A41-B80CB05C9503}"/>
              </a:ext>
            </a:extLst>
          </p:cNvPr>
          <p:cNvSpPr txBox="1"/>
          <p:nvPr/>
        </p:nvSpPr>
        <p:spPr>
          <a:xfrm>
            <a:off x="928951" y="529622"/>
            <a:ext cx="3327395" cy="523220"/>
          </a:xfrm>
          <a:prstGeom prst="rect">
            <a:avLst/>
          </a:prstGeom>
          <a:noFill/>
        </p:spPr>
        <p:txBody>
          <a:bodyPr wrap="square" rtlCol="0">
            <a:spAutoFit/>
          </a:bodyPr>
          <a:lstStyle/>
          <a:p>
            <a:pPr algn="ctr"/>
            <a:r>
              <a:rPr lang="fr-FR" sz="1400" dirty="0"/>
              <a:t> En amont des toilettes pour éviter un débordement malencontreux</a:t>
            </a:r>
          </a:p>
        </p:txBody>
      </p:sp>
      <p:sp>
        <p:nvSpPr>
          <p:cNvPr id="10" name="Rectangle 9">
            <a:extLst>
              <a:ext uri="{FF2B5EF4-FFF2-40B4-BE49-F238E27FC236}">
                <a16:creationId xmlns:a16="http://schemas.microsoft.com/office/drawing/2014/main" id="{605E786A-C5D6-479B-6095-FC431065C8B1}"/>
              </a:ext>
            </a:extLst>
          </p:cNvPr>
          <p:cNvSpPr/>
          <p:nvPr/>
        </p:nvSpPr>
        <p:spPr>
          <a:xfrm>
            <a:off x="755576" y="0"/>
            <a:ext cx="7931224" cy="369332"/>
          </a:xfrm>
          <a:prstGeom prst="rect">
            <a:avLst/>
          </a:prstGeom>
        </p:spPr>
        <p:txBody>
          <a:bodyPr wrap="square">
            <a:spAutoFit/>
          </a:bodyPr>
          <a:lstStyle/>
          <a:p>
            <a:pPr algn="ctr"/>
            <a:r>
              <a:rPr lang="fr-FR" b="1" dirty="0">
                <a:solidFill>
                  <a:srgbClr val="00B0F0"/>
                </a:solidFill>
              </a:rPr>
              <a:t>Captage eau de ruissellement en amont du plan d’eau</a:t>
            </a:r>
          </a:p>
        </p:txBody>
      </p:sp>
      <p:pic>
        <p:nvPicPr>
          <p:cNvPr id="8" name="Image 7" descr="Une image contenant cône, Panneau de signalisation&#10;&#10;Le contenu généré par l’IA peut être incorrect.">
            <a:extLst>
              <a:ext uri="{FF2B5EF4-FFF2-40B4-BE49-F238E27FC236}">
                <a16:creationId xmlns:a16="http://schemas.microsoft.com/office/drawing/2014/main" id="{162E6D89-D7CC-BD7E-392A-0A73073E92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61" y="1465"/>
            <a:ext cx="720000" cy="471892"/>
          </a:xfrm>
          <a:prstGeom prst="rect">
            <a:avLst/>
          </a:prstGeom>
        </p:spPr>
      </p:pic>
      <p:grpSp>
        <p:nvGrpSpPr>
          <p:cNvPr id="14" name="Groupe 13">
            <a:extLst>
              <a:ext uri="{FF2B5EF4-FFF2-40B4-BE49-F238E27FC236}">
                <a16:creationId xmlns:a16="http://schemas.microsoft.com/office/drawing/2014/main" id="{77D3161C-D4D1-6EC4-5A37-485B63FD5896}"/>
              </a:ext>
            </a:extLst>
          </p:cNvPr>
          <p:cNvGrpSpPr/>
          <p:nvPr/>
        </p:nvGrpSpPr>
        <p:grpSpPr>
          <a:xfrm>
            <a:off x="1612922" y="1048851"/>
            <a:ext cx="1845581" cy="2629247"/>
            <a:chOff x="194831" y="939333"/>
            <a:chExt cx="3182827" cy="4207764"/>
          </a:xfrm>
        </p:grpSpPr>
        <p:pic>
          <p:nvPicPr>
            <p:cNvPr id="9" name="Image 8" descr="Une image contenant herbe, plein air, plante, sol&#10;&#10;Le contenu généré par l’IA peut être incorrect.">
              <a:extLst>
                <a:ext uri="{FF2B5EF4-FFF2-40B4-BE49-F238E27FC236}">
                  <a16:creationId xmlns:a16="http://schemas.microsoft.com/office/drawing/2014/main" id="{C07170FD-2BDF-4D7F-E52A-8FB306D9CF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831" y="939333"/>
              <a:ext cx="3182827" cy="4207764"/>
            </a:xfrm>
            <a:prstGeom prst="rect">
              <a:avLst/>
            </a:prstGeom>
          </p:spPr>
        </p:pic>
        <p:pic>
          <p:nvPicPr>
            <p:cNvPr id="11" name="Image 10" descr="Une image contenant plein air, bâtiment, arbre, ciel&#10;&#10;Le contenu généré par l’IA peut être incorrect.">
              <a:extLst>
                <a:ext uri="{FF2B5EF4-FFF2-40B4-BE49-F238E27FC236}">
                  <a16:creationId xmlns:a16="http://schemas.microsoft.com/office/drawing/2014/main" id="{A4FAC796-A6F9-DDBA-DC2C-F5B9930B9C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831" y="3994969"/>
              <a:ext cx="1859179" cy="1152128"/>
            </a:xfrm>
            <a:prstGeom prst="rect">
              <a:avLst/>
            </a:prstGeom>
          </p:spPr>
        </p:pic>
      </p:grpSp>
      <p:pic>
        <p:nvPicPr>
          <p:cNvPr id="6" name="Image 5" descr="Une image contenant plein air, plante, nature, sol&#10;&#10;Le contenu généré par l’IA peut être incorrect.">
            <a:extLst>
              <a:ext uri="{FF2B5EF4-FFF2-40B4-BE49-F238E27FC236}">
                <a16:creationId xmlns:a16="http://schemas.microsoft.com/office/drawing/2014/main" id="{FF00DC3D-5DF1-85DC-6760-1CC4682EC7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8670" y="1043606"/>
            <a:ext cx="1930820" cy="2574427"/>
          </a:xfrm>
          <a:prstGeom prst="rect">
            <a:avLst/>
          </a:prstGeom>
        </p:spPr>
      </p:pic>
      <p:sp>
        <p:nvSpPr>
          <p:cNvPr id="12" name="ZoneTexte 11">
            <a:extLst>
              <a:ext uri="{FF2B5EF4-FFF2-40B4-BE49-F238E27FC236}">
                <a16:creationId xmlns:a16="http://schemas.microsoft.com/office/drawing/2014/main" id="{5BBF5DD2-0BF1-4917-F5BB-8A71B52AF681}"/>
              </a:ext>
            </a:extLst>
          </p:cNvPr>
          <p:cNvSpPr txBox="1"/>
          <p:nvPr/>
        </p:nvSpPr>
        <p:spPr>
          <a:xfrm>
            <a:off x="4868678" y="340811"/>
            <a:ext cx="3651845" cy="738664"/>
          </a:xfrm>
          <a:prstGeom prst="rect">
            <a:avLst/>
          </a:prstGeom>
          <a:noFill/>
        </p:spPr>
        <p:txBody>
          <a:bodyPr wrap="square" rtlCol="0">
            <a:spAutoFit/>
          </a:bodyPr>
          <a:lstStyle/>
          <a:p>
            <a:pPr algn="ctr"/>
            <a:r>
              <a:rPr lang="fr-FR" sz="1400" dirty="0"/>
              <a:t>En amont de la « cascade » afin de la préserver en évitant le détournement du ruisseau vers ce qui était un bassin de rouissage,</a:t>
            </a:r>
          </a:p>
        </p:txBody>
      </p:sp>
      <p:sp>
        <p:nvSpPr>
          <p:cNvPr id="5" name="ZoneTexte 4">
            <a:extLst>
              <a:ext uri="{FF2B5EF4-FFF2-40B4-BE49-F238E27FC236}">
                <a16:creationId xmlns:a16="http://schemas.microsoft.com/office/drawing/2014/main" id="{59DE02BA-147F-E539-F09C-F9EAF15EB8A8}"/>
              </a:ext>
            </a:extLst>
          </p:cNvPr>
          <p:cNvSpPr txBox="1"/>
          <p:nvPr/>
        </p:nvSpPr>
        <p:spPr>
          <a:xfrm>
            <a:off x="24061" y="3937620"/>
            <a:ext cx="9119939" cy="307777"/>
          </a:xfrm>
          <a:prstGeom prst="rect">
            <a:avLst/>
          </a:prstGeom>
          <a:noFill/>
        </p:spPr>
        <p:txBody>
          <a:bodyPr wrap="square" rtlCol="0">
            <a:spAutoFit/>
          </a:bodyPr>
          <a:lstStyle/>
          <a:p>
            <a:r>
              <a:rPr lang="fr-FR" sz="1400" dirty="0">
                <a:hlinkClick r:id="rId6" action="ppaction://hlinkfile"/>
              </a:rPr>
              <a:t>Devis</a:t>
            </a:r>
            <a:r>
              <a:rPr lang="fr-FR" sz="1400" dirty="0"/>
              <a:t> MJ Prestation de Services : 1 737,50 €TTC</a:t>
            </a:r>
          </a:p>
        </p:txBody>
      </p:sp>
      <p:sp>
        <p:nvSpPr>
          <p:cNvPr id="13" name="ZoneTexte 12">
            <a:extLst>
              <a:ext uri="{FF2B5EF4-FFF2-40B4-BE49-F238E27FC236}">
                <a16:creationId xmlns:a16="http://schemas.microsoft.com/office/drawing/2014/main" id="{14B88661-2EC1-0C81-7CFE-75C1AD260DB2}"/>
              </a:ext>
            </a:extLst>
          </p:cNvPr>
          <p:cNvSpPr txBox="1"/>
          <p:nvPr/>
        </p:nvSpPr>
        <p:spPr>
          <a:xfrm>
            <a:off x="2871706" y="4707958"/>
            <a:ext cx="2535111" cy="369332"/>
          </a:xfrm>
          <a:prstGeom prst="rect">
            <a:avLst/>
          </a:prstGeom>
          <a:noFill/>
        </p:spPr>
        <p:txBody>
          <a:bodyPr wrap="square">
            <a:spAutoFit/>
          </a:bodyPr>
          <a:lstStyle/>
          <a:p>
            <a:pPr algn="ctr"/>
            <a:r>
              <a:rPr lang="fr-FR" sz="1800" b="1" dirty="0"/>
              <a:t>En 2026 : </a:t>
            </a:r>
            <a:r>
              <a:rPr lang="fr-FR" sz="1600" dirty="0"/>
              <a:t> </a:t>
            </a:r>
            <a:r>
              <a:rPr lang="fr-FR" sz="1800" b="1" dirty="0"/>
              <a:t>1 737 €TTC</a:t>
            </a:r>
            <a:endParaRPr lang="fr-FR" dirty="0"/>
          </a:p>
        </p:txBody>
      </p:sp>
    </p:spTree>
    <p:extLst>
      <p:ext uri="{BB962C8B-B14F-4D97-AF65-F5344CB8AC3E}">
        <p14:creationId xmlns:p14="http://schemas.microsoft.com/office/powerpoint/2010/main" val="31583018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1D123-7C24-F76A-E86E-0EDC5FAFD117}"/>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80F3805-C30D-85DC-9539-E94357F702DB}"/>
              </a:ext>
            </a:extLst>
          </p:cNvPr>
          <p:cNvSpPr>
            <a:spLocks noGrp="1"/>
          </p:cNvSpPr>
          <p:nvPr>
            <p:ph type="dt" sz="half" idx="10"/>
          </p:nvPr>
        </p:nvSpPr>
        <p:spPr/>
        <p:txBody>
          <a:bodyPr/>
          <a:lstStyle/>
          <a:p>
            <a:fld id="{3E0D4B77-F8AB-4373-B35D-FBA4A4FB2B69}"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35C9567F-A05F-3C8F-9949-69C97815BA2F}"/>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BED72852-2DC2-6D3C-E571-ED6578A1947F}"/>
              </a:ext>
            </a:extLst>
          </p:cNvPr>
          <p:cNvSpPr>
            <a:spLocks noGrp="1"/>
          </p:cNvSpPr>
          <p:nvPr>
            <p:ph type="sldNum" sz="quarter" idx="12"/>
          </p:nvPr>
        </p:nvSpPr>
        <p:spPr/>
        <p:txBody>
          <a:bodyPr/>
          <a:lstStyle/>
          <a:p>
            <a:fld id="{759F8C28-2559-48B3-A02F-41E0C7A8A4CA}" type="slidenum">
              <a:rPr lang="fr-FR" smtClean="0"/>
              <a:t>55</a:t>
            </a:fld>
            <a:endParaRPr lang="fr-FR"/>
          </a:p>
        </p:txBody>
      </p:sp>
      <p:pic>
        <p:nvPicPr>
          <p:cNvPr id="7" name="Image 6" descr="Une image contenant invertébré, vermine, Insecte à ailes membraneuses, insecte&#10;&#10;Le contenu généré par l’IA peut être incorrect.">
            <a:extLst>
              <a:ext uri="{FF2B5EF4-FFF2-40B4-BE49-F238E27FC236}">
                <a16:creationId xmlns:a16="http://schemas.microsoft.com/office/drawing/2014/main" id="{F2D1690F-9A9D-2AB6-237A-5FA3A23C07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485"/>
            <a:ext cx="720000" cy="367385"/>
          </a:xfrm>
          <a:prstGeom prst="rect">
            <a:avLst/>
          </a:prstGeom>
        </p:spPr>
      </p:pic>
      <p:sp>
        <p:nvSpPr>
          <p:cNvPr id="5" name="ZoneTexte 3">
            <a:extLst>
              <a:ext uri="{FF2B5EF4-FFF2-40B4-BE49-F238E27FC236}">
                <a16:creationId xmlns:a16="http://schemas.microsoft.com/office/drawing/2014/main" id="{CF145170-EDB2-ED61-842C-9B2F75538302}"/>
              </a:ext>
            </a:extLst>
          </p:cNvPr>
          <p:cNvSpPr txBox="1">
            <a:spLocks noChangeArrowheads="1"/>
          </p:cNvSpPr>
          <p:nvPr/>
        </p:nvSpPr>
        <p:spPr bwMode="auto">
          <a:xfrm>
            <a:off x="14655" y="10485"/>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None/>
            </a:pPr>
            <a:r>
              <a:rPr lang="fr-FR" altLang="fr-FR" sz="1800" b="1" dirty="0">
                <a:solidFill>
                  <a:schemeClr val="tx2">
                    <a:lumMod val="60000"/>
                    <a:lumOff val="40000"/>
                  </a:schemeClr>
                </a:solidFill>
              </a:rPr>
              <a:t>Achat de 2 types de pièges pour lutter contre les chenilles processionnaires</a:t>
            </a:r>
          </a:p>
          <a:p>
            <a:pPr algn="ctr" eaLnBrk="1" hangingPunct="1">
              <a:spcBef>
                <a:spcPct val="0"/>
              </a:spcBef>
              <a:buNone/>
            </a:pPr>
            <a:r>
              <a:rPr lang="fr-FR" altLang="fr-FR" sz="1800" b="1" dirty="0">
                <a:solidFill>
                  <a:schemeClr val="tx2">
                    <a:lumMod val="60000"/>
                    <a:lumOff val="40000"/>
                  </a:schemeClr>
                </a:solidFill>
              </a:rPr>
              <a:t>Pièges lors de la descente des chenilles et pièges aux phéromones pour piéger les papillons</a:t>
            </a:r>
            <a:endParaRPr lang="fr-FR" altLang="fr-FR" sz="1800" b="1" dirty="0">
              <a:solidFill>
                <a:schemeClr val="tx2">
                  <a:lumMod val="60000"/>
                  <a:lumOff val="40000"/>
                </a:schemeClr>
              </a:solidFill>
              <a:latin typeface="+mn-lt"/>
            </a:endParaRPr>
          </a:p>
        </p:txBody>
      </p:sp>
      <p:pic>
        <p:nvPicPr>
          <p:cNvPr id="1026" name="Picture 2" descr="Les chenilles processionnaires">
            <a:extLst>
              <a:ext uri="{FF2B5EF4-FFF2-40B4-BE49-F238E27FC236}">
                <a16:creationId xmlns:a16="http://schemas.microsoft.com/office/drawing/2014/main" id="{E7B42492-3AE0-B873-81D8-A16F7B420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2029" y="591964"/>
            <a:ext cx="2756115" cy="15526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B103A4CB-C46B-81F7-E985-B055412F9B2B}"/>
              </a:ext>
            </a:extLst>
          </p:cNvPr>
          <p:cNvSpPr txBox="1"/>
          <p:nvPr/>
        </p:nvSpPr>
        <p:spPr>
          <a:xfrm>
            <a:off x="0" y="1028412"/>
            <a:ext cx="9144000" cy="2492990"/>
          </a:xfrm>
          <a:prstGeom prst="rect">
            <a:avLst/>
          </a:prstGeom>
          <a:noFill/>
        </p:spPr>
        <p:txBody>
          <a:bodyPr wrap="square" rtlCol="0">
            <a:spAutoFit/>
          </a:bodyPr>
          <a:lstStyle/>
          <a:p>
            <a:r>
              <a:rPr lang="fr-FR" sz="1200" dirty="0"/>
              <a:t>L’arrêté n°38-2026-01-16-00004 du 16 janvier 2026 vise à limiter l'exposition de la population aux soies urticantes des chenilles processionnaires du pin (</a:t>
            </a:r>
            <a:r>
              <a:rPr lang="fr-FR" sz="1200" dirty="0" err="1"/>
              <a:t>Thaumetopoea</a:t>
            </a:r>
            <a:r>
              <a:rPr lang="fr-FR" sz="1200" dirty="0"/>
              <a:t> </a:t>
            </a:r>
            <a:r>
              <a:rPr lang="fr-FR" sz="1200" dirty="0" err="1"/>
              <a:t>pityocampa</a:t>
            </a:r>
            <a:r>
              <a:rPr lang="fr-FR" sz="1200" dirty="0"/>
              <a:t>) et du chêne (</a:t>
            </a:r>
            <a:r>
              <a:rPr lang="fr-FR" sz="1200" dirty="0" err="1"/>
              <a:t>Thaumetopoea</a:t>
            </a:r>
            <a:r>
              <a:rPr lang="fr-FR" sz="1200" dirty="0"/>
              <a:t> </a:t>
            </a:r>
            <a:r>
              <a:rPr lang="fr-FR" sz="1200" dirty="0" err="1"/>
              <a:t>processionea</a:t>
            </a:r>
            <a:r>
              <a:rPr lang="fr-FR" sz="1200" dirty="0"/>
              <a:t>) dans le département de l’Isère.</a:t>
            </a:r>
          </a:p>
          <a:p>
            <a:r>
              <a:rPr lang="fr-FR" sz="1200" dirty="0"/>
              <a:t>Cet arrêté précise les mesures de prévention et de gestion destinées à limiter les risques sanitaires liés à la présence de ces espèces, notamment en matière de surveillance, de signalement et d’intervention. </a:t>
            </a:r>
          </a:p>
          <a:p>
            <a:r>
              <a:rPr lang="fr-FR" sz="1200" dirty="0"/>
              <a:t>Documents annexes :</a:t>
            </a:r>
          </a:p>
          <a:p>
            <a:pPr algn="ctr"/>
            <a:r>
              <a:rPr lang="fr-FR" sz="1200" dirty="0">
                <a:hlinkClick r:id="rId4" action="ppaction://hlinkfile"/>
              </a:rPr>
              <a:t>L’arrêté</a:t>
            </a:r>
            <a:r>
              <a:rPr lang="fr-FR" sz="1200" dirty="0"/>
              <a:t> – </a:t>
            </a:r>
            <a:r>
              <a:rPr lang="fr-FR" sz="1200" dirty="0">
                <a:hlinkClick r:id="rId5" action="ppaction://hlinkfile"/>
              </a:rPr>
              <a:t>Une affiche</a:t>
            </a:r>
            <a:r>
              <a:rPr lang="fr-FR" sz="1200" dirty="0"/>
              <a:t> – </a:t>
            </a:r>
            <a:r>
              <a:rPr lang="fr-FR" sz="1200" dirty="0">
                <a:hlinkClick r:id="rId6" action="ppaction://hlinkfile"/>
              </a:rPr>
              <a:t>Une notice explicative </a:t>
            </a:r>
            <a:endParaRPr lang="fr-FR" sz="1200" dirty="0"/>
          </a:p>
          <a:p>
            <a:r>
              <a:rPr lang="fr-FR" sz="1200" dirty="0"/>
              <a:t>Une adresse : le site de l’Observatoire des chenilles processionnaires :</a:t>
            </a:r>
          </a:p>
          <a:p>
            <a:pPr algn="ctr"/>
            <a:r>
              <a:rPr lang="fr-FR" sz="1200" dirty="0"/>
              <a:t> </a:t>
            </a:r>
            <a:r>
              <a:rPr lang="fr-FR" sz="1200" dirty="0">
                <a:hlinkClick r:id="rId7"/>
              </a:rPr>
              <a:t>www.chenille-risque.info</a:t>
            </a:r>
            <a:r>
              <a:rPr lang="fr-FR" sz="1200" dirty="0"/>
              <a:t> , rubrique outils.</a:t>
            </a:r>
          </a:p>
          <a:p>
            <a:r>
              <a:rPr lang="fr-FR" sz="1200" dirty="0"/>
              <a:t>La </a:t>
            </a:r>
            <a:r>
              <a:rPr lang="fr-FR" sz="1200" b="1" dirty="0"/>
              <a:t>zone 1</a:t>
            </a:r>
            <a:r>
              <a:rPr lang="fr-FR" sz="1200" dirty="0"/>
              <a:t> doit retenir notre attention, c’est une zone où la présence humaine est régulière et inévitable et où l’enjeu de la protection de la santé humaine est prioritaire:</a:t>
            </a:r>
          </a:p>
          <a:p>
            <a:pPr marL="171450" indent="-171450">
              <a:buFont typeface="Wingdings" panose="05000000000000000000" pitchFamily="2" charset="2"/>
              <a:buChar char="Ø"/>
            </a:pPr>
            <a:r>
              <a:rPr lang="fr-FR" sz="1200" dirty="0"/>
              <a:t>Le plan d’eau (pas encore de nids)</a:t>
            </a:r>
          </a:p>
          <a:p>
            <a:pPr marL="171450" indent="-171450">
              <a:buFont typeface="Wingdings" panose="05000000000000000000" pitchFamily="2" charset="2"/>
              <a:buChar char="Ø"/>
            </a:pPr>
            <a:r>
              <a:rPr lang="fr-FR" sz="1200" dirty="0"/>
              <a:t>Les aires de stationnement avec table de pique nique sur la RD 526</a:t>
            </a:r>
          </a:p>
          <a:p>
            <a:pPr marL="171450" indent="-171450">
              <a:buFont typeface="Wingdings" panose="05000000000000000000" pitchFamily="2" charset="2"/>
              <a:buChar char="Ø"/>
            </a:pPr>
            <a:r>
              <a:rPr lang="fr-FR" sz="1200" dirty="0"/>
              <a:t>Les places et parkings dans les villages</a:t>
            </a:r>
            <a:endParaRPr lang="fr-FR" sz="1400" dirty="0"/>
          </a:p>
        </p:txBody>
      </p:sp>
      <p:sp>
        <p:nvSpPr>
          <p:cNvPr id="6" name="ZoneTexte 3">
            <a:extLst>
              <a:ext uri="{FF2B5EF4-FFF2-40B4-BE49-F238E27FC236}">
                <a16:creationId xmlns:a16="http://schemas.microsoft.com/office/drawing/2014/main" id="{E0D92684-B6D8-E904-1516-35476145D466}"/>
              </a:ext>
            </a:extLst>
          </p:cNvPr>
          <p:cNvSpPr txBox="1">
            <a:spLocks noChangeArrowheads="1"/>
          </p:cNvSpPr>
          <p:nvPr/>
        </p:nvSpPr>
        <p:spPr bwMode="auto">
          <a:xfrm>
            <a:off x="2853557" y="656816"/>
            <a:ext cx="58332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None/>
            </a:pPr>
            <a:r>
              <a:rPr lang="fr-FR" altLang="fr-FR" sz="1800" b="1" dirty="0"/>
              <a:t>Arrêté préfectoral – ARS : </a:t>
            </a:r>
            <a:r>
              <a:rPr lang="fr-FR" altLang="fr-FR" sz="1800" b="1" dirty="0">
                <a:latin typeface="+mn-lt"/>
              </a:rPr>
              <a:t> chenilles processionnaire</a:t>
            </a:r>
          </a:p>
        </p:txBody>
      </p:sp>
      <p:sp>
        <p:nvSpPr>
          <p:cNvPr id="11" name="ZoneTexte 10">
            <a:extLst>
              <a:ext uri="{FF2B5EF4-FFF2-40B4-BE49-F238E27FC236}">
                <a16:creationId xmlns:a16="http://schemas.microsoft.com/office/drawing/2014/main" id="{DA50BD36-15DB-AFCF-F706-4E05F1755BA5}"/>
              </a:ext>
            </a:extLst>
          </p:cNvPr>
          <p:cNvSpPr txBox="1"/>
          <p:nvPr/>
        </p:nvSpPr>
        <p:spPr>
          <a:xfrm>
            <a:off x="-50950" y="3513390"/>
            <a:ext cx="5296164" cy="2062103"/>
          </a:xfrm>
          <a:prstGeom prst="rect">
            <a:avLst/>
          </a:prstGeom>
          <a:noFill/>
        </p:spPr>
        <p:txBody>
          <a:bodyPr wrap="square" rtlCol="0">
            <a:spAutoFit/>
          </a:bodyPr>
          <a:lstStyle/>
          <a:p>
            <a:r>
              <a:rPr lang="fr-FR" sz="1200" dirty="0"/>
              <a:t>Notre référent, François BOLOGNESI, propose l’achat de pièges</a:t>
            </a:r>
          </a:p>
          <a:p>
            <a:pPr marL="355600" indent="-285750">
              <a:buFont typeface="Wingdings" panose="05000000000000000000" pitchFamily="2" charset="2"/>
              <a:buChar char="Ø"/>
            </a:pPr>
            <a:r>
              <a:rPr lang="fr-FR" sz="1200" dirty="0"/>
              <a:t>Où : </a:t>
            </a:r>
            <a:r>
              <a:rPr lang="fr-FR" sz="1200" dirty="0">
                <a:hlinkClick r:id="rId8"/>
              </a:rPr>
              <a:t>https://insectosphere.fr/chenilles-processionnaires/98-piege-pheromone-chenilles-processionnaires</a:t>
            </a:r>
            <a:r>
              <a:rPr lang="fr-FR" sz="1200" dirty="0"/>
              <a:t>‌</a:t>
            </a:r>
          </a:p>
          <a:p>
            <a:pPr marL="355600" indent="-285750">
              <a:buFont typeface="Wingdings" panose="05000000000000000000" pitchFamily="2" charset="2"/>
              <a:buChar char="Ø"/>
            </a:pPr>
            <a:r>
              <a:rPr lang="fr-FR" sz="1200" dirty="0"/>
              <a:t>Pièges préventifs pour piéger les papillons à phéromone : 17 €</a:t>
            </a:r>
          </a:p>
          <a:p>
            <a:pPr marL="355600" indent="-285750">
              <a:buFont typeface="Wingdings" panose="05000000000000000000" pitchFamily="2" charset="2"/>
              <a:buChar char="Ø"/>
            </a:pPr>
            <a:r>
              <a:rPr lang="fr-FR" sz="1200" dirty="0"/>
              <a:t>Pièges pour empêcher les chenilles de descendre de l’arbre :  Kit de 10 colliers : 350,00 €TTC</a:t>
            </a:r>
            <a:br>
              <a:rPr lang="fr-FR" sz="1200" dirty="0"/>
            </a:br>
            <a:r>
              <a:rPr lang="fr-FR" sz="1200" dirty="0"/>
              <a:t>Piège de moins de 1 m de diam (34,90 €TTC) à 3m75 (83,50 TTC)</a:t>
            </a:r>
          </a:p>
          <a:p>
            <a:pPr marL="69850"/>
            <a:endParaRPr lang="fr-FR" sz="1200" dirty="0"/>
          </a:p>
          <a:p>
            <a:pPr marL="69850" algn="ctr"/>
            <a:r>
              <a:rPr lang="fr-FR" sz="1400" b="1" dirty="0"/>
              <a:t>En 2026 : 1 000 €TTC</a:t>
            </a:r>
          </a:p>
          <a:p>
            <a:endParaRPr lang="fr-FR" dirty="0"/>
          </a:p>
        </p:txBody>
      </p:sp>
      <p:sp>
        <p:nvSpPr>
          <p:cNvPr id="12" name="AutoShape 2" descr="Piège chenilles processionnaires du pin">
            <a:extLst>
              <a:ext uri="{FF2B5EF4-FFF2-40B4-BE49-F238E27FC236}">
                <a16:creationId xmlns:a16="http://schemas.microsoft.com/office/drawing/2014/main" id="{C8F5F389-EF79-8397-071C-4B48941CE887}"/>
              </a:ext>
            </a:extLst>
          </p:cNvPr>
          <p:cNvSpPr>
            <a:spLocks noChangeAspect="1" noChangeArrowheads="1"/>
          </p:cNvSpPr>
          <p:nvPr/>
        </p:nvSpPr>
        <p:spPr bwMode="auto">
          <a:xfrm>
            <a:off x="4419600" y="2705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5" name="Image 14">
            <a:extLst>
              <a:ext uri="{FF2B5EF4-FFF2-40B4-BE49-F238E27FC236}">
                <a16:creationId xmlns:a16="http://schemas.microsoft.com/office/drawing/2014/main" id="{2CA22FB9-AB5A-54F3-D84C-30A6086B9654}"/>
              </a:ext>
            </a:extLst>
          </p:cNvPr>
          <p:cNvPicPr>
            <a:picLocks noChangeAspect="1"/>
          </p:cNvPicPr>
          <p:nvPr/>
        </p:nvPicPr>
        <p:blipFill>
          <a:blip r:embed="rId9"/>
          <a:stretch>
            <a:fillRect/>
          </a:stretch>
        </p:blipFill>
        <p:spPr>
          <a:xfrm>
            <a:off x="6509821" y="2844375"/>
            <a:ext cx="2492990" cy="2492990"/>
          </a:xfrm>
          <a:prstGeom prst="rect">
            <a:avLst/>
          </a:prstGeom>
        </p:spPr>
      </p:pic>
      <p:pic>
        <p:nvPicPr>
          <p:cNvPr id="17" name="Image 16">
            <a:extLst>
              <a:ext uri="{FF2B5EF4-FFF2-40B4-BE49-F238E27FC236}">
                <a16:creationId xmlns:a16="http://schemas.microsoft.com/office/drawing/2014/main" id="{33E83211-C1B3-9064-7745-2C6FE2490C83}"/>
              </a:ext>
            </a:extLst>
          </p:cNvPr>
          <p:cNvPicPr>
            <a:picLocks noChangeAspect="1"/>
          </p:cNvPicPr>
          <p:nvPr/>
        </p:nvPicPr>
        <p:blipFill>
          <a:blip r:embed="rId10"/>
          <a:stretch>
            <a:fillRect/>
          </a:stretch>
        </p:blipFill>
        <p:spPr>
          <a:xfrm>
            <a:off x="5406953" y="2863100"/>
            <a:ext cx="1366884" cy="2492990"/>
          </a:xfrm>
          <a:prstGeom prst="rect">
            <a:avLst/>
          </a:prstGeom>
        </p:spPr>
      </p:pic>
    </p:spTree>
    <p:extLst>
      <p:ext uri="{BB962C8B-B14F-4D97-AF65-F5344CB8AC3E}">
        <p14:creationId xmlns:p14="http://schemas.microsoft.com/office/powerpoint/2010/main" val="35562184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BDA817E-06FE-9226-E0F5-FFC1F6EF416A}"/>
              </a:ext>
            </a:extLst>
          </p:cNvPr>
          <p:cNvSpPr>
            <a:spLocks noGrp="1"/>
          </p:cNvSpPr>
          <p:nvPr>
            <p:ph type="dt" sz="half" idx="10"/>
          </p:nvPr>
        </p:nvSpPr>
        <p:spPr/>
        <p:txBody>
          <a:bodyPr/>
          <a:lstStyle/>
          <a:p>
            <a:fld id="{BCDC744F-A1E1-4D6F-81F7-D7303C023EA7}" type="datetime1">
              <a:rPr lang="fr-FR" smtClean="0"/>
              <a:t>17/03/2026</a:t>
            </a:fld>
            <a:endParaRPr lang="fr-FR"/>
          </a:p>
        </p:txBody>
      </p:sp>
      <p:sp>
        <p:nvSpPr>
          <p:cNvPr id="3" name="Espace réservé du pied de page 2">
            <a:extLst>
              <a:ext uri="{FF2B5EF4-FFF2-40B4-BE49-F238E27FC236}">
                <a16:creationId xmlns:a16="http://schemas.microsoft.com/office/drawing/2014/main" id="{FD3C6C84-4D69-CF5C-0830-1132B0148C87}"/>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92B4441E-D75B-F649-8501-444BB117B742}"/>
              </a:ext>
            </a:extLst>
          </p:cNvPr>
          <p:cNvSpPr>
            <a:spLocks noGrp="1"/>
          </p:cNvSpPr>
          <p:nvPr>
            <p:ph type="sldNum" sz="quarter" idx="12"/>
          </p:nvPr>
        </p:nvSpPr>
        <p:spPr/>
        <p:txBody>
          <a:bodyPr/>
          <a:lstStyle/>
          <a:p>
            <a:fld id="{759F8C28-2559-48B3-A02F-41E0C7A8A4CA}" type="slidenum">
              <a:rPr lang="fr-FR" smtClean="0"/>
              <a:t>56</a:t>
            </a:fld>
            <a:endParaRPr lang="fr-FR"/>
          </a:p>
        </p:txBody>
      </p:sp>
      <p:sp>
        <p:nvSpPr>
          <p:cNvPr id="8" name="ZoneTexte 7">
            <a:extLst>
              <a:ext uri="{FF2B5EF4-FFF2-40B4-BE49-F238E27FC236}">
                <a16:creationId xmlns:a16="http://schemas.microsoft.com/office/drawing/2014/main" id="{20C17432-501B-7570-34C7-3ED21630D364}"/>
              </a:ext>
            </a:extLst>
          </p:cNvPr>
          <p:cNvSpPr txBox="1"/>
          <p:nvPr/>
        </p:nvSpPr>
        <p:spPr>
          <a:xfrm>
            <a:off x="0" y="2860041"/>
            <a:ext cx="9144000" cy="3231654"/>
          </a:xfrm>
          <a:prstGeom prst="rect">
            <a:avLst/>
          </a:prstGeom>
          <a:noFill/>
        </p:spPr>
        <p:txBody>
          <a:bodyPr wrap="square" rtlCol="0">
            <a:spAutoFit/>
          </a:bodyPr>
          <a:lstStyle/>
          <a:p>
            <a:r>
              <a:rPr lang="fr-FR" sz="1200" dirty="0"/>
              <a:t>Suite à la visite de la PMI et à l'obligation de mettre la structure en conformité avec le référentiel bâtimentaire, j'aimerais savoir qui peut s'occuper des travaux à réaliser.</a:t>
            </a:r>
          </a:p>
          <a:p>
            <a:r>
              <a:rPr lang="fr-FR" sz="1200" dirty="0"/>
              <a:t>Voici la liste des actions à entreprendre avant septembre 2026 :</a:t>
            </a:r>
          </a:p>
          <a:p>
            <a:pPr marL="171450" indent="-171450">
              <a:buFont typeface="Wingdings" panose="05000000000000000000" pitchFamily="2" charset="2"/>
              <a:buChar char="§"/>
            </a:pPr>
            <a:r>
              <a:rPr lang="fr-FR" sz="1200" dirty="0"/>
              <a:t>Les poignées de porte ne sont pas à la hauteur minimale de 130 cm. Il est donc nécessaire soit de remonter toutes les poignées, soit d'installer des boutons moletés sur chaque porte.</a:t>
            </a:r>
          </a:p>
          <a:p>
            <a:pPr marL="171450" indent="-171450">
              <a:buFont typeface="Wingdings" panose="05000000000000000000" pitchFamily="2" charset="2"/>
              <a:buChar char="§"/>
            </a:pPr>
            <a:r>
              <a:rPr lang="fr-FR" sz="1200" dirty="0"/>
              <a:t>Les portes menant aux espaces d'accueil des enfants doivent être équipées d'oculus. Actuellement, nous n'avons qu'un oculus en haut des portes. Il est donc nécessaire de modifier les portes des deux dortoirs en ajoutant un oculus en bas ou en agrandissant l'oculus existant.</a:t>
            </a:r>
          </a:p>
          <a:p>
            <a:pPr marL="171450" indent="-171450">
              <a:buFont typeface="Wingdings" panose="05000000000000000000" pitchFamily="2" charset="2"/>
              <a:buChar char="§"/>
            </a:pPr>
            <a:r>
              <a:rPr lang="fr-FR" sz="1200" dirty="0"/>
              <a:t>Pour mettre en place le protocole de mise en sûreté, la PMI accepte que la salle de repli soit le dortoir des bébés. Cependant, il est impératif d'ajouter une grille sur la fenêtre du dortoir pour sécuriser la pièce. Cette grille doit pouvoir s'ouvrir en cas d'incendie afin de permettre une évacuation par la fenêtre si nécessaire. De plus, la porte du dortoir doit être équipée d'une serrure.</a:t>
            </a:r>
          </a:p>
          <a:p>
            <a:pPr marL="171450" indent="-171450">
              <a:buFont typeface="Wingdings" panose="05000000000000000000" pitchFamily="2" charset="2"/>
              <a:buChar char="§"/>
            </a:pPr>
            <a:r>
              <a:rPr lang="fr-FR" sz="1200" dirty="0"/>
              <a:t>Serait-il possible d'installer un limiteur ou de régler la chaudière pour que l'eau ne dépasse pas 45 °C ? </a:t>
            </a:r>
          </a:p>
          <a:p>
            <a:r>
              <a:rPr lang="fr-FR" sz="1200" dirty="0"/>
              <a:t>Concernant les contrôles recommandés par la PMI, celle-ci souhaite qu'un contrôle de l'eau soit effectué une fois par an, directement à la sortie du robinet, afin de s'assurer qu'il n'y a pas de problèmes au niveau des canalisations.</a:t>
            </a:r>
          </a:p>
          <a:p>
            <a:endParaRPr lang="fr-FR" sz="1200" dirty="0"/>
          </a:p>
          <a:p>
            <a:endParaRPr lang="fr-FR" sz="1200" dirty="0"/>
          </a:p>
          <a:p>
            <a:endParaRPr lang="fr-FR" sz="1200" dirty="0"/>
          </a:p>
          <a:p>
            <a:r>
              <a:rPr lang="fr-FR" sz="1200" dirty="0"/>
              <a:t> </a:t>
            </a:r>
            <a:endParaRPr lang="fr-FR" sz="1400" dirty="0"/>
          </a:p>
        </p:txBody>
      </p:sp>
      <p:pic>
        <p:nvPicPr>
          <p:cNvPr id="14" name="Image 13" descr="Une image contenant Dessin animé, Animation, habits, Visage humain&#10;&#10;Le contenu généré par l’IA peut être incorrect.">
            <a:extLst>
              <a:ext uri="{FF2B5EF4-FFF2-40B4-BE49-F238E27FC236}">
                <a16:creationId xmlns:a16="http://schemas.microsoft.com/office/drawing/2014/main" id="{F86C3052-EF12-2D16-3043-5E456F378E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22588" cy="418520"/>
          </a:xfrm>
          <a:prstGeom prst="rect">
            <a:avLst/>
          </a:prstGeom>
        </p:spPr>
      </p:pic>
      <p:pic>
        <p:nvPicPr>
          <p:cNvPr id="16" name="Image 15" descr="Une image contenant jeune enfant, garçon, habits, personne&#10;&#10;Le contenu généré par l’IA peut être incorrect.">
            <a:extLst>
              <a:ext uri="{FF2B5EF4-FFF2-40B4-BE49-F238E27FC236}">
                <a16:creationId xmlns:a16="http://schemas.microsoft.com/office/drawing/2014/main" id="{09BC7399-87B5-FDAE-1905-ABD9152ED2BC}"/>
              </a:ext>
            </a:extLst>
          </p:cNvPr>
          <p:cNvPicPr>
            <a:picLocks noChangeAspect="1"/>
          </p:cNvPicPr>
          <p:nvPr/>
        </p:nvPicPr>
        <p:blipFill>
          <a:blip r:embed="rId3"/>
          <a:stretch>
            <a:fillRect/>
          </a:stretch>
        </p:blipFill>
        <p:spPr>
          <a:xfrm>
            <a:off x="2771800" y="418520"/>
            <a:ext cx="3938888" cy="2438980"/>
          </a:xfrm>
          <a:prstGeom prst="rect">
            <a:avLst/>
          </a:prstGeom>
        </p:spPr>
      </p:pic>
      <p:sp>
        <p:nvSpPr>
          <p:cNvPr id="17" name="ZoneTexte 16">
            <a:extLst>
              <a:ext uri="{FF2B5EF4-FFF2-40B4-BE49-F238E27FC236}">
                <a16:creationId xmlns:a16="http://schemas.microsoft.com/office/drawing/2014/main" id="{6E8FDF00-3430-1FF0-471A-DBCA46C3BF09}"/>
              </a:ext>
            </a:extLst>
          </p:cNvPr>
          <p:cNvSpPr txBox="1"/>
          <p:nvPr/>
        </p:nvSpPr>
        <p:spPr>
          <a:xfrm>
            <a:off x="0" y="49188"/>
            <a:ext cx="9144000" cy="369332"/>
          </a:xfrm>
          <a:prstGeom prst="rect">
            <a:avLst/>
          </a:prstGeom>
          <a:noFill/>
        </p:spPr>
        <p:txBody>
          <a:bodyPr wrap="square" rtlCol="0">
            <a:spAutoFit/>
          </a:bodyPr>
          <a:lstStyle/>
          <a:p>
            <a:pPr algn="ctr"/>
            <a:r>
              <a:rPr lang="fr-FR" b="1" dirty="0">
                <a:solidFill>
                  <a:srgbClr val="00B0F0"/>
                </a:solidFill>
              </a:rPr>
              <a:t>Mise en conformité de la crèche</a:t>
            </a:r>
          </a:p>
        </p:txBody>
      </p:sp>
      <p:sp>
        <p:nvSpPr>
          <p:cNvPr id="18" name="ZoneTexte 17">
            <a:extLst>
              <a:ext uri="{FF2B5EF4-FFF2-40B4-BE49-F238E27FC236}">
                <a16:creationId xmlns:a16="http://schemas.microsoft.com/office/drawing/2014/main" id="{0BD7FC85-411C-E852-9E94-CF1F1C6885BC}"/>
              </a:ext>
            </a:extLst>
          </p:cNvPr>
          <p:cNvSpPr txBox="1"/>
          <p:nvPr/>
        </p:nvSpPr>
        <p:spPr>
          <a:xfrm>
            <a:off x="0" y="2251694"/>
            <a:ext cx="2771800" cy="461665"/>
          </a:xfrm>
          <a:prstGeom prst="rect">
            <a:avLst/>
          </a:prstGeom>
          <a:noFill/>
        </p:spPr>
        <p:txBody>
          <a:bodyPr wrap="square" rtlCol="0">
            <a:spAutoFit/>
          </a:bodyPr>
          <a:lstStyle/>
          <a:p>
            <a:r>
              <a:rPr lang="fr-FR" sz="1200" b="1" dirty="0"/>
              <a:t>Mail de la directrice Mme </a:t>
            </a:r>
            <a:r>
              <a:rPr lang="fr-FR" sz="1200" b="1" dirty="0" err="1"/>
              <a:t>Carleen</a:t>
            </a:r>
            <a:r>
              <a:rPr lang="fr-FR" sz="1200" b="1" dirty="0"/>
              <a:t> SEMANAZ envoyé le 26/12/2026</a:t>
            </a:r>
          </a:p>
        </p:txBody>
      </p:sp>
      <p:sp>
        <p:nvSpPr>
          <p:cNvPr id="5" name="ZoneTexte 4">
            <a:extLst>
              <a:ext uri="{FF2B5EF4-FFF2-40B4-BE49-F238E27FC236}">
                <a16:creationId xmlns:a16="http://schemas.microsoft.com/office/drawing/2014/main" id="{2A8749C1-9F3E-97DE-19AE-7D9DFD6648E3}"/>
              </a:ext>
            </a:extLst>
          </p:cNvPr>
          <p:cNvSpPr txBox="1"/>
          <p:nvPr/>
        </p:nvSpPr>
        <p:spPr>
          <a:xfrm>
            <a:off x="107504" y="769268"/>
            <a:ext cx="2483296" cy="954107"/>
          </a:xfrm>
          <a:prstGeom prst="rect">
            <a:avLst/>
          </a:prstGeom>
          <a:noFill/>
        </p:spPr>
        <p:txBody>
          <a:bodyPr wrap="square" rtlCol="0">
            <a:spAutoFit/>
          </a:bodyPr>
          <a:lstStyle/>
          <a:p>
            <a:r>
              <a:rPr lang="fr-FR" sz="1400" dirty="0"/>
              <a:t>Les travaux seront , en partie, réalisés par Pascal</a:t>
            </a:r>
          </a:p>
          <a:p>
            <a:r>
              <a:rPr lang="fr-FR" sz="1400" b="1" dirty="0"/>
              <a:t>Somme à inscrire au DOB ?</a:t>
            </a:r>
          </a:p>
          <a:p>
            <a:endParaRPr lang="fr-FR" sz="1400" b="1" dirty="0"/>
          </a:p>
        </p:txBody>
      </p:sp>
      <p:sp>
        <p:nvSpPr>
          <p:cNvPr id="6" name="Rectangle 5">
            <a:extLst>
              <a:ext uri="{FF2B5EF4-FFF2-40B4-BE49-F238E27FC236}">
                <a16:creationId xmlns:a16="http://schemas.microsoft.com/office/drawing/2014/main" id="{22CEFFF9-3E81-4193-2545-71D474CEB7EA}"/>
              </a:ext>
            </a:extLst>
          </p:cNvPr>
          <p:cNvSpPr/>
          <p:nvPr/>
        </p:nvSpPr>
        <p:spPr>
          <a:xfrm>
            <a:off x="549851" y="1402829"/>
            <a:ext cx="1420966" cy="369332"/>
          </a:xfrm>
          <a:prstGeom prst="rect">
            <a:avLst/>
          </a:prstGeom>
          <a:noFill/>
        </p:spPr>
        <p:txBody>
          <a:bodyPr wrap="none" lIns="91440" tIns="45720" rIns="91440" bIns="4572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1" cap="none" spc="0" dirty="0">
                <a:ln w="22225">
                  <a:solidFill>
                    <a:schemeClr val="accent2"/>
                  </a:solidFill>
                  <a:prstDash val="solid"/>
                </a:ln>
                <a:solidFill>
                  <a:schemeClr val="accent2">
                    <a:lumMod val="40000"/>
                    <a:lumOff val="60000"/>
                  </a:schemeClr>
                </a:solidFill>
                <a:effectLst/>
              </a:rPr>
              <a:t>Priorité 2026</a:t>
            </a:r>
          </a:p>
        </p:txBody>
      </p:sp>
    </p:spTree>
    <p:extLst>
      <p:ext uri="{BB962C8B-B14F-4D97-AF65-F5344CB8AC3E}">
        <p14:creationId xmlns:p14="http://schemas.microsoft.com/office/powerpoint/2010/main" val="33767242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CC1DA"/>
        </a:solidFill>
        <a:effectLst/>
      </p:bgPr>
    </p:bg>
    <p:spTree>
      <p:nvGrpSpPr>
        <p:cNvPr id="1" name="">
          <a:extLst>
            <a:ext uri="{FF2B5EF4-FFF2-40B4-BE49-F238E27FC236}">
              <a16:creationId xmlns:a16="http://schemas.microsoft.com/office/drawing/2014/main" id="{BBBF0717-CB34-5972-BE22-5FE61D11F730}"/>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0CAE921-9853-F41F-A485-ABA500149ADE}"/>
              </a:ext>
            </a:extLst>
          </p:cNvPr>
          <p:cNvSpPr>
            <a:spLocks noGrp="1"/>
          </p:cNvSpPr>
          <p:nvPr>
            <p:ph type="dt" sz="half" idx="10"/>
          </p:nvPr>
        </p:nvSpPr>
        <p:spPr/>
        <p:txBody>
          <a:bodyPr/>
          <a:lstStyle/>
          <a:p>
            <a:fld id="{962E8B59-9C9B-43E7-8E82-27749BB45D90}" type="datetime1">
              <a:rPr lang="fr-FR" smtClean="0"/>
              <a:t>17/03/2026</a:t>
            </a:fld>
            <a:endParaRPr lang="fr-FR"/>
          </a:p>
        </p:txBody>
      </p:sp>
      <p:sp>
        <p:nvSpPr>
          <p:cNvPr id="3" name="Espace réservé du pied de page 2">
            <a:extLst>
              <a:ext uri="{FF2B5EF4-FFF2-40B4-BE49-F238E27FC236}">
                <a16:creationId xmlns:a16="http://schemas.microsoft.com/office/drawing/2014/main" id="{B0CE035C-46AD-D86A-4ED0-9E013AA14B96}"/>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04B7BF61-B57C-E4B2-BA35-8F524AE1F454}"/>
              </a:ext>
            </a:extLst>
          </p:cNvPr>
          <p:cNvSpPr>
            <a:spLocks noGrp="1"/>
          </p:cNvSpPr>
          <p:nvPr>
            <p:ph type="sldNum" sz="quarter" idx="12"/>
          </p:nvPr>
        </p:nvSpPr>
        <p:spPr/>
        <p:txBody>
          <a:bodyPr/>
          <a:lstStyle/>
          <a:p>
            <a:fld id="{759F8C28-2559-48B3-A02F-41E0C7A8A4CA}" type="slidenum">
              <a:rPr lang="fr-FR" smtClean="0"/>
              <a:t>57</a:t>
            </a:fld>
            <a:endParaRPr lang="fr-FR"/>
          </a:p>
        </p:txBody>
      </p:sp>
      <p:pic>
        <p:nvPicPr>
          <p:cNvPr id="7" name="Image 6" descr="Une image contenant texte, capture d’écran, personne, soins de santé&#10;&#10;Description générée automatiquement">
            <a:extLst>
              <a:ext uri="{FF2B5EF4-FFF2-40B4-BE49-F238E27FC236}">
                <a16:creationId xmlns:a16="http://schemas.microsoft.com/office/drawing/2014/main" id="{C303C032-4802-0EFE-61B1-9DD370007B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561356"/>
            <a:ext cx="8075853" cy="2448272"/>
          </a:xfrm>
          <a:prstGeom prst="rect">
            <a:avLst/>
          </a:prstGeom>
        </p:spPr>
      </p:pic>
    </p:spTree>
    <p:extLst>
      <p:ext uri="{BB962C8B-B14F-4D97-AF65-F5344CB8AC3E}">
        <p14:creationId xmlns:p14="http://schemas.microsoft.com/office/powerpoint/2010/main" val="15091039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52CFE62A-1EA8-6A18-C823-B531FBDA0A25}"/>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148757-291E-08F1-F108-2CADA6C3F40C}"/>
              </a:ext>
            </a:extLst>
          </p:cNvPr>
          <p:cNvSpPr>
            <a:spLocks noGrp="1"/>
          </p:cNvSpPr>
          <p:nvPr>
            <p:ph type="dt" sz="half" idx="10"/>
          </p:nvPr>
        </p:nvSpPr>
        <p:spPr/>
        <p:txBody>
          <a:bodyPr/>
          <a:lstStyle/>
          <a:p>
            <a:fld id="{3B6CEB35-2B13-4EB2-A4B1-F0531B3A5D82}" type="datetime1">
              <a:rPr lang="fr-FR" smtClean="0"/>
              <a:t>17/03/2026</a:t>
            </a:fld>
            <a:endParaRPr lang="fr-FR"/>
          </a:p>
        </p:txBody>
      </p:sp>
      <p:sp>
        <p:nvSpPr>
          <p:cNvPr id="3" name="Espace réservé du pied de page 2">
            <a:extLst>
              <a:ext uri="{FF2B5EF4-FFF2-40B4-BE49-F238E27FC236}">
                <a16:creationId xmlns:a16="http://schemas.microsoft.com/office/drawing/2014/main" id="{5D34B2ED-6115-182B-2EF8-35B6D92E2C13}"/>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137D343F-83B8-6614-2CEC-907B5EDB7DA0}"/>
              </a:ext>
            </a:extLst>
          </p:cNvPr>
          <p:cNvSpPr>
            <a:spLocks noGrp="1"/>
          </p:cNvSpPr>
          <p:nvPr>
            <p:ph type="sldNum" sz="quarter" idx="12"/>
          </p:nvPr>
        </p:nvSpPr>
        <p:spPr/>
        <p:txBody>
          <a:bodyPr/>
          <a:lstStyle/>
          <a:p>
            <a:fld id="{759F8C28-2559-48B3-A02F-41E0C7A8A4CA}" type="slidenum">
              <a:rPr lang="fr-FR" smtClean="0"/>
              <a:t>58</a:t>
            </a:fld>
            <a:endParaRPr lang="fr-FR"/>
          </a:p>
        </p:txBody>
      </p:sp>
      <p:sp>
        <p:nvSpPr>
          <p:cNvPr id="5" name="ZoneTexte 4">
            <a:extLst>
              <a:ext uri="{FF2B5EF4-FFF2-40B4-BE49-F238E27FC236}">
                <a16:creationId xmlns:a16="http://schemas.microsoft.com/office/drawing/2014/main" id="{0306CAC9-04FB-A401-4FB6-123BA9EA23E9}"/>
              </a:ext>
            </a:extLst>
          </p:cNvPr>
          <p:cNvSpPr txBox="1"/>
          <p:nvPr/>
        </p:nvSpPr>
        <p:spPr>
          <a:xfrm>
            <a:off x="0" y="0"/>
            <a:ext cx="8784976" cy="523220"/>
          </a:xfrm>
          <a:prstGeom prst="rect">
            <a:avLst/>
          </a:prstGeom>
          <a:noFill/>
        </p:spPr>
        <p:txBody>
          <a:bodyPr wrap="square" rtlCol="0">
            <a:spAutoFit/>
          </a:bodyPr>
          <a:lstStyle/>
          <a:p>
            <a:pPr marL="277813" algn="ctr">
              <a:spcAft>
                <a:spcPts val="300"/>
              </a:spcAft>
            </a:pPr>
            <a:r>
              <a:rPr lang="fr-FR" sz="2800" b="1" dirty="0">
                <a:solidFill>
                  <a:srgbClr val="00B0F0"/>
                </a:solidFill>
              </a:rPr>
              <a:t>Projets réalisés</a:t>
            </a:r>
          </a:p>
        </p:txBody>
      </p:sp>
      <p:pic>
        <p:nvPicPr>
          <p:cNvPr id="6" name="Image 5">
            <a:extLst>
              <a:ext uri="{FF2B5EF4-FFF2-40B4-BE49-F238E27FC236}">
                <a16:creationId xmlns:a16="http://schemas.microsoft.com/office/drawing/2014/main" id="{E9990F7E-4DDD-D0BD-1D52-11AA72A6D676}"/>
              </a:ext>
            </a:extLst>
          </p:cNvPr>
          <p:cNvPicPr>
            <a:picLocks noChangeAspect="1"/>
          </p:cNvPicPr>
          <p:nvPr/>
        </p:nvPicPr>
        <p:blipFill>
          <a:blip r:embed="rId2"/>
          <a:stretch>
            <a:fillRect/>
          </a:stretch>
        </p:blipFill>
        <p:spPr>
          <a:xfrm>
            <a:off x="1187624" y="696583"/>
            <a:ext cx="6768752" cy="4321833"/>
          </a:xfrm>
          <a:prstGeom prst="rect">
            <a:avLst/>
          </a:prstGeom>
        </p:spPr>
      </p:pic>
    </p:spTree>
    <p:extLst>
      <p:ext uri="{BB962C8B-B14F-4D97-AF65-F5344CB8AC3E}">
        <p14:creationId xmlns:p14="http://schemas.microsoft.com/office/powerpoint/2010/main" val="1483417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5D7FB-839D-4872-F7D8-0CFEAA635417}"/>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3AA7CCB-6B1F-EAC7-F4C6-67D57551C4CD}"/>
              </a:ext>
            </a:extLst>
          </p:cNvPr>
          <p:cNvSpPr>
            <a:spLocks noGrp="1"/>
          </p:cNvSpPr>
          <p:nvPr>
            <p:ph type="dt" sz="half" idx="10"/>
          </p:nvPr>
        </p:nvSpPr>
        <p:spPr/>
        <p:txBody>
          <a:bodyPr/>
          <a:lstStyle/>
          <a:p>
            <a:fld id="{072206B6-CCF7-4E2A-ADBC-956780E3F9C6}"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F792A99C-490C-D9C1-EC52-FB8715E93BB4}"/>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5A8BB805-646F-31E0-4955-7A76582E2D00}"/>
              </a:ext>
            </a:extLst>
          </p:cNvPr>
          <p:cNvSpPr>
            <a:spLocks noGrp="1"/>
          </p:cNvSpPr>
          <p:nvPr>
            <p:ph type="sldNum" sz="quarter" idx="12"/>
          </p:nvPr>
        </p:nvSpPr>
        <p:spPr/>
        <p:txBody>
          <a:bodyPr/>
          <a:lstStyle/>
          <a:p>
            <a:fld id="{759F8C28-2559-48B3-A02F-41E0C7A8A4CA}" type="slidenum">
              <a:rPr lang="fr-FR" smtClean="0"/>
              <a:t>59</a:t>
            </a:fld>
            <a:endParaRPr lang="fr-FR"/>
          </a:p>
        </p:txBody>
      </p:sp>
      <p:sp>
        <p:nvSpPr>
          <p:cNvPr id="5" name="ZoneTexte 4">
            <a:extLst>
              <a:ext uri="{FF2B5EF4-FFF2-40B4-BE49-F238E27FC236}">
                <a16:creationId xmlns:a16="http://schemas.microsoft.com/office/drawing/2014/main" id="{C3D7A914-1B75-EB0B-143E-A6CAF3AD3FC1}"/>
              </a:ext>
            </a:extLst>
          </p:cNvPr>
          <p:cNvSpPr txBox="1"/>
          <p:nvPr/>
        </p:nvSpPr>
        <p:spPr>
          <a:xfrm>
            <a:off x="10623" y="0"/>
            <a:ext cx="9122754" cy="369332"/>
          </a:xfrm>
          <a:prstGeom prst="rect">
            <a:avLst/>
          </a:prstGeom>
          <a:noFill/>
        </p:spPr>
        <p:txBody>
          <a:bodyPr wrap="square" rtlCol="0">
            <a:spAutoFit/>
          </a:bodyPr>
          <a:lstStyle/>
          <a:p>
            <a:pPr algn="ctr"/>
            <a:r>
              <a:rPr lang="fr-FR" b="1" dirty="0">
                <a:solidFill>
                  <a:srgbClr val="00B0F0"/>
                </a:solidFill>
              </a:rPr>
              <a:t>Rénovation toilettes de la bibliothèque (Pascal)</a:t>
            </a:r>
          </a:p>
        </p:txBody>
      </p:sp>
      <p:pic>
        <p:nvPicPr>
          <p:cNvPr id="7" name="Image 6">
            <a:extLst>
              <a:ext uri="{FF2B5EF4-FFF2-40B4-BE49-F238E27FC236}">
                <a16:creationId xmlns:a16="http://schemas.microsoft.com/office/drawing/2014/main" id="{A83AD12D-755F-B9C2-FB94-FE41139675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368"/>
            <a:ext cx="1098557" cy="720000"/>
          </a:xfrm>
          <a:prstGeom prst="rect">
            <a:avLst/>
          </a:prstGeom>
        </p:spPr>
      </p:pic>
      <p:sp>
        <p:nvSpPr>
          <p:cNvPr id="8" name="ZoneTexte 7">
            <a:extLst>
              <a:ext uri="{FF2B5EF4-FFF2-40B4-BE49-F238E27FC236}">
                <a16:creationId xmlns:a16="http://schemas.microsoft.com/office/drawing/2014/main" id="{34E365E5-2092-AB24-4364-238C93DEF804}"/>
              </a:ext>
            </a:extLst>
          </p:cNvPr>
          <p:cNvSpPr txBox="1"/>
          <p:nvPr/>
        </p:nvSpPr>
        <p:spPr>
          <a:xfrm>
            <a:off x="6738351" y="744992"/>
            <a:ext cx="874440" cy="369332"/>
          </a:xfrm>
          <a:prstGeom prst="rect">
            <a:avLst/>
          </a:prstGeom>
          <a:noFill/>
        </p:spPr>
        <p:txBody>
          <a:bodyPr wrap="square" rtlCol="0">
            <a:spAutoFit/>
          </a:bodyPr>
          <a:lstStyle/>
          <a:p>
            <a:r>
              <a:rPr lang="fr-FR" dirty="0"/>
              <a:t>AVANT</a:t>
            </a:r>
          </a:p>
        </p:txBody>
      </p:sp>
      <p:pic>
        <p:nvPicPr>
          <p:cNvPr id="10" name="Image 9">
            <a:extLst>
              <a:ext uri="{FF2B5EF4-FFF2-40B4-BE49-F238E27FC236}">
                <a16:creationId xmlns:a16="http://schemas.microsoft.com/office/drawing/2014/main" id="{62C295FB-1DBE-54CA-E572-72A8528B79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986" y="1859316"/>
            <a:ext cx="3058612" cy="3505572"/>
          </a:xfrm>
          <a:prstGeom prst="rect">
            <a:avLst/>
          </a:prstGeom>
        </p:spPr>
      </p:pic>
      <p:pic>
        <p:nvPicPr>
          <p:cNvPr id="14" name="Image 13">
            <a:extLst>
              <a:ext uri="{FF2B5EF4-FFF2-40B4-BE49-F238E27FC236}">
                <a16:creationId xmlns:a16="http://schemas.microsoft.com/office/drawing/2014/main" id="{13ADAF3B-2E77-84A3-FEC5-B6664715FE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2449" y="1859316"/>
            <a:ext cx="4674096" cy="3505572"/>
          </a:xfrm>
          <a:prstGeom prst="rect">
            <a:avLst/>
          </a:prstGeom>
        </p:spPr>
      </p:pic>
      <p:pic>
        <p:nvPicPr>
          <p:cNvPr id="11" name="Image 10">
            <a:extLst>
              <a:ext uri="{FF2B5EF4-FFF2-40B4-BE49-F238E27FC236}">
                <a16:creationId xmlns:a16="http://schemas.microsoft.com/office/drawing/2014/main" id="{75F06CE2-BE93-6E45-9460-D18A17EF860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2791" y="100600"/>
            <a:ext cx="1520586" cy="20274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73239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0BEAD-91BB-F7A4-10E4-8C515CC869AE}"/>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4CE249F-7308-215D-9304-B1C962458999}"/>
              </a:ext>
            </a:extLst>
          </p:cNvPr>
          <p:cNvSpPr>
            <a:spLocks noGrp="1"/>
          </p:cNvSpPr>
          <p:nvPr>
            <p:ph type="dt" sz="half" idx="10"/>
          </p:nvPr>
        </p:nvSpPr>
        <p:spPr/>
        <p:txBody>
          <a:bodyPr/>
          <a:lstStyle/>
          <a:p>
            <a:fld id="{4EA5E6BD-6770-458C-B965-CE89B41490FB}" type="datetime1">
              <a:rPr lang="fr-FR" smtClean="0"/>
              <a:t>17/03/2026</a:t>
            </a:fld>
            <a:endParaRPr lang="fr-FR"/>
          </a:p>
        </p:txBody>
      </p:sp>
      <p:sp>
        <p:nvSpPr>
          <p:cNvPr id="3" name="Espace réservé du pied de page 2">
            <a:extLst>
              <a:ext uri="{FF2B5EF4-FFF2-40B4-BE49-F238E27FC236}">
                <a16:creationId xmlns:a16="http://schemas.microsoft.com/office/drawing/2014/main" id="{FC218DB4-49C7-4F60-C20D-B055E5501A99}"/>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B148B8B6-F9FC-7C14-8524-915FFFBC43F6}"/>
              </a:ext>
            </a:extLst>
          </p:cNvPr>
          <p:cNvSpPr>
            <a:spLocks noGrp="1"/>
          </p:cNvSpPr>
          <p:nvPr>
            <p:ph type="sldNum" sz="quarter" idx="12"/>
          </p:nvPr>
        </p:nvSpPr>
        <p:spPr/>
        <p:txBody>
          <a:bodyPr/>
          <a:lstStyle/>
          <a:p>
            <a:fld id="{759F8C28-2559-48B3-A02F-41E0C7A8A4CA}" type="slidenum">
              <a:rPr lang="fr-FR" smtClean="0"/>
              <a:t>6</a:t>
            </a:fld>
            <a:endParaRPr lang="fr-FR"/>
          </a:p>
        </p:txBody>
      </p:sp>
      <p:sp>
        <p:nvSpPr>
          <p:cNvPr id="7" name="Rectangle 6">
            <a:extLst>
              <a:ext uri="{FF2B5EF4-FFF2-40B4-BE49-F238E27FC236}">
                <a16:creationId xmlns:a16="http://schemas.microsoft.com/office/drawing/2014/main" id="{3D49C42B-B46D-1C71-ABDB-F8ECF1E3F10D}"/>
              </a:ext>
            </a:extLst>
          </p:cNvPr>
          <p:cNvSpPr/>
          <p:nvPr/>
        </p:nvSpPr>
        <p:spPr>
          <a:xfrm>
            <a:off x="1361547" y="40324"/>
            <a:ext cx="6048672" cy="369332"/>
          </a:xfrm>
          <a:prstGeom prst="rect">
            <a:avLst/>
          </a:prstGeom>
        </p:spPr>
        <p:txBody>
          <a:bodyPr wrap="square">
            <a:spAutoFit/>
          </a:bodyPr>
          <a:lstStyle/>
          <a:p>
            <a:pPr algn="ctr"/>
            <a:r>
              <a:rPr lang="fr-FR" b="1" dirty="0">
                <a:solidFill>
                  <a:srgbClr val="00B0F0"/>
                </a:solidFill>
              </a:rPr>
              <a:t>Réparation des gouttières aux </a:t>
            </a:r>
            <a:r>
              <a:rPr lang="fr-FR" b="1" dirty="0" err="1">
                <a:solidFill>
                  <a:srgbClr val="00B0F0"/>
                </a:solidFill>
              </a:rPr>
              <a:t>Alleman</a:t>
            </a:r>
            <a:endParaRPr lang="fr-FR" b="1" dirty="0">
              <a:solidFill>
                <a:srgbClr val="00B0F0"/>
              </a:solidFill>
            </a:endParaRPr>
          </a:p>
        </p:txBody>
      </p:sp>
      <p:pic>
        <p:nvPicPr>
          <p:cNvPr id="8" name="Image 7">
            <a:extLst>
              <a:ext uri="{FF2B5EF4-FFF2-40B4-BE49-F238E27FC236}">
                <a16:creationId xmlns:a16="http://schemas.microsoft.com/office/drawing/2014/main" id="{714F25F3-65CF-EA8A-7D10-E0C60AF35A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368"/>
            <a:ext cx="1098557" cy="720000"/>
          </a:xfrm>
          <a:prstGeom prst="rect">
            <a:avLst/>
          </a:prstGeom>
        </p:spPr>
      </p:pic>
      <p:pic>
        <p:nvPicPr>
          <p:cNvPr id="6" name="Image 5" descr="Une image contenant plein air, nuage, ciel, maison&#10;&#10;Description générée automatiquement">
            <a:extLst>
              <a:ext uri="{FF2B5EF4-FFF2-40B4-BE49-F238E27FC236}">
                <a16:creationId xmlns:a16="http://schemas.microsoft.com/office/drawing/2014/main" id="{B7F0DC1B-6EDF-0C3D-1935-4ECFF05A98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0851" y="387860"/>
            <a:ext cx="3702298" cy="2315864"/>
          </a:xfrm>
          <a:prstGeom prst="rect">
            <a:avLst/>
          </a:prstGeom>
        </p:spPr>
      </p:pic>
      <p:pic>
        <p:nvPicPr>
          <p:cNvPr id="15" name="Image 14">
            <a:extLst>
              <a:ext uri="{FF2B5EF4-FFF2-40B4-BE49-F238E27FC236}">
                <a16:creationId xmlns:a16="http://schemas.microsoft.com/office/drawing/2014/main" id="{D0F96802-9358-A5B8-5D60-DCCE81F6FD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7220" y="0"/>
            <a:ext cx="304801" cy="569977"/>
          </a:xfrm>
          <a:prstGeom prst="rect">
            <a:avLst/>
          </a:prstGeom>
        </p:spPr>
      </p:pic>
      <p:sp>
        <p:nvSpPr>
          <p:cNvPr id="12" name="ZoneTexte 11">
            <a:extLst>
              <a:ext uri="{FF2B5EF4-FFF2-40B4-BE49-F238E27FC236}">
                <a16:creationId xmlns:a16="http://schemas.microsoft.com/office/drawing/2014/main" id="{FBA20F59-8052-6DA0-AD2A-18E8ABA2789C}"/>
              </a:ext>
            </a:extLst>
          </p:cNvPr>
          <p:cNvSpPr txBox="1"/>
          <p:nvPr/>
        </p:nvSpPr>
        <p:spPr>
          <a:xfrm>
            <a:off x="-21465" y="2778115"/>
            <a:ext cx="9108504" cy="338554"/>
          </a:xfrm>
          <a:prstGeom prst="rect">
            <a:avLst/>
          </a:prstGeom>
          <a:noFill/>
        </p:spPr>
        <p:txBody>
          <a:bodyPr wrap="square" rtlCol="0">
            <a:spAutoFit/>
          </a:bodyPr>
          <a:lstStyle/>
          <a:p>
            <a:pPr algn="ctr"/>
            <a:r>
              <a:rPr lang="fr-FR" sz="1600" dirty="0"/>
              <a:t>Réparation des gouttières - 2148 € TTC</a:t>
            </a:r>
            <a:r>
              <a:rPr lang="fr-FR" sz="1400" dirty="0"/>
              <a:t> </a:t>
            </a:r>
          </a:p>
        </p:txBody>
      </p:sp>
    </p:spTree>
    <p:extLst>
      <p:ext uri="{BB962C8B-B14F-4D97-AF65-F5344CB8AC3E}">
        <p14:creationId xmlns:p14="http://schemas.microsoft.com/office/powerpoint/2010/main" val="2299145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93A5A-4883-2BF1-5FB0-A0415F80C1B7}"/>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3B70A86-3AE3-6559-6F0C-A73F696050A8}"/>
              </a:ext>
            </a:extLst>
          </p:cNvPr>
          <p:cNvSpPr>
            <a:spLocks noGrp="1"/>
          </p:cNvSpPr>
          <p:nvPr>
            <p:ph type="dt" sz="half" idx="10"/>
          </p:nvPr>
        </p:nvSpPr>
        <p:spPr/>
        <p:txBody>
          <a:bodyPr/>
          <a:lstStyle/>
          <a:p>
            <a:fld id="{072206B6-CCF7-4E2A-ADBC-956780E3F9C6}"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54F76E52-831A-0436-73DD-1EFBA3C1D187}"/>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B4999B42-BF36-4D39-498C-1BDF72B809CD}"/>
              </a:ext>
            </a:extLst>
          </p:cNvPr>
          <p:cNvSpPr>
            <a:spLocks noGrp="1"/>
          </p:cNvSpPr>
          <p:nvPr>
            <p:ph type="sldNum" sz="quarter" idx="12"/>
          </p:nvPr>
        </p:nvSpPr>
        <p:spPr/>
        <p:txBody>
          <a:bodyPr/>
          <a:lstStyle/>
          <a:p>
            <a:fld id="{759F8C28-2559-48B3-A02F-41E0C7A8A4CA}" type="slidenum">
              <a:rPr lang="fr-FR" smtClean="0"/>
              <a:t>60</a:t>
            </a:fld>
            <a:endParaRPr lang="fr-FR"/>
          </a:p>
        </p:txBody>
      </p:sp>
      <p:sp>
        <p:nvSpPr>
          <p:cNvPr id="5" name="ZoneTexte 4">
            <a:extLst>
              <a:ext uri="{FF2B5EF4-FFF2-40B4-BE49-F238E27FC236}">
                <a16:creationId xmlns:a16="http://schemas.microsoft.com/office/drawing/2014/main" id="{90A054E0-8E41-C5C4-8E59-9BECEC27B6DA}"/>
              </a:ext>
            </a:extLst>
          </p:cNvPr>
          <p:cNvSpPr txBox="1"/>
          <p:nvPr/>
        </p:nvSpPr>
        <p:spPr>
          <a:xfrm>
            <a:off x="10623" y="0"/>
            <a:ext cx="9122754" cy="646331"/>
          </a:xfrm>
          <a:prstGeom prst="rect">
            <a:avLst/>
          </a:prstGeom>
          <a:noFill/>
        </p:spPr>
        <p:txBody>
          <a:bodyPr wrap="square" rtlCol="0">
            <a:spAutoFit/>
          </a:bodyPr>
          <a:lstStyle/>
          <a:p>
            <a:pPr algn="ctr"/>
            <a:r>
              <a:rPr lang="fr-FR" b="1" dirty="0">
                <a:solidFill>
                  <a:srgbClr val="00B0F0"/>
                </a:solidFill>
              </a:rPr>
              <a:t>Elagage des arbres du parc multisport</a:t>
            </a:r>
          </a:p>
          <a:p>
            <a:pPr algn="ctr"/>
            <a:r>
              <a:rPr lang="fr-FR" b="1" dirty="0">
                <a:solidFill>
                  <a:srgbClr val="00B0F0"/>
                </a:solidFill>
              </a:rPr>
              <a:t>Elimination des arbres malades</a:t>
            </a:r>
          </a:p>
        </p:txBody>
      </p:sp>
      <p:pic>
        <p:nvPicPr>
          <p:cNvPr id="7" name="Image 6">
            <a:extLst>
              <a:ext uri="{FF2B5EF4-FFF2-40B4-BE49-F238E27FC236}">
                <a16:creationId xmlns:a16="http://schemas.microsoft.com/office/drawing/2014/main" id="{E57A94A9-87BD-C6A1-2699-E2A2B2A6F9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368"/>
            <a:ext cx="1098557" cy="720000"/>
          </a:xfrm>
          <a:prstGeom prst="rect">
            <a:avLst/>
          </a:prstGeom>
        </p:spPr>
      </p:pic>
      <p:pic>
        <p:nvPicPr>
          <p:cNvPr id="9" name="Image 8">
            <a:extLst>
              <a:ext uri="{FF2B5EF4-FFF2-40B4-BE49-F238E27FC236}">
                <a16:creationId xmlns:a16="http://schemas.microsoft.com/office/drawing/2014/main" id="{DAB508D4-BF4A-6C41-790C-7921424EBE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3283" y="655212"/>
            <a:ext cx="5928445" cy="4446334"/>
          </a:xfrm>
          <a:prstGeom prst="rect">
            <a:avLst/>
          </a:prstGeom>
        </p:spPr>
      </p:pic>
    </p:spTree>
    <p:extLst>
      <p:ext uri="{BB962C8B-B14F-4D97-AF65-F5344CB8AC3E}">
        <p14:creationId xmlns:p14="http://schemas.microsoft.com/office/powerpoint/2010/main" val="17635209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2B6C9-9164-36DB-4D84-0A421D9DE5FF}"/>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02C6B57F-CFE5-8CCA-8ABF-147C0BD8C8C3}"/>
              </a:ext>
            </a:extLst>
          </p:cNvPr>
          <p:cNvSpPr txBox="1"/>
          <p:nvPr/>
        </p:nvSpPr>
        <p:spPr>
          <a:xfrm>
            <a:off x="0" y="85856"/>
            <a:ext cx="9108504" cy="375552"/>
          </a:xfrm>
          <a:prstGeom prst="rect">
            <a:avLst/>
          </a:prstGeom>
          <a:noFill/>
        </p:spPr>
        <p:txBody>
          <a:bodyPr wrap="square" rtlCol="0">
            <a:spAutoFit/>
          </a:bodyPr>
          <a:lstStyle/>
          <a:p>
            <a:pPr algn="ct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r>
              <a:rPr lang="fr-FR" b="1" dirty="0">
                <a:solidFill>
                  <a:srgbClr val="00B0F0"/>
                </a:solidFill>
              </a:rPr>
              <a:t>Arrivée de la fibre aux </a:t>
            </a:r>
            <a:r>
              <a:rPr lang="fr-FR" b="1" dirty="0" err="1">
                <a:solidFill>
                  <a:srgbClr val="00B0F0"/>
                </a:solidFill>
              </a:rPr>
              <a:t>Alleman</a:t>
            </a:r>
            <a:r>
              <a:rPr lang="fr-FR" b="1" dirty="0">
                <a:solidFill>
                  <a:srgbClr val="00B0F0"/>
                </a:solidFill>
              </a:rPr>
              <a:t> à la bibliothèque… enfin !</a:t>
            </a:r>
          </a:p>
        </p:txBody>
      </p:sp>
      <p:sp>
        <p:nvSpPr>
          <p:cNvPr id="2" name="Espace réservé de la date 1">
            <a:extLst>
              <a:ext uri="{FF2B5EF4-FFF2-40B4-BE49-F238E27FC236}">
                <a16:creationId xmlns:a16="http://schemas.microsoft.com/office/drawing/2014/main" id="{02D357BB-E902-FB5C-3537-5446A367A6B7}"/>
              </a:ext>
            </a:extLst>
          </p:cNvPr>
          <p:cNvSpPr>
            <a:spLocks noGrp="1"/>
          </p:cNvSpPr>
          <p:nvPr>
            <p:ph type="dt" sz="half" idx="10"/>
          </p:nvPr>
        </p:nvSpPr>
        <p:spPr/>
        <p:txBody>
          <a:bodyPr/>
          <a:lstStyle/>
          <a:p>
            <a:fld id="{9E8F1C3A-EE1A-449C-9EE5-B30D568257E9}"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EEFADF16-2687-B084-B469-81161897EA02}"/>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A0DD3436-B700-6827-65FB-C3B88449AF09}"/>
              </a:ext>
            </a:extLst>
          </p:cNvPr>
          <p:cNvSpPr>
            <a:spLocks noGrp="1"/>
          </p:cNvSpPr>
          <p:nvPr>
            <p:ph type="sldNum" sz="quarter" idx="12"/>
          </p:nvPr>
        </p:nvSpPr>
        <p:spPr/>
        <p:txBody>
          <a:bodyPr/>
          <a:lstStyle/>
          <a:p>
            <a:fld id="{759F8C28-2559-48B3-A02F-41E0C7A8A4CA}" type="slidenum">
              <a:rPr lang="fr-FR" smtClean="0"/>
              <a:t>61</a:t>
            </a:fld>
            <a:endParaRPr lang="fr-FR"/>
          </a:p>
        </p:txBody>
      </p:sp>
      <p:pic>
        <p:nvPicPr>
          <p:cNvPr id="7" name="Image 6">
            <a:extLst>
              <a:ext uri="{FF2B5EF4-FFF2-40B4-BE49-F238E27FC236}">
                <a16:creationId xmlns:a16="http://schemas.microsoft.com/office/drawing/2014/main" id="{A4B4831D-2EBC-B901-64C0-219A2B697C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pic>
        <p:nvPicPr>
          <p:cNvPr id="16" name="Image 15">
            <a:extLst>
              <a:ext uri="{FF2B5EF4-FFF2-40B4-BE49-F238E27FC236}">
                <a16:creationId xmlns:a16="http://schemas.microsoft.com/office/drawing/2014/main" id="{814D957F-4C5B-D130-798B-3C717F78B5D4}"/>
              </a:ext>
            </a:extLst>
          </p:cNvPr>
          <p:cNvPicPr>
            <a:picLocks noChangeAspect="1"/>
          </p:cNvPicPr>
          <p:nvPr/>
        </p:nvPicPr>
        <p:blipFill>
          <a:blip r:embed="rId3"/>
          <a:stretch>
            <a:fillRect/>
          </a:stretch>
        </p:blipFill>
        <p:spPr>
          <a:xfrm>
            <a:off x="4350772" y="622341"/>
            <a:ext cx="4685015" cy="4513684"/>
          </a:xfrm>
          <a:prstGeom prst="rect">
            <a:avLst/>
          </a:prstGeom>
        </p:spPr>
      </p:pic>
      <p:pic>
        <p:nvPicPr>
          <p:cNvPr id="20" name="Image 19">
            <a:extLst>
              <a:ext uri="{FF2B5EF4-FFF2-40B4-BE49-F238E27FC236}">
                <a16:creationId xmlns:a16="http://schemas.microsoft.com/office/drawing/2014/main" id="{346E6B6F-785D-376C-24C1-9A8BDFE184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92" y="1502334"/>
            <a:ext cx="4242095" cy="2651309"/>
          </a:xfrm>
          <a:prstGeom prst="rect">
            <a:avLst/>
          </a:prstGeom>
        </p:spPr>
      </p:pic>
    </p:spTree>
    <p:extLst>
      <p:ext uri="{BB962C8B-B14F-4D97-AF65-F5344CB8AC3E}">
        <p14:creationId xmlns:p14="http://schemas.microsoft.com/office/powerpoint/2010/main" val="35474030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242EB-D777-785D-C214-570768DE1198}"/>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ABB2A8F-1DC8-BF40-F350-ED7524554F3B}"/>
              </a:ext>
            </a:extLst>
          </p:cNvPr>
          <p:cNvSpPr>
            <a:spLocks noGrp="1"/>
          </p:cNvSpPr>
          <p:nvPr>
            <p:ph type="dt" sz="half" idx="10"/>
          </p:nvPr>
        </p:nvSpPr>
        <p:spPr/>
        <p:txBody>
          <a:bodyPr/>
          <a:lstStyle/>
          <a:p>
            <a:fld id="{F6AEECD3-9441-4F9D-A055-FB9B0DF21858}"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916C6D65-5667-7C92-21F0-4ABA8AB1BE65}"/>
              </a:ext>
            </a:extLst>
          </p:cNvPr>
          <p:cNvSpPr>
            <a:spLocks noGrp="1"/>
          </p:cNvSpPr>
          <p:nvPr>
            <p:ph type="ftr" sz="quarter" idx="11"/>
          </p:nvPr>
        </p:nvSpPr>
        <p:spPr/>
        <p:txBody>
          <a:bodyPr/>
          <a:lstStyle/>
          <a:p>
            <a:r>
              <a:rPr lang="fr-FR"/>
              <a:t>CM n°34 du  05/03/2026</a:t>
            </a:r>
            <a:endParaRPr lang="fr-FR" dirty="0"/>
          </a:p>
        </p:txBody>
      </p:sp>
      <p:sp>
        <p:nvSpPr>
          <p:cNvPr id="10" name="ZoneTexte 9">
            <a:extLst>
              <a:ext uri="{FF2B5EF4-FFF2-40B4-BE49-F238E27FC236}">
                <a16:creationId xmlns:a16="http://schemas.microsoft.com/office/drawing/2014/main" id="{C6FD68FC-96F9-1C98-C295-80F665A948AA}"/>
              </a:ext>
            </a:extLst>
          </p:cNvPr>
          <p:cNvSpPr txBox="1"/>
          <p:nvPr/>
        </p:nvSpPr>
        <p:spPr>
          <a:xfrm>
            <a:off x="-36511" y="14301"/>
            <a:ext cx="9180512" cy="367048"/>
          </a:xfrm>
          <a:prstGeom prst="rect">
            <a:avLst/>
          </a:prstGeom>
          <a:noFill/>
        </p:spPr>
        <p:txBody>
          <a:bodyPr wrap="square" rtlCol="0">
            <a:spAutoFit/>
          </a:bodyPr>
          <a:lstStyle/>
          <a:p>
            <a:pPr algn="ctr"/>
            <a:r>
              <a:rPr lang="fr-FR" b="1" dirty="0">
                <a:solidFill>
                  <a:schemeClr val="tx2">
                    <a:lumMod val="60000"/>
                    <a:lumOff val="40000"/>
                  </a:schemeClr>
                </a:solidFill>
              </a:rPr>
              <a:t>Aménagement du parking de la supérette</a:t>
            </a:r>
          </a:p>
        </p:txBody>
      </p:sp>
      <p:sp>
        <p:nvSpPr>
          <p:cNvPr id="4" name="Espace réservé du numéro de diapositive 3">
            <a:extLst>
              <a:ext uri="{FF2B5EF4-FFF2-40B4-BE49-F238E27FC236}">
                <a16:creationId xmlns:a16="http://schemas.microsoft.com/office/drawing/2014/main" id="{1890803E-283D-C76A-46BD-2BD0A7431A9C}"/>
              </a:ext>
            </a:extLst>
          </p:cNvPr>
          <p:cNvSpPr>
            <a:spLocks noGrp="1"/>
          </p:cNvSpPr>
          <p:nvPr>
            <p:ph type="sldNum" sz="quarter" idx="12"/>
          </p:nvPr>
        </p:nvSpPr>
        <p:spPr/>
        <p:txBody>
          <a:bodyPr/>
          <a:lstStyle/>
          <a:p>
            <a:fld id="{759F8C28-2559-48B3-A02F-41E0C7A8A4CA}" type="slidenum">
              <a:rPr lang="fr-FR" smtClean="0"/>
              <a:t>62</a:t>
            </a:fld>
            <a:endParaRPr lang="fr-FR" dirty="0"/>
          </a:p>
        </p:txBody>
      </p:sp>
      <p:cxnSp>
        <p:nvCxnSpPr>
          <p:cNvPr id="18" name="Connecteur droit 17">
            <a:extLst>
              <a:ext uri="{FF2B5EF4-FFF2-40B4-BE49-F238E27FC236}">
                <a16:creationId xmlns:a16="http://schemas.microsoft.com/office/drawing/2014/main" id="{F12624B7-02F9-4310-EAA3-CDF2ED555C3C}"/>
              </a:ext>
            </a:extLst>
          </p:cNvPr>
          <p:cNvCxnSpPr/>
          <p:nvPr/>
        </p:nvCxnSpPr>
        <p:spPr>
          <a:xfrm>
            <a:off x="5734654" y="2835826"/>
            <a:ext cx="104025" cy="955944"/>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80C811BD-7FEE-E543-1B53-833F082654AD}"/>
              </a:ext>
            </a:extLst>
          </p:cNvPr>
          <p:cNvCxnSpPr>
            <a:cxnSpLocks/>
          </p:cNvCxnSpPr>
          <p:nvPr/>
        </p:nvCxnSpPr>
        <p:spPr>
          <a:xfrm>
            <a:off x="5292080" y="1496400"/>
            <a:ext cx="0" cy="53477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 16" descr="Une image contenant texte, logo, cercle, Police&#10;&#10;Le contenu généré par l’IA peut être incorrect.">
            <a:extLst>
              <a:ext uri="{FF2B5EF4-FFF2-40B4-BE49-F238E27FC236}">
                <a16:creationId xmlns:a16="http://schemas.microsoft.com/office/drawing/2014/main" id="{5427EC21-4BCE-9A21-C169-4D800A0F5C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15" y="32539"/>
            <a:ext cx="720000" cy="720000"/>
          </a:xfrm>
          <a:prstGeom prst="rect">
            <a:avLst/>
          </a:prstGeom>
        </p:spPr>
      </p:pic>
      <p:pic>
        <p:nvPicPr>
          <p:cNvPr id="16" name="Image 15">
            <a:extLst>
              <a:ext uri="{FF2B5EF4-FFF2-40B4-BE49-F238E27FC236}">
                <a16:creationId xmlns:a16="http://schemas.microsoft.com/office/drawing/2014/main" id="{34B8C105-A4A9-42F1-CBF6-5CA650497032}"/>
              </a:ext>
            </a:extLst>
          </p:cNvPr>
          <p:cNvPicPr>
            <a:picLocks noChangeAspect="1"/>
          </p:cNvPicPr>
          <p:nvPr/>
        </p:nvPicPr>
        <p:blipFill>
          <a:blip r:embed="rId4"/>
          <a:stretch>
            <a:fillRect/>
          </a:stretch>
        </p:blipFill>
        <p:spPr>
          <a:xfrm>
            <a:off x="2036982" y="371990"/>
            <a:ext cx="5070035" cy="3525714"/>
          </a:xfrm>
          <a:prstGeom prst="rect">
            <a:avLst/>
          </a:prstGeom>
        </p:spPr>
      </p:pic>
      <p:cxnSp>
        <p:nvCxnSpPr>
          <p:cNvPr id="6" name="Connecteur droit 5">
            <a:extLst>
              <a:ext uri="{FF2B5EF4-FFF2-40B4-BE49-F238E27FC236}">
                <a16:creationId xmlns:a16="http://schemas.microsoft.com/office/drawing/2014/main" id="{21B555AF-46BC-4327-810B-5684BB704595}"/>
              </a:ext>
            </a:extLst>
          </p:cNvPr>
          <p:cNvCxnSpPr>
            <a:cxnSpLocks/>
          </p:cNvCxnSpPr>
          <p:nvPr/>
        </p:nvCxnSpPr>
        <p:spPr>
          <a:xfrm flipH="1">
            <a:off x="2590800" y="1561356"/>
            <a:ext cx="136376" cy="735834"/>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4" name="Image 13" descr="Une image contenant plein air, sol, écriture manuscrite, signe&#10;&#10;Le contenu généré par l’IA peut être incorrect.">
            <a:extLst>
              <a:ext uri="{FF2B5EF4-FFF2-40B4-BE49-F238E27FC236}">
                <a16:creationId xmlns:a16="http://schemas.microsoft.com/office/drawing/2014/main" id="{4C38A287-D4C7-94B1-559E-4BAC5A16D0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6" y="3918619"/>
            <a:ext cx="2301842" cy="1438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ZoneTexte 4">
            <a:extLst>
              <a:ext uri="{FF2B5EF4-FFF2-40B4-BE49-F238E27FC236}">
                <a16:creationId xmlns:a16="http://schemas.microsoft.com/office/drawing/2014/main" id="{A3FAB04B-EA5D-A307-8B95-C6F8C17F4481}"/>
              </a:ext>
            </a:extLst>
          </p:cNvPr>
          <p:cNvSpPr txBox="1"/>
          <p:nvPr/>
        </p:nvSpPr>
        <p:spPr>
          <a:xfrm>
            <a:off x="2447763" y="4008593"/>
            <a:ext cx="4248472" cy="1384995"/>
          </a:xfrm>
          <a:prstGeom prst="rect">
            <a:avLst/>
          </a:prstGeom>
          <a:noFill/>
        </p:spPr>
        <p:txBody>
          <a:bodyPr wrap="square">
            <a:spAutoFit/>
          </a:bodyPr>
          <a:lstStyle/>
          <a:p>
            <a:r>
              <a:rPr lang="fr-FR" sz="1400" dirty="0"/>
              <a:t>11 places + au moins 5 places libres + 1 place PMR </a:t>
            </a:r>
            <a:br>
              <a:rPr lang="fr-FR" sz="1400" dirty="0"/>
            </a:br>
            <a:r>
              <a:rPr lang="fr-FR" sz="1400" dirty="0"/>
              <a:t>+ 3 places motos + 4 places cyclistes.</a:t>
            </a:r>
          </a:p>
          <a:p>
            <a:r>
              <a:rPr lang="fr-FR" sz="1400" dirty="0"/>
              <a:t>Les places 10, 11 et 12 ne seront pas tracées (impossible à tracer sans gêner l’accès aux bornes de charge) - On préservera plus de places en laissant les voitures se garer librement en bataille</a:t>
            </a:r>
          </a:p>
        </p:txBody>
      </p:sp>
      <p:pic>
        <p:nvPicPr>
          <p:cNvPr id="15" name="Image 14">
            <a:extLst>
              <a:ext uri="{FF2B5EF4-FFF2-40B4-BE49-F238E27FC236}">
                <a16:creationId xmlns:a16="http://schemas.microsoft.com/office/drawing/2014/main" id="{90C6552A-A671-EC35-8576-EF7EEB6FEF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04278" y="555461"/>
            <a:ext cx="2301842" cy="1438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Image 21">
            <a:extLst>
              <a:ext uri="{FF2B5EF4-FFF2-40B4-BE49-F238E27FC236}">
                <a16:creationId xmlns:a16="http://schemas.microsoft.com/office/drawing/2014/main" id="{B953C5D2-2B5F-3682-30DB-5F5B26C25D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 y="752539"/>
            <a:ext cx="2301842" cy="1438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Image 23">
            <a:extLst>
              <a:ext uri="{FF2B5EF4-FFF2-40B4-BE49-F238E27FC236}">
                <a16:creationId xmlns:a16="http://schemas.microsoft.com/office/drawing/2014/main" id="{0278A235-ADD4-B55A-96DF-870DB48EAC6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6" y="2353119"/>
            <a:ext cx="2301842" cy="1438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Image 25">
            <a:extLst>
              <a:ext uri="{FF2B5EF4-FFF2-40B4-BE49-F238E27FC236}">
                <a16:creationId xmlns:a16="http://schemas.microsoft.com/office/drawing/2014/main" id="{75344DBE-1B87-8463-ACC2-D2E478985C9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04278" y="2105001"/>
            <a:ext cx="2301842" cy="1438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Image 27">
            <a:extLst>
              <a:ext uri="{FF2B5EF4-FFF2-40B4-BE49-F238E27FC236}">
                <a16:creationId xmlns:a16="http://schemas.microsoft.com/office/drawing/2014/main" id="{F25A8EEB-961D-3C67-366B-BE68BC7C55B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63405" y="3665632"/>
            <a:ext cx="2342715" cy="14641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04255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4F33C-A5D3-B572-B782-273A12E69CC9}"/>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6CE36D3-C4FB-B522-3A70-EB695CF23639}"/>
              </a:ext>
            </a:extLst>
          </p:cNvPr>
          <p:cNvSpPr>
            <a:spLocks noGrp="1"/>
          </p:cNvSpPr>
          <p:nvPr>
            <p:ph type="dt" sz="half" idx="10"/>
          </p:nvPr>
        </p:nvSpPr>
        <p:spPr/>
        <p:txBody>
          <a:bodyPr/>
          <a:lstStyle/>
          <a:p>
            <a:fld id="{35E9D43F-196F-44E4-A066-51FD15DB3D72}"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83FDC970-A204-306C-D1FE-66143B8E20A2}"/>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F517095C-2267-A886-577C-6A5E40314727}"/>
              </a:ext>
            </a:extLst>
          </p:cNvPr>
          <p:cNvSpPr>
            <a:spLocks noGrp="1"/>
          </p:cNvSpPr>
          <p:nvPr>
            <p:ph type="sldNum" sz="quarter" idx="12"/>
          </p:nvPr>
        </p:nvSpPr>
        <p:spPr>
          <a:xfrm>
            <a:off x="6567180" y="5233764"/>
            <a:ext cx="2133600" cy="304271"/>
          </a:xfrm>
        </p:spPr>
        <p:txBody>
          <a:bodyPr/>
          <a:lstStyle/>
          <a:p>
            <a:fld id="{759F8C28-2559-48B3-A02F-41E0C7A8A4CA}" type="slidenum">
              <a:rPr lang="fr-FR" smtClean="0"/>
              <a:t>63</a:t>
            </a:fld>
            <a:endParaRPr lang="fr-FR"/>
          </a:p>
        </p:txBody>
      </p:sp>
      <p:sp>
        <p:nvSpPr>
          <p:cNvPr id="10" name="ZoneTexte 9">
            <a:extLst>
              <a:ext uri="{FF2B5EF4-FFF2-40B4-BE49-F238E27FC236}">
                <a16:creationId xmlns:a16="http://schemas.microsoft.com/office/drawing/2014/main" id="{E4D8A4A2-3172-A108-4F71-E77D2EAC3B88}"/>
              </a:ext>
            </a:extLst>
          </p:cNvPr>
          <p:cNvSpPr txBox="1"/>
          <p:nvPr/>
        </p:nvSpPr>
        <p:spPr>
          <a:xfrm>
            <a:off x="778015" y="14301"/>
            <a:ext cx="8365985" cy="369332"/>
          </a:xfrm>
          <a:prstGeom prst="rect">
            <a:avLst/>
          </a:prstGeom>
          <a:noFill/>
        </p:spPr>
        <p:txBody>
          <a:bodyPr wrap="square" rtlCol="0">
            <a:spAutoFit/>
          </a:bodyPr>
          <a:lstStyle/>
          <a:p>
            <a:pPr lvl="0" algn="ctr"/>
            <a:r>
              <a:rPr lang="fr-FR" b="1" dirty="0">
                <a:solidFill>
                  <a:srgbClr val="00B0F0"/>
                </a:solidFill>
              </a:rPr>
              <a:t>Mise en conformité du parcours d'évacuation de l'école et de la salle polyvalente</a:t>
            </a:r>
          </a:p>
        </p:txBody>
      </p:sp>
      <p:pic>
        <p:nvPicPr>
          <p:cNvPr id="8" name="Image 7" descr="Une image contenant Panneau de signalisation, signe&#10;&#10;Description générée automatiquement">
            <a:extLst>
              <a:ext uri="{FF2B5EF4-FFF2-40B4-BE49-F238E27FC236}">
                <a16:creationId xmlns:a16="http://schemas.microsoft.com/office/drawing/2014/main" id="{4FC40BBE-CFC4-5B8A-C481-EA0274D14E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01" y="42487"/>
            <a:ext cx="685714" cy="720000"/>
          </a:xfrm>
          <a:prstGeom prst="rect">
            <a:avLst/>
          </a:prstGeom>
        </p:spPr>
      </p:pic>
      <p:sp>
        <p:nvSpPr>
          <p:cNvPr id="7" name="ZoneTexte 6">
            <a:extLst>
              <a:ext uri="{FF2B5EF4-FFF2-40B4-BE49-F238E27FC236}">
                <a16:creationId xmlns:a16="http://schemas.microsoft.com/office/drawing/2014/main" id="{4E9934AA-E139-60F6-168F-E33AFB2C72DD}"/>
              </a:ext>
            </a:extLst>
          </p:cNvPr>
          <p:cNvSpPr txBox="1"/>
          <p:nvPr/>
        </p:nvSpPr>
        <p:spPr>
          <a:xfrm>
            <a:off x="4788024" y="3721596"/>
            <a:ext cx="4483743" cy="646331"/>
          </a:xfrm>
          <a:prstGeom prst="rect">
            <a:avLst/>
          </a:prstGeom>
          <a:noFill/>
        </p:spPr>
        <p:txBody>
          <a:bodyPr wrap="square">
            <a:spAutoFit/>
          </a:bodyPr>
          <a:lstStyle/>
          <a:p>
            <a:r>
              <a:rPr lang="fr-FR" sz="1800" dirty="0"/>
              <a:t>Il manque la lice (main courante ou garde-fou) pour sécuriser le bord</a:t>
            </a:r>
            <a:endParaRPr lang="fr-FR" dirty="0"/>
          </a:p>
        </p:txBody>
      </p:sp>
      <p:pic>
        <p:nvPicPr>
          <p:cNvPr id="12" name="Image 11">
            <a:extLst>
              <a:ext uri="{FF2B5EF4-FFF2-40B4-BE49-F238E27FC236}">
                <a16:creationId xmlns:a16="http://schemas.microsoft.com/office/drawing/2014/main" id="{A98089D7-355B-BAB2-77CF-0A3F71947BDB}"/>
              </a:ext>
            </a:extLst>
          </p:cNvPr>
          <p:cNvPicPr>
            <a:picLocks noChangeAspect="1"/>
          </p:cNvPicPr>
          <p:nvPr/>
        </p:nvPicPr>
        <p:blipFill>
          <a:blip r:embed="rId3"/>
          <a:stretch>
            <a:fillRect/>
          </a:stretch>
        </p:blipFill>
        <p:spPr>
          <a:xfrm>
            <a:off x="4672465" y="604257"/>
            <a:ext cx="4181253" cy="26132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4" name="Connecteur droit avec flèche 13">
            <a:extLst>
              <a:ext uri="{FF2B5EF4-FFF2-40B4-BE49-F238E27FC236}">
                <a16:creationId xmlns:a16="http://schemas.microsoft.com/office/drawing/2014/main" id="{8FC5E742-6345-197C-1C96-FD422D9B739A}"/>
              </a:ext>
            </a:extLst>
          </p:cNvPr>
          <p:cNvCxnSpPr>
            <a:cxnSpLocks/>
          </p:cNvCxnSpPr>
          <p:nvPr/>
        </p:nvCxnSpPr>
        <p:spPr>
          <a:xfrm flipV="1">
            <a:off x="6567180" y="1711529"/>
            <a:ext cx="1533212" cy="2082075"/>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AD982BDD-C422-3147-47C4-0DCE6F3080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537" y="386562"/>
            <a:ext cx="3688377" cy="4917836"/>
          </a:xfrm>
          <a:prstGeom prst="rect">
            <a:avLst/>
          </a:prstGeom>
        </p:spPr>
      </p:pic>
    </p:spTree>
    <p:extLst>
      <p:ext uri="{BB962C8B-B14F-4D97-AF65-F5344CB8AC3E}">
        <p14:creationId xmlns:p14="http://schemas.microsoft.com/office/powerpoint/2010/main" val="19870958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C227B-BB9D-2E6E-150F-42323667D39A}"/>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166F4C6-324F-005B-79BB-5ECB16D02AE1}"/>
              </a:ext>
            </a:extLst>
          </p:cNvPr>
          <p:cNvSpPr>
            <a:spLocks noGrp="1"/>
          </p:cNvSpPr>
          <p:nvPr>
            <p:ph type="dt" sz="half" idx="10"/>
          </p:nvPr>
        </p:nvSpPr>
        <p:spPr/>
        <p:txBody>
          <a:bodyPr/>
          <a:lstStyle/>
          <a:p>
            <a:fld id="{4997509B-3B59-4965-BF8F-5F7B99BCD802}" type="datetime1">
              <a:rPr lang="fr-FR" smtClean="0"/>
              <a:t>17/03/2026</a:t>
            </a:fld>
            <a:endParaRPr lang="fr-FR"/>
          </a:p>
        </p:txBody>
      </p:sp>
      <p:sp>
        <p:nvSpPr>
          <p:cNvPr id="3" name="Espace réservé du pied de page 2">
            <a:extLst>
              <a:ext uri="{FF2B5EF4-FFF2-40B4-BE49-F238E27FC236}">
                <a16:creationId xmlns:a16="http://schemas.microsoft.com/office/drawing/2014/main" id="{F73EEDDE-47BF-5AA4-986F-999A5C8900A1}"/>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090EA0CB-9DD1-C1DB-FA08-103CA465DCF1}"/>
              </a:ext>
            </a:extLst>
          </p:cNvPr>
          <p:cNvSpPr>
            <a:spLocks noGrp="1"/>
          </p:cNvSpPr>
          <p:nvPr>
            <p:ph type="sldNum" sz="quarter" idx="12"/>
          </p:nvPr>
        </p:nvSpPr>
        <p:spPr/>
        <p:txBody>
          <a:bodyPr/>
          <a:lstStyle/>
          <a:p>
            <a:fld id="{759F8C28-2559-48B3-A02F-41E0C7A8A4CA}" type="slidenum">
              <a:rPr lang="fr-FR" smtClean="0"/>
              <a:t>64</a:t>
            </a:fld>
            <a:endParaRPr lang="fr-FR"/>
          </a:p>
        </p:txBody>
      </p:sp>
      <p:sp>
        <p:nvSpPr>
          <p:cNvPr id="13" name="Rectangle 12">
            <a:extLst>
              <a:ext uri="{FF2B5EF4-FFF2-40B4-BE49-F238E27FC236}">
                <a16:creationId xmlns:a16="http://schemas.microsoft.com/office/drawing/2014/main" id="{FF4BC2AD-A6DA-063A-9A08-5DA26A16F7A2}"/>
              </a:ext>
            </a:extLst>
          </p:cNvPr>
          <p:cNvSpPr/>
          <p:nvPr/>
        </p:nvSpPr>
        <p:spPr>
          <a:xfrm>
            <a:off x="0" y="29444"/>
            <a:ext cx="8964488" cy="379783"/>
          </a:xfrm>
          <a:prstGeom prst="rect">
            <a:avLst/>
          </a:prstGeom>
        </p:spPr>
        <p:txBody>
          <a:bodyPr wrap="square">
            <a:spAutoFit/>
          </a:bodyPr>
          <a:lstStyle/>
          <a:p>
            <a:pPr algn="ctr">
              <a:spcBef>
                <a:spcPct val="0"/>
              </a:spcBef>
            </a:pPr>
            <a:r>
              <a:rPr lang="fr-FR" b="1" dirty="0">
                <a:solidFill>
                  <a:schemeClr val="tx2">
                    <a:lumMod val="60000"/>
                    <a:lumOff val="40000"/>
                  </a:schemeClr>
                </a:solidFill>
              </a:rPr>
              <a:t>Campagne du lamier 2026</a:t>
            </a:r>
            <a:endParaRPr lang="fr-FR" b="1" dirty="0"/>
          </a:p>
        </p:txBody>
      </p:sp>
      <p:pic>
        <p:nvPicPr>
          <p:cNvPr id="10" name="Image 9">
            <a:extLst>
              <a:ext uri="{FF2B5EF4-FFF2-40B4-BE49-F238E27FC236}">
                <a16:creationId xmlns:a16="http://schemas.microsoft.com/office/drawing/2014/main" id="{8EA1FD1E-9F8C-552C-8FBA-5DFFC82543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83" y="0"/>
            <a:ext cx="720000" cy="551916"/>
          </a:xfrm>
          <a:prstGeom prst="rect">
            <a:avLst/>
          </a:prstGeom>
        </p:spPr>
      </p:pic>
      <p:pic>
        <p:nvPicPr>
          <p:cNvPr id="1026" name="Picture 2">
            <a:extLst>
              <a:ext uri="{FF2B5EF4-FFF2-40B4-BE49-F238E27FC236}">
                <a16:creationId xmlns:a16="http://schemas.microsoft.com/office/drawing/2014/main" id="{6B791B61-F361-70F2-1889-840E537573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473357"/>
            <a:ext cx="4413251" cy="2759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ZoneTexte 4">
            <a:extLst>
              <a:ext uri="{FF2B5EF4-FFF2-40B4-BE49-F238E27FC236}">
                <a16:creationId xmlns:a16="http://schemas.microsoft.com/office/drawing/2014/main" id="{5D0A98F1-B6CC-D7ED-D8DA-4362F6EAAAB9}"/>
              </a:ext>
            </a:extLst>
          </p:cNvPr>
          <p:cNvSpPr txBox="1"/>
          <p:nvPr/>
        </p:nvSpPr>
        <p:spPr>
          <a:xfrm>
            <a:off x="14983" y="3361555"/>
            <a:ext cx="4413251" cy="738664"/>
          </a:xfrm>
          <a:prstGeom prst="rect">
            <a:avLst/>
          </a:prstGeom>
          <a:noFill/>
        </p:spPr>
        <p:txBody>
          <a:bodyPr wrap="square" rtlCol="0">
            <a:spAutoFit/>
          </a:bodyPr>
          <a:lstStyle/>
          <a:p>
            <a:r>
              <a:rPr lang="fr-FR" sz="1400" dirty="0"/>
              <a:t>Des élus ont assisté l'entreprise </a:t>
            </a:r>
            <a:r>
              <a:rPr lang="fr-FR" sz="1400" dirty="0" err="1"/>
              <a:t>Mourard</a:t>
            </a:r>
            <a:r>
              <a:rPr lang="fr-FR" sz="1400" dirty="0"/>
              <a:t> lors du passage du lamier dans Valbonnais sur le secteur des </a:t>
            </a:r>
            <a:r>
              <a:rPr lang="fr-FR" sz="1400" dirty="0" err="1"/>
              <a:t>Nicolaux</a:t>
            </a:r>
            <a:r>
              <a:rPr lang="fr-FR" sz="1400" dirty="0"/>
              <a:t> :</a:t>
            </a:r>
          </a:p>
          <a:p>
            <a:endParaRPr lang="fr-FR" sz="1400" dirty="0"/>
          </a:p>
        </p:txBody>
      </p:sp>
      <p:pic>
        <p:nvPicPr>
          <p:cNvPr id="8" name="Image 7">
            <a:extLst>
              <a:ext uri="{FF2B5EF4-FFF2-40B4-BE49-F238E27FC236}">
                <a16:creationId xmlns:a16="http://schemas.microsoft.com/office/drawing/2014/main" id="{5043BC9A-F03F-948A-AAFF-33FFA3AF8B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8889" y="2831570"/>
            <a:ext cx="3295599" cy="2471699"/>
          </a:xfrm>
          <a:prstGeom prst="rect">
            <a:avLst/>
          </a:prstGeom>
        </p:spPr>
      </p:pic>
    </p:spTree>
    <p:extLst>
      <p:ext uri="{BB962C8B-B14F-4D97-AF65-F5344CB8AC3E}">
        <p14:creationId xmlns:p14="http://schemas.microsoft.com/office/powerpoint/2010/main" val="33908033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B1C79-FD13-3777-2E2B-0AB7A93EB7D9}"/>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4471044-4368-028B-CD8A-99E15F5CCA85}"/>
              </a:ext>
            </a:extLst>
          </p:cNvPr>
          <p:cNvSpPr>
            <a:spLocks noGrp="1"/>
          </p:cNvSpPr>
          <p:nvPr>
            <p:ph type="dt" sz="half" idx="10"/>
          </p:nvPr>
        </p:nvSpPr>
        <p:spPr/>
        <p:txBody>
          <a:bodyPr/>
          <a:lstStyle/>
          <a:p>
            <a:fld id="{FDA888BB-62AE-42D5-A5CF-19851C47B877}"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7E3F08FA-2BC2-C1D0-F05D-C21C47240A71}"/>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1AD72C45-26CD-414C-65E9-6CA14FD7473C}"/>
              </a:ext>
            </a:extLst>
          </p:cNvPr>
          <p:cNvSpPr>
            <a:spLocks noGrp="1"/>
          </p:cNvSpPr>
          <p:nvPr>
            <p:ph type="sldNum" sz="quarter" idx="12"/>
          </p:nvPr>
        </p:nvSpPr>
        <p:spPr/>
        <p:txBody>
          <a:bodyPr/>
          <a:lstStyle/>
          <a:p>
            <a:fld id="{759F8C28-2559-48B3-A02F-41E0C7A8A4CA}" type="slidenum">
              <a:rPr lang="fr-FR" smtClean="0"/>
              <a:t>65</a:t>
            </a:fld>
            <a:endParaRPr lang="fr-FR"/>
          </a:p>
        </p:txBody>
      </p:sp>
      <p:sp>
        <p:nvSpPr>
          <p:cNvPr id="10" name="Rectangle 9">
            <a:extLst>
              <a:ext uri="{FF2B5EF4-FFF2-40B4-BE49-F238E27FC236}">
                <a16:creationId xmlns:a16="http://schemas.microsoft.com/office/drawing/2014/main" id="{F31A5F0B-D267-8F34-C22F-EAAB1D6A8B0E}"/>
              </a:ext>
            </a:extLst>
          </p:cNvPr>
          <p:cNvSpPr/>
          <p:nvPr/>
        </p:nvSpPr>
        <p:spPr>
          <a:xfrm>
            <a:off x="827584" y="18259"/>
            <a:ext cx="7632848" cy="369332"/>
          </a:xfrm>
          <a:prstGeom prst="rect">
            <a:avLst/>
          </a:prstGeom>
        </p:spPr>
        <p:txBody>
          <a:bodyPr wrap="square">
            <a:spAutoFit/>
          </a:bodyPr>
          <a:lstStyle/>
          <a:p>
            <a:pPr algn="ctr"/>
            <a:r>
              <a:rPr lang="fr-FR" altLang="fr-FR" b="1" dirty="0">
                <a:solidFill>
                  <a:srgbClr val="00B0F0"/>
                </a:solidFill>
              </a:rPr>
              <a:t>Panneau signalant le rétrécissement de la RD526a </a:t>
            </a:r>
          </a:p>
        </p:txBody>
      </p:sp>
      <p:pic>
        <p:nvPicPr>
          <p:cNvPr id="19" name="Image 18" descr="Une image contenant Panneau de signalisation, signe&#10;&#10;Description générée automatiquement">
            <a:extLst>
              <a:ext uri="{FF2B5EF4-FFF2-40B4-BE49-F238E27FC236}">
                <a16:creationId xmlns:a16="http://schemas.microsoft.com/office/drawing/2014/main" id="{55B7ADB7-1FCF-4298-BAEC-7E03F4B3F0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85714" cy="720000"/>
          </a:xfrm>
          <a:prstGeom prst="rect">
            <a:avLst/>
          </a:prstGeom>
        </p:spPr>
      </p:pic>
      <p:pic>
        <p:nvPicPr>
          <p:cNvPr id="9" name="Image 8">
            <a:extLst>
              <a:ext uri="{FF2B5EF4-FFF2-40B4-BE49-F238E27FC236}">
                <a16:creationId xmlns:a16="http://schemas.microsoft.com/office/drawing/2014/main" id="{00FCAF93-95C6-3BF6-7022-2D6D2B171053}"/>
              </a:ext>
            </a:extLst>
          </p:cNvPr>
          <p:cNvPicPr>
            <a:picLocks noChangeAspect="1"/>
          </p:cNvPicPr>
          <p:nvPr/>
        </p:nvPicPr>
        <p:blipFill>
          <a:blip r:embed="rId3"/>
          <a:stretch>
            <a:fillRect/>
          </a:stretch>
        </p:blipFill>
        <p:spPr>
          <a:xfrm>
            <a:off x="1835696" y="1201316"/>
            <a:ext cx="5040560" cy="3119442"/>
          </a:xfrm>
          <a:prstGeom prst="rect">
            <a:avLst/>
          </a:prstGeom>
        </p:spPr>
      </p:pic>
      <p:sp>
        <p:nvSpPr>
          <p:cNvPr id="12" name="ZoneTexte 11">
            <a:extLst>
              <a:ext uri="{FF2B5EF4-FFF2-40B4-BE49-F238E27FC236}">
                <a16:creationId xmlns:a16="http://schemas.microsoft.com/office/drawing/2014/main" id="{5DE2D506-4BDD-1047-4AD7-CBEBD86081AF}"/>
              </a:ext>
            </a:extLst>
          </p:cNvPr>
          <p:cNvSpPr txBox="1"/>
          <p:nvPr/>
        </p:nvSpPr>
        <p:spPr>
          <a:xfrm>
            <a:off x="513639" y="581500"/>
            <a:ext cx="8260737" cy="276999"/>
          </a:xfrm>
          <a:prstGeom prst="rect">
            <a:avLst/>
          </a:prstGeom>
          <a:noFill/>
        </p:spPr>
        <p:txBody>
          <a:bodyPr wrap="square" rtlCol="0">
            <a:spAutoFit/>
          </a:bodyPr>
          <a:lstStyle/>
          <a:p>
            <a:pPr algn="ctr"/>
            <a:r>
              <a:rPr lang="fr-FR" sz="1200" dirty="0"/>
              <a:t>Posé par le département</a:t>
            </a:r>
          </a:p>
        </p:txBody>
      </p:sp>
      <p:sp>
        <p:nvSpPr>
          <p:cNvPr id="5" name="ZoneTexte 4">
            <a:extLst>
              <a:ext uri="{FF2B5EF4-FFF2-40B4-BE49-F238E27FC236}">
                <a16:creationId xmlns:a16="http://schemas.microsoft.com/office/drawing/2014/main" id="{CE47C65D-58BC-1764-79E4-313E84AEB03B}"/>
              </a:ext>
            </a:extLst>
          </p:cNvPr>
          <p:cNvSpPr txBox="1"/>
          <p:nvPr/>
        </p:nvSpPr>
        <p:spPr>
          <a:xfrm>
            <a:off x="7020272" y="2576371"/>
            <a:ext cx="2016224" cy="369332"/>
          </a:xfrm>
          <a:prstGeom prst="rect">
            <a:avLst/>
          </a:prstGeom>
          <a:noFill/>
        </p:spPr>
        <p:txBody>
          <a:bodyPr wrap="square" rtlCol="0">
            <a:spAutoFit/>
          </a:bodyPr>
          <a:lstStyle/>
          <a:p>
            <a:pPr algn="ctr"/>
            <a:r>
              <a:rPr lang="fr-FR" dirty="0"/>
              <a:t>0€</a:t>
            </a:r>
          </a:p>
        </p:txBody>
      </p:sp>
    </p:spTree>
    <p:extLst>
      <p:ext uri="{BB962C8B-B14F-4D97-AF65-F5344CB8AC3E}">
        <p14:creationId xmlns:p14="http://schemas.microsoft.com/office/powerpoint/2010/main" val="34018174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8568B058-7C79-16F5-A136-D67A1D66ACFB}"/>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A711F87-4BA4-E909-A267-ED23BCCC3291}"/>
              </a:ext>
            </a:extLst>
          </p:cNvPr>
          <p:cNvSpPr>
            <a:spLocks noGrp="1"/>
          </p:cNvSpPr>
          <p:nvPr>
            <p:ph type="dt" sz="half" idx="10"/>
          </p:nvPr>
        </p:nvSpPr>
        <p:spPr/>
        <p:txBody>
          <a:bodyPr/>
          <a:lstStyle/>
          <a:p>
            <a:fld id="{8FFF0CC0-8E4A-46D2-B2FB-A4D60EC8DEC3}" type="datetime1">
              <a:rPr lang="fr-FR" smtClean="0"/>
              <a:t>17/03/2026</a:t>
            </a:fld>
            <a:endParaRPr lang="fr-FR"/>
          </a:p>
        </p:txBody>
      </p:sp>
      <p:sp>
        <p:nvSpPr>
          <p:cNvPr id="3" name="Espace réservé du pied de page 2">
            <a:extLst>
              <a:ext uri="{FF2B5EF4-FFF2-40B4-BE49-F238E27FC236}">
                <a16:creationId xmlns:a16="http://schemas.microsoft.com/office/drawing/2014/main" id="{57D4796D-2E39-1AFB-963B-3448FAAD5E1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FBD781F2-2214-9345-7490-EEDF4A791C2E}"/>
              </a:ext>
            </a:extLst>
          </p:cNvPr>
          <p:cNvSpPr>
            <a:spLocks noGrp="1"/>
          </p:cNvSpPr>
          <p:nvPr>
            <p:ph type="sldNum" sz="quarter" idx="12"/>
          </p:nvPr>
        </p:nvSpPr>
        <p:spPr/>
        <p:txBody>
          <a:bodyPr/>
          <a:lstStyle/>
          <a:p>
            <a:fld id="{759F8C28-2559-48B3-A02F-41E0C7A8A4CA}" type="slidenum">
              <a:rPr lang="fr-FR" smtClean="0"/>
              <a:t>66</a:t>
            </a:fld>
            <a:endParaRPr lang="fr-FR"/>
          </a:p>
        </p:txBody>
      </p:sp>
      <p:sp>
        <p:nvSpPr>
          <p:cNvPr id="5" name="ZoneTexte 4">
            <a:extLst>
              <a:ext uri="{FF2B5EF4-FFF2-40B4-BE49-F238E27FC236}">
                <a16:creationId xmlns:a16="http://schemas.microsoft.com/office/drawing/2014/main" id="{0E4A0E9F-F272-DD83-6A0F-83013DE10D9F}"/>
              </a:ext>
            </a:extLst>
          </p:cNvPr>
          <p:cNvSpPr txBox="1"/>
          <p:nvPr/>
        </p:nvSpPr>
        <p:spPr>
          <a:xfrm>
            <a:off x="1043608" y="0"/>
            <a:ext cx="6373216" cy="523220"/>
          </a:xfrm>
          <a:prstGeom prst="rect">
            <a:avLst/>
          </a:prstGeom>
          <a:noFill/>
        </p:spPr>
        <p:txBody>
          <a:bodyPr wrap="square" rtlCol="0">
            <a:spAutoFit/>
          </a:bodyPr>
          <a:lstStyle/>
          <a:p>
            <a:pPr marL="277813" algn="ctr">
              <a:spcAft>
                <a:spcPts val="300"/>
              </a:spcAft>
            </a:pPr>
            <a:r>
              <a:rPr lang="fr-FR" sz="2800" b="1" dirty="0">
                <a:solidFill>
                  <a:srgbClr val="00B0F0"/>
                </a:solidFill>
              </a:rPr>
              <a:t>Projets lancés à finaliser</a:t>
            </a:r>
          </a:p>
        </p:txBody>
      </p:sp>
      <p:pic>
        <p:nvPicPr>
          <p:cNvPr id="6" name="Image 5" descr="Une image contenant bétail, mammifère, puzzle, vache&#10;&#10;Description générée automatiquement">
            <a:extLst>
              <a:ext uri="{FF2B5EF4-FFF2-40B4-BE49-F238E27FC236}">
                <a16:creationId xmlns:a16="http://schemas.microsoft.com/office/drawing/2014/main" id="{7FFE9C5D-28F2-8C64-0798-29E6E76684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625252"/>
            <a:ext cx="6373216" cy="4019412"/>
          </a:xfrm>
          <a:prstGeom prst="rect">
            <a:avLst/>
          </a:prstGeom>
        </p:spPr>
      </p:pic>
    </p:spTree>
    <p:extLst>
      <p:ext uri="{BB962C8B-B14F-4D97-AF65-F5344CB8AC3E}">
        <p14:creationId xmlns:p14="http://schemas.microsoft.com/office/powerpoint/2010/main" val="6098331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73B386A1-C809-BA93-5457-8F8A2F55EDCE}"/>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2E83549-F545-3832-58F1-3BEDFFD2C20E}"/>
              </a:ext>
            </a:extLst>
          </p:cNvPr>
          <p:cNvSpPr>
            <a:spLocks noGrp="1"/>
          </p:cNvSpPr>
          <p:nvPr>
            <p:ph type="dt" sz="half" idx="10"/>
          </p:nvPr>
        </p:nvSpPr>
        <p:spPr/>
        <p:txBody>
          <a:bodyPr/>
          <a:lstStyle/>
          <a:p>
            <a:fld id="{FB0198B4-1896-4D2B-9FAA-3E429FF4A30C}"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D1184136-5D49-7C85-F6EB-60923D643637}"/>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089451F7-DFD7-001D-8C43-BE5B197EB042}"/>
              </a:ext>
            </a:extLst>
          </p:cNvPr>
          <p:cNvSpPr>
            <a:spLocks noGrp="1"/>
          </p:cNvSpPr>
          <p:nvPr>
            <p:ph type="sldNum" sz="quarter" idx="12"/>
          </p:nvPr>
        </p:nvSpPr>
        <p:spPr/>
        <p:txBody>
          <a:bodyPr/>
          <a:lstStyle/>
          <a:p>
            <a:fld id="{759F8C28-2559-48B3-A02F-41E0C7A8A4CA}" type="slidenum">
              <a:rPr lang="fr-FR" smtClean="0"/>
              <a:t>67</a:t>
            </a:fld>
            <a:endParaRPr lang="fr-FR" dirty="0"/>
          </a:p>
        </p:txBody>
      </p:sp>
      <p:sp>
        <p:nvSpPr>
          <p:cNvPr id="8" name="ZoneTexte 7">
            <a:extLst>
              <a:ext uri="{FF2B5EF4-FFF2-40B4-BE49-F238E27FC236}">
                <a16:creationId xmlns:a16="http://schemas.microsoft.com/office/drawing/2014/main" id="{56636005-9379-98A0-1245-72F00E471FAB}"/>
              </a:ext>
            </a:extLst>
          </p:cNvPr>
          <p:cNvSpPr txBox="1"/>
          <p:nvPr/>
        </p:nvSpPr>
        <p:spPr>
          <a:xfrm>
            <a:off x="0" y="0"/>
            <a:ext cx="9144000" cy="584775"/>
          </a:xfrm>
          <a:prstGeom prst="rect">
            <a:avLst/>
          </a:prstGeom>
          <a:noFill/>
        </p:spPr>
        <p:txBody>
          <a:bodyPr wrap="square" rtlCol="0">
            <a:spAutoFit/>
          </a:bodyPr>
          <a:lstStyle/>
          <a:p>
            <a:pPr algn="ctr"/>
            <a:r>
              <a:rPr lang="fr-FR" sz="3200" b="1" dirty="0">
                <a:solidFill>
                  <a:srgbClr val="00B0F0"/>
                </a:solidFill>
              </a:rPr>
              <a:t>Projets lancés à finaliser</a:t>
            </a:r>
          </a:p>
        </p:txBody>
      </p:sp>
      <p:pic>
        <p:nvPicPr>
          <p:cNvPr id="13" name="Image 12" descr="Une image contenant texte, dessin, écriture manuscrite, Dessin d’enfant&#10;&#10;Le contenu généré par l’IA peut être incorrect.">
            <a:extLst>
              <a:ext uri="{FF2B5EF4-FFF2-40B4-BE49-F238E27FC236}">
                <a16:creationId xmlns:a16="http://schemas.microsoft.com/office/drawing/2014/main" id="{465DD864-4DE7-E8FD-A535-035B9B98EE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09" y="11617"/>
            <a:ext cx="720000" cy="432117"/>
          </a:xfrm>
          <a:prstGeom prst="rect">
            <a:avLst/>
          </a:prstGeom>
        </p:spPr>
      </p:pic>
      <p:sp>
        <p:nvSpPr>
          <p:cNvPr id="5" name="ZoneTexte 4">
            <a:extLst>
              <a:ext uri="{FF2B5EF4-FFF2-40B4-BE49-F238E27FC236}">
                <a16:creationId xmlns:a16="http://schemas.microsoft.com/office/drawing/2014/main" id="{0CFDC5FA-CAC9-7242-5896-64F89524061F}"/>
              </a:ext>
            </a:extLst>
          </p:cNvPr>
          <p:cNvSpPr txBox="1"/>
          <p:nvPr/>
        </p:nvSpPr>
        <p:spPr>
          <a:xfrm>
            <a:off x="-66810" y="513092"/>
            <a:ext cx="9167609" cy="1754326"/>
          </a:xfrm>
          <a:prstGeom prst="rect">
            <a:avLst/>
          </a:prstGeom>
          <a:noFill/>
        </p:spPr>
        <p:txBody>
          <a:bodyPr wrap="square" rtlCol="0">
            <a:spAutoFit/>
          </a:bodyPr>
          <a:lstStyle/>
          <a:p>
            <a:pPr marL="285750" indent="-285750">
              <a:buFont typeface="Arial" panose="020B0604020202020204" pitchFamily="34" charset="0"/>
              <a:buChar char="•"/>
            </a:pPr>
            <a:r>
              <a:rPr lang="fr-FR" sz="1200" dirty="0"/>
              <a:t>Remplacement du composteur communal</a:t>
            </a:r>
          </a:p>
          <a:p>
            <a:pPr marL="285750" indent="-285750">
              <a:buFont typeface="Arial" panose="020B0604020202020204" pitchFamily="34" charset="0"/>
              <a:buChar char="•"/>
            </a:pPr>
            <a:r>
              <a:rPr lang="fr-FR" sz="1200" dirty="0"/>
              <a:t>Projets au Clos Moulina</a:t>
            </a:r>
          </a:p>
          <a:p>
            <a:pPr marL="285750" indent="-285750">
              <a:buFont typeface="Arial" panose="020B0604020202020204" pitchFamily="34" charset="0"/>
              <a:buChar char="•"/>
            </a:pPr>
            <a:r>
              <a:rPr lang="fr-FR" sz="1200" dirty="0"/>
              <a:t>Mis à disposition de l’académie, les Dossiers Techniques Amiante (DTA)</a:t>
            </a:r>
          </a:p>
          <a:p>
            <a:pPr marL="285750" indent="-285750">
              <a:buFont typeface="Arial" panose="020B0604020202020204" pitchFamily="34" charset="0"/>
              <a:buChar char="•"/>
            </a:pPr>
            <a:r>
              <a:rPr lang="fr-FR" sz="1200" dirty="0"/>
              <a:t>Installation d’une minuterie pour les radiateurs radiants de l’église</a:t>
            </a:r>
          </a:p>
          <a:p>
            <a:pPr marL="285750" indent="-285750">
              <a:buFont typeface="Arial" panose="020B0604020202020204" pitchFamily="34" charset="0"/>
              <a:buChar char="•"/>
            </a:pPr>
            <a:r>
              <a:rPr lang="fr-FR" sz="1200" dirty="0"/>
              <a:t>Réinstallation des panneaux par terre au Pont du Prêtre</a:t>
            </a:r>
          </a:p>
          <a:p>
            <a:pPr marL="285750" indent="-285750">
              <a:buFont typeface="Arial" panose="020B0604020202020204" pitchFamily="34" charset="0"/>
              <a:buChar char="•"/>
            </a:pPr>
            <a:r>
              <a:rPr lang="fr-FR" sz="1200" dirty="0"/>
              <a:t>Divers travaux à effectuer à la gendarmerie</a:t>
            </a:r>
          </a:p>
          <a:p>
            <a:pPr marL="285750" indent="-285750">
              <a:buFont typeface="Arial" panose="020B0604020202020204" pitchFamily="34" charset="0"/>
              <a:buChar char="•"/>
            </a:pPr>
            <a:r>
              <a:rPr lang="fr-FR" sz="1200" dirty="0"/>
              <a:t>Croix fragilisée au croisement des chemins du </a:t>
            </a:r>
            <a:r>
              <a:rPr lang="fr-FR" sz="1200" dirty="0" err="1"/>
              <a:t>Siguret</a:t>
            </a:r>
            <a:r>
              <a:rPr lang="fr-FR" sz="1200" dirty="0"/>
              <a:t> et du Champ de Foire</a:t>
            </a:r>
          </a:p>
          <a:p>
            <a:pPr marL="285750" indent="-285750">
              <a:buFont typeface="Arial" panose="020B0604020202020204" pitchFamily="34" charset="0"/>
              <a:buChar char="•"/>
            </a:pPr>
            <a:r>
              <a:rPr lang="fr-FR" sz="1200" dirty="0"/>
              <a:t>Réfection de la conduite de cheminée de la chaudière de la mairie</a:t>
            </a:r>
          </a:p>
          <a:p>
            <a:pPr marL="285750" indent="-285750">
              <a:buFont typeface="Arial" panose="020B0604020202020204" pitchFamily="34" charset="0"/>
              <a:buChar char="•"/>
            </a:pPr>
            <a:endParaRPr lang="fr-FR" sz="1200" dirty="0"/>
          </a:p>
        </p:txBody>
      </p:sp>
      <p:sp>
        <p:nvSpPr>
          <p:cNvPr id="6" name="Flèche : courbe vers la gauche 5">
            <a:extLst>
              <a:ext uri="{FF2B5EF4-FFF2-40B4-BE49-F238E27FC236}">
                <a16:creationId xmlns:a16="http://schemas.microsoft.com/office/drawing/2014/main" id="{9DFF5B19-4AAA-53EE-EE35-404ED83D982C}"/>
              </a:ext>
            </a:extLst>
          </p:cNvPr>
          <p:cNvSpPr/>
          <p:nvPr/>
        </p:nvSpPr>
        <p:spPr>
          <a:xfrm>
            <a:off x="4427984" y="3505572"/>
            <a:ext cx="762754" cy="1289397"/>
          </a:xfrm>
          <a:prstGeom prst="curvedLef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ectangle 6">
            <a:hlinkClick r:id="rId4" action="ppaction://hlinksldjump"/>
            <a:extLst>
              <a:ext uri="{FF2B5EF4-FFF2-40B4-BE49-F238E27FC236}">
                <a16:creationId xmlns:a16="http://schemas.microsoft.com/office/drawing/2014/main" id="{D05706A6-98EF-7E92-F01A-1C8D65B5FF08}"/>
              </a:ext>
            </a:extLst>
          </p:cNvPr>
          <p:cNvSpPr/>
          <p:nvPr/>
        </p:nvSpPr>
        <p:spPr>
          <a:xfrm>
            <a:off x="5292080" y="3649588"/>
            <a:ext cx="2207271" cy="707886"/>
          </a:xfrm>
          <a:prstGeom prst="rect">
            <a:avLst/>
          </a:prstGeom>
          <a:noFill/>
        </p:spPr>
        <p:txBody>
          <a:bodyPr wrap="none" lIns="91440" tIns="45720" rIns="91440" bIns="45720">
            <a:spAutoFit/>
          </a:bodyPr>
          <a:lstStyle/>
          <a:p>
            <a:pPr algn="ctr"/>
            <a:r>
              <a:rPr lang="fr-FR" sz="2000" b="1"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4" action="ppaction://hlinksldjump">
                  <a:extLst>
                    <a:ext uri="{A12FA001-AC4F-418D-AE19-62706E023703}">
                      <ahyp:hlinkClr xmlns:ahyp="http://schemas.microsoft.com/office/drawing/2018/hyperlinkcolor" val="tx"/>
                    </a:ext>
                  </a:extLst>
                </a:hlinkClick>
              </a:rPr>
              <a:t>CLIC pour </a:t>
            </a: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4" action="ppaction://hlinksldjump">
                  <a:extLst>
                    <a:ext uri="{A12FA001-AC4F-418D-AE19-62706E023703}">
                      <ahyp:hlinkClr xmlns:ahyp="http://schemas.microsoft.com/office/drawing/2018/hyperlinkcolor" val="tx"/>
                    </a:ext>
                  </a:extLst>
                </a:hlinkClick>
              </a:rPr>
              <a:t>aller aux</a:t>
            </a:r>
          </a:p>
          <a:p>
            <a:pPr algn="ct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hlinkClick r:id="rId4" action="ppaction://hlinksldjump">
                  <a:extLst>
                    <a:ext uri="{A12FA001-AC4F-418D-AE19-62706E023703}">
                      <ahyp:hlinkClr xmlns:ahyp="http://schemas.microsoft.com/office/drawing/2018/hyperlinkcolor" val="tx"/>
                    </a:ext>
                  </a:extLst>
                </a:hlinkClick>
              </a:rPr>
              <a:t> </a:t>
            </a:r>
            <a:r>
              <a:rPr lang="fr-FR" sz="2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rPr>
              <a:t>informations</a:t>
            </a:r>
          </a:p>
        </p:txBody>
      </p:sp>
    </p:spTree>
    <p:extLst>
      <p:ext uri="{BB962C8B-B14F-4D97-AF65-F5344CB8AC3E}">
        <p14:creationId xmlns:p14="http://schemas.microsoft.com/office/powerpoint/2010/main" val="32198740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8087027-142B-4B73-9AE2-3BC1BAF58B70}" type="datetime1">
              <a:rPr lang="fr-FR" smtClean="0"/>
              <a:t>17/03/2026</a:t>
            </a:fld>
            <a:endParaRPr lang="fr-FR"/>
          </a:p>
        </p:txBody>
      </p:sp>
      <p:sp>
        <p:nvSpPr>
          <p:cNvPr id="3" name="Espace réservé du pied de page 2"/>
          <p:cNvSpPr>
            <a:spLocks noGrp="1"/>
          </p:cNvSpPr>
          <p:nvPr>
            <p:ph type="ftr" sz="quarter" idx="11"/>
          </p:nvPr>
        </p:nvSpPr>
        <p:spPr/>
        <p:txBody>
          <a:bodyPr/>
          <a:lstStyle/>
          <a:p>
            <a:r>
              <a:rPr lang="fr-FR"/>
              <a:t>CM n°34 du  05/03/2026</a:t>
            </a:r>
          </a:p>
        </p:txBody>
      </p:sp>
      <p:sp>
        <p:nvSpPr>
          <p:cNvPr id="4" name="Espace réservé du numéro de diapositive 3"/>
          <p:cNvSpPr>
            <a:spLocks noGrp="1"/>
          </p:cNvSpPr>
          <p:nvPr>
            <p:ph type="sldNum" sz="quarter" idx="12"/>
          </p:nvPr>
        </p:nvSpPr>
        <p:spPr/>
        <p:txBody>
          <a:bodyPr/>
          <a:lstStyle/>
          <a:p>
            <a:fld id="{759F8C28-2559-48B3-A02F-41E0C7A8A4CA}" type="slidenum">
              <a:rPr lang="fr-FR" smtClean="0"/>
              <a:t>68</a:t>
            </a:fld>
            <a:endParaRPr lang="fr-FR"/>
          </a:p>
        </p:txBody>
      </p:sp>
      <p:sp>
        <p:nvSpPr>
          <p:cNvPr id="10" name="Rectangle 9"/>
          <p:cNvSpPr/>
          <p:nvPr/>
        </p:nvSpPr>
        <p:spPr>
          <a:xfrm>
            <a:off x="1470309" y="24368"/>
            <a:ext cx="6048672" cy="369332"/>
          </a:xfrm>
          <a:prstGeom prst="rect">
            <a:avLst/>
          </a:prstGeom>
        </p:spPr>
        <p:txBody>
          <a:bodyPr wrap="square">
            <a:spAutoFit/>
          </a:bodyPr>
          <a:lstStyle/>
          <a:p>
            <a:pPr algn="ctr"/>
            <a:r>
              <a:rPr lang="fr-FR" b="1" dirty="0">
                <a:solidFill>
                  <a:srgbClr val="00B0F0"/>
                </a:solidFill>
              </a:rPr>
              <a:t>Remplacement du composteur communal</a:t>
            </a:r>
          </a:p>
        </p:txBody>
      </p:sp>
      <p:pic>
        <p:nvPicPr>
          <p:cNvPr id="15" name="Imag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92" y="113770"/>
            <a:ext cx="658286" cy="720000"/>
          </a:xfrm>
          <a:prstGeom prst="rect">
            <a:avLst/>
          </a:prstGeom>
        </p:spPr>
      </p:pic>
      <p:pic>
        <p:nvPicPr>
          <p:cNvPr id="13" name="Image 12" descr="Une image contenant plein air, plante, grave, arbre&#10;&#10;Le contenu généré par l’IA peut être incorrect.">
            <a:extLst>
              <a:ext uri="{FF2B5EF4-FFF2-40B4-BE49-F238E27FC236}">
                <a16:creationId xmlns:a16="http://schemas.microsoft.com/office/drawing/2014/main" id="{9E7DA9AE-E2B4-86BA-C9E8-E601B0B463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2519" y="379459"/>
            <a:ext cx="2837593" cy="1773495"/>
          </a:xfrm>
          <a:prstGeom prst="rect">
            <a:avLst/>
          </a:prstGeom>
        </p:spPr>
      </p:pic>
      <p:sp>
        <p:nvSpPr>
          <p:cNvPr id="5" name="ZoneTexte 4">
            <a:extLst>
              <a:ext uri="{FF2B5EF4-FFF2-40B4-BE49-F238E27FC236}">
                <a16:creationId xmlns:a16="http://schemas.microsoft.com/office/drawing/2014/main" id="{457FD6F1-B0E0-8778-1A27-6F44E8755D7C}"/>
              </a:ext>
            </a:extLst>
          </p:cNvPr>
          <p:cNvSpPr txBox="1"/>
          <p:nvPr/>
        </p:nvSpPr>
        <p:spPr>
          <a:xfrm>
            <a:off x="0" y="2201462"/>
            <a:ext cx="9144000" cy="2677656"/>
          </a:xfrm>
          <a:prstGeom prst="rect">
            <a:avLst/>
          </a:prstGeom>
          <a:noFill/>
        </p:spPr>
        <p:txBody>
          <a:bodyPr wrap="square" rtlCol="0">
            <a:spAutoFit/>
          </a:bodyPr>
          <a:lstStyle/>
          <a:p>
            <a:pPr algn="ctr"/>
            <a:r>
              <a:rPr lang="fr-FR" sz="1200" b="1" dirty="0"/>
              <a:t>Sandra a rencontré l’ambassadrice compostage de la CCM pour résoudre le problème de notre composteur en fin de vie  depuis cet été :</a:t>
            </a:r>
          </a:p>
          <a:p>
            <a:pPr marL="171450" indent="-171450">
              <a:buFont typeface="Arial" panose="020B0604020202020204" pitchFamily="34" charset="0"/>
              <a:buChar char="•"/>
            </a:pPr>
            <a:r>
              <a:rPr lang="fr-FR" sz="1200" dirty="0"/>
              <a:t>Les trois composteurs vont être remplacés.</a:t>
            </a:r>
          </a:p>
          <a:p>
            <a:pPr marL="171450" indent="-171450">
              <a:buFont typeface="Arial" panose="020B0604020202020204" pitchFamily="34" charset="0"/>
              <a:buChar char="•"/>
            </a:pPr>
            <a:r>
              <a:rPr lang="fr-FR" sz="1200" dirty="0"/>
              <a:t>Elle va nous faire parvenir en amont une convention de partenariat.</a:t>
            </a:r>
          </a:p>
          <a:p>
            <a:pPr marL="171450" indent="-171450">
              <a:buFont typeface="Arial" panose="020B0604020202020204" pitchFamily="34" charset="0"/>
              <a:buChar char="•"/>
            </a:pPr>
            <a:r>
              <a:rPr lang="fr-FR" sz="1200" dirty="0"/>
              <a:t>Elle se déplace sur place et installe les bacs.</a:t>
            </a:r>
            <a:br>
              <a:rPr lang="fr-FR" sz="1200" dirty="0"/>
            </a:br>
            <a:r>
              <a:rPr lang="fr-FR" sz="1200" dirty="0">
                <a:solidFill>
                  <a:srgbClr val="FF0000"/>
                </a:solidFill>
              </a:rPr>
              <a:t>Il faudra demander à Pascal de grillager le bac à déchets et peut-être le bac de maturation pour éviter la visite des rats</a:t>
            </a:r>
          </a:p>
          <a:p>
            <a:pPr marL="171450" indent="-171450">
              <a:buFont typeface="Arial" panose="020B0604020202020204" pitchFamily="34" charset="0"/>
              <a:buChar char="•"/>
            </a:pPr>
            <a:r>
              <a:rPr lang="fr-FR" sz="1200" dirty="0"/>
              <a:t>Nous devons évacués les anciens et j’ai proposé que Pascal ou Jérôme (selon la période) donne la main pour le montage.</a:t>
            </a:r>
          </a:p>
          <a:p>
            <a:pPr marL="177800" indent="-177800">
              <a:buFont typeface="Arial" panose="020B0604020202020204" pitchFamily="34" charset="0"/>
              <a:buChar char="•"/>
            </a:pPr>
            <a:r>
              <a:rPr lang="fr-FR" sz="1200"/>
              <a:t>La CCM </a:t>
            </a:r>
            <a:r>
              <a:rPr lang="fr-FR" sz="1200" dirty="0"/>
              <a:t>peut également nous fournir le broyât au fil du temps.</a:t>
            </a:r>
          </a:p>
          <a:p>
            <a:pPr algn="ctr"/>
            <a:br>
              <a:rPr lang="fr-FR" sz="1200" dirty="0"/>
            </a:br>
            <a:r>
              <a:rPr lang="fr-FR" sz="1200" b="1" dirty="0"/>
              <a:t>Elle propose de nous rencontrer par la suite ou le jour même de l’installation pour une rapide prise de contact.</a:t>
            </a:r>
          </a:p>
          <a:p>
            <a:pPr marL="171450" indent="-171450">
              <a:buFont typeface="Arial" panose="020B0604020202020204" pitchFamily="34" charset="0"/>
              <a:buChar char="•"/>
            </a:pPr>
            <a:r>
              <a:rPr lang="fr-FR" sz="1200" dirty="0"/>
              <a:t>Nous avons évoqué les déchets compostables de la cantine. J’ai été honnête en disant que nous avions peu d’enfants (20 max) par repas et que la majeure partie du temps les restes étaient donnés aux poules ou aux cochons. Elle a trouvé cela logique et judicieux. </a:t>
            </a:r>
          </a:p>
          <a:p>
            <a:pPr marL="171450" indent="-171450">
              <a:buFont typeface="Arial" panose="020B0604020202020204" pitchFamily="34" charset="0"/>
              <a:buChar char="•"/>
            </a:pPr>
            <a:r>
              <a:rPr lang="fr-FR" sz="1200" dirty="0"/>
              <a:t>En revanche, j’ai parlé des habitants qui l’utilisent et d’avoir peut être une réunion de remise en place des consignes d’utilisation. </a:t>
            </a:r>
            <a:br>
              <a:rPr lang="fr-FR" sz="1200" dirty="0"/>
            </a:br>
            <a:r>
              <a:rPr lang="fr-FR" sz="1200" dirty="0"/>
              <a:t>D’ailleurs, elle installera également des panneaux explicatifs vers les composteurs.</a:t>
            </a:r>
          </a:p>
          <a:p>
            <a:pPr marL="171450" indent="-171450">
              <a:buFont typeface="Arial" panose="020B0604020202020204" pitchFamily="34" charset="0"/>
              <a:buChar char="•"/>
            </a:pPr>
            <a:r>
              <a:rPr lang="fr-FR" sz="1200" dirty="0"/>
              <a:t>Nous avons également évoqué le marché aux fleurs et une possible intervention de sensibilisation au compostage.</a:t>
            </a:r>
          </a:p>
        </p:txBody>
      </p:sp>
    </p:spTree>
    <p:extLst>
      <p:ext uri="{BB962C8B-B14F-4D97-AF65-F5344CB8AC3E}">
        <p14:creationId xmlns:p14="http://schemas.microsoft.com/office/powerpoint/2010/main" val="1399273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3863F-0EEA-212A-E86F-81EA15D25FDF}"/>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CFC26E64-41D4-91FE-C0A3-50A7052BFE32}"/>
              </a:ext>
            </a:extLst>
          </p:cNvPr>
          <p:cNvSpPr txBox="1"/>
          <p:nvPr/>
        </p:nvSpPr>
        <p:spPr>
          <a:xfrm>
            <a:off x="0" y="85856"/>
            <a:ext cx="9108504"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Projets au Clos Moulina</a:t>
            </a:r>
          </a:p>
        </p:txBody>
      </p:sp>
      <p:sp>
        <p:nvSpPr>
          <p:cNvPr id="2" name="Espace réservé de la date 1">
            <a:extLst>
              <a:ext uri="{FF2B5EF4-FFF2-40B4-BE49-F238E27FC236}">
                <a16:creationId xmlns:a16="http://schemas.microsoft.com/office/drawing/2014/main" id="{48C30597-D8F0-9611-6C00-734BD50B5424}"/>
              </a:ext>
            </a:extLst>
          </p:cNvPr>
          <p:cNvSpPr>
            <a:spLocks noGrp="1"/>
          </p:cNvSpPr>
          <p:nvPr>
            <p:ph type="dt" sz="half" idx="10"/>
          </p:nvPr>
        </p:nvSpPr>
        <p:spPr/>
        <p:txBody>
          <a:bodyPr/>
          <a:lstStyle/>
          <a:p>
            <a:fld id="{990D091F-0B44-41A5-B25E-26B4BA34A853}"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84872E9F-5254-7AFC-03F6-37F1849B4EC5}"/>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6F23D771-27FE-F7C5-7F8E-67FC00FBA72D}"/>
              </a:ext>
            </a:extLst>
          </p:cNvPr>
          <p:cNvSpPr>
            <a:spLocks noGrp="1"/>
          </p:cNvSpPr>
          <p:nvPr>
            <p:ph type="sldNum" sz="quarter" idx="12"/>
          </p:nvPr>
        </p:nvSpPr>
        <p:spPr/>
        <p:txBody>
          <a:bodyPr/>
          <a:lstStyle/>
          <a:p>
            <a:fld id="{759F8C28-2559-48B3-A02F-41E0C7A8A4CA}" type="slidenum">
              <a:rPr lang="fr-FR" smtClean="0"/>
              <a:t>69</a:t>
            </a:fld>
            <a:endParaRPr lang="fr-FR"/>
          </a:p>
        </p:txBody>
      </p:sp>
      <p:sp>
        <p:nvSpPr>
          <p:cNvPr id="6" name="ZoneTexte 5">
            <a:extLst>
              <a:ext uri="{FF2B5EF4-FFF2-40B4-BE49-F238E27FC236}">
                <a16:creationId xmlns:a16="http://schemas.microsoft.com/office/drawing/2014/main" id="{5A688B1D-AF7C-9140-3274-BC55D394B297}"/>
              </a:ext>
            </a:extLst>
          </p:cNvPr>
          <p:cNvSpPr txBox="1"/>
          <p:nvPr/>
        </p:nvSpPr>
        <p:spPr>
          <a:xfrm>
            <a:off x="32924" y="733204"/>
            <a:ext cx="2738876" cy="3231654"/>
          </a:xfrm>
          <a:prstGeom prst="rect">
            <a:avLst/>
          </a:prstGeom>
          <a:noFill/>
        </p:spPr>
        <p:txBody>
          <a:bodyPr wrap="square" rtlCol="0">
            <a:spAutoFit/>
          </a:bodyPr>
          <a:lstStyle/>
          <a:p>
            <a:r>
              <a:rPr lang="fr-FR" sz="1200" dirty="0"/>
              <a:t>Nouvelle présidente : Muriel ALDEBERT</a:t>
            </a:r>
          </a:p>
          <a:p>
            <a:r>
              <a:rPr lang="fr-FR" sz="1200" dirty="0"/>
              <a:t>CR réunion avec le Maire :</a:t>
            </a:r>
          </a:p>
          <a:p>
            <a:pPr marL="171450" indent="-171450">
              <a:buFont typeface="Arial" panose="020B0604020202020204" pitchFamily="34" charset="0"/>
              <a:buChar char="•"/>
            </a:pPr>
            <a:r>
              <a:rPr lang="fr-FR" sz="1200" dirty="0"/>
              <a:t>La route du lotissement (en bleu) pourrait rejoindre les voiries communales </a:t>
            </a:r>
            <a:br>
              <a:rPr lang="fr-FR" sz="1200" dirty="0"/>
            </a:br>
            <a:r>
              <a:rPr lang="fr-FR" sz="1200" dirty="0"/>
              <a:t>uniquement si l’ASL la « remet à neuf » au préalable.</a:t>
            </a:r>
          </a:p>
          <a:p>
            <a:pPr marL="171450" indent="-171450">
              <a:buFont typeface="Arial" panose="020B0604020202020204" pitchFamily="34" charset="0"/>
              <a:buChar char="•"/>
            </a:pPr>
            <a:r>
              <a:rPr lang="fr-FR" sz="1200" dirty="0"/>
              <a:t>Le chemin d’accès au plan d’eau (en vert) pourrait être repris par la commune – Voir </a:t>
            </a:r>
            <a:r>
              <a:rPr lang="fr-FR" sz="1200" dirty="0">
                <a:hlinkClick r:id="rId3" action="ppaction://hlinkfile"/>
              </a:rPr>
              <a:t>la vue parcellaire</a:t>
            </a:r>
            <a:endParaRPr lang="fr-FR" sz="1200" dirty="0"/>
          </a:p>
          <a:p>
            <a:pPr marL="171450" indent="-171450">
              <a:buFont typeface="Arial" panose="020B0604020202020204" pitchFamily="34" charset="0"/>
              <a:buChar char="•"/>
            </a:pPr>
            <a:r>
              <a:rPr lang="fr-FR" sz="1200" dirty="0"/>
              <a:t>Déneigement de ce chemin devrait être assuré</a:t>
            </a:r>
          </a:p>
          <a:p>
            <a:pPr marL="171450" indent="-171450">
              <a:buFont typeface="Arial" panose="020B0604020202020204" pitchFamily="34" charset="0"/>
              <a:buChar char="•"/>
            </a:pPr>
            <a:r>
              <a:rPr lang="fr-FR" sz="1200" dirty="0"/>
              <a:t>Déchets prés du parking du plan d’eau et sous le transformateur </a:t>
            </a:r>
            <a:r>
              <a:rPr lang="fr-FR" sz="1200" dirty="0" err="1"/>
              <a:t>electrique</a:t>
            </a:r>
            <a:endParaRPr lang="fr-FR" sz="1200" dirty="0"/>
          </a:p>
          <a:p>
            <a:pPr marL="171450" indent="-171450">
              <a:buFont typeface="Arial" panose="020B0604020202020204" pitchFamily="34" charset="0"/>
              <a:buChar char="•"/>
            </a:pPr>
            <a:r>
              <a:rPr lang="fr-FR" sz="1200" dirty="0"/>
              <a:t>Miroir accepté par l’AG, payé par la copropriété, la mairie se chargeant de son installation –</a:t>
            </a:r>
            <a:r>
              <a:rPr lang="fr-FR" sz="1200" dirty="0">
                <a:solidFill>
                  <a:srgbClr val="FF0000"/>
                </a:solidFill>
              </a:rPr>
              <a:t> A commander ?</a:t>
            </a:r>
          </a:p>
        </p:txBody>
      </p:sp>
      <p:pic>
        <p:nvPicPr>
          <p:cNvPr id="9" name="Image 8" descr="Une image contenant plein air, arbre, route, plante&#10;&#10;Le contenu généré par l’IA peut être incorrect.">
            <a:extLst>
              <a:ext uri="{FF2B5EF4-FFF2-40B4-BE49-F238E27FC236}">
                <a16:creationId xmlns:a16="http://schemas.microsoft.com/office/drawing/2014/main" id="{D85B20EB-2398-0FBB-D671-567B630D20E3}"/>
              </a:ext>
            </a:extLst>
          </p:cNvPr>
          <p:cNvPicPr>
            <a:picLocks noChangeAspect="1"/>
          </p:cNvPicPr>
          <p:nvPr/>
        </p:nvPicPr>
        <p:blipFill>
          <a:blip r:embed="rId4"/>
          <a:stretch>
            <a:fillRect/>
          </a:stretch>
        </p:blipFill>
        <p:spPr>
          <a:xfrm>
            <a:off x="294753" y="3995554"/>
            <a:ext cx="2215217" cy="1361045"/>
          </a:xfrm>
          <a:prstGeom prst="rect">
            <a:avLst/>
          </a:prstGeom>
        </p:spPr>
      </p:pic>
      <p:pic>
        <p:nvPicPr>
          <p:cNvPr id="12" name="Image 11" descr="Une image contenant carte, Photographie aérienne, Vue plongeante, aérien&#10;&#10;Le contenu généré par l’IA peut être incorrect.">
            <a:extLst>
              <a:ext uri="{FF2B5EF4-FFF2-40B4-BE49-F238E27FC236}">
                <a16:creationId xmlns:a16="http://schemas.microsoft.com/office/drawing/2014/main" id="{8F93AFEB-59AB-99A5-CE21-59C3C13F9C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07739" y="720000"/>
            <a:ext cx="6024121" cy="4500560"/>
          </a:xfrm>
          <a:prstGeom prst="rect">
            <a:avLst/>
          </a:prstGeom>
        </p:spPr>
      </p:pic>
      <p:pic>
        <p:nvPicPr>
          <p:cNvPr id="10" name="Image 9">
            <a:extLst>
              <a:ext uri="{FF2B5EF4-FFF2-40B4-BE49-F238E27FC236}">
                <a16:creationId xmlns:a16="http://schemas.microsoft.com/office/drawing/2014/main" id="{43CB48F6-80AF-25CC-83C3-2985149183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12354"/>
            <a:ext cx="539552" cy="518711"/>
          </a:xfrm>
          <a:prstGeom prst="rect">
            <a:avLst/>
          </a:prstGeom>
        </p:spPr>
      </p:pic>
    </p:spTree>
    <p:extLst>
      <p:ext uri="{BB962C8B-B14F-4D97-AF65-F5344CB8AC3E}">
        <p14:creationId xmlns:p14="http://schemas.microsoft.com/office/powerpoint/2010/main" val="4129493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0980F-B7AA-4C04-F8A8-9612E33DDB81}"/>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ED7FA53-9359-2D5B-040F-B21B4015DDB4}"/>
              </a:ext>
            </a:extLst>
          </p:cNvPr>
          <p:cNvSpPr>
            <a:spLocks noGrp="1"/>
          </p:cNvSpPr>
          <p:nvPr>
            <p:ph type="dt" sz="half" idx="10"/>
          </p:nvPr>
        </p:nvSpPr>
        <p:spPr/>
        <p:txBody>
          <a:bodyPr/>
          <a:lstStyle/>
          <a:p>
            <a:fld id="{DCDDF9E5-154A-40FB-8894-F2CAEF6E1F97}"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4213EABF-7092-1432-03D6-D10DFFFB5BDD}"/>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5CB36A41-4C64-2F2A-B40C-0A7B83EDF80B}"/>
              </a:ext>
            </a:extLst>
          </p:cNvPr>
          <p:cNvSpPr>
            <a:spLocks noGrp="1"/>
          </p:cNvSpPr>
          <p:nvPr>
            <p:ph type="sldNum" sz="quarter" idx="12"/>
          </p:nvPr>
        </p:nvSpPr>
        <p:spPr>
          <a:xfrm>
            <a:off x="6567180" y="5233764"/>
            <a:ext cx="2133600" cy="304271"/>
          </a:xfrm>
        </p:spPr>
        <p:txBody>
          <a:bodyPr/>
          <a:lstStyle/>
          <a:p>
            <a:fld id="{759F8C28-2559-48B3-A02F-41E0C7A8A4CA}" type="slidenum">
              <a:rPr lang="fr-FR" smtClean="0"/>
              <a:t>7</a:t>
            </a:fld>
            <a:endParaRPr lang="fr-FR"/>
          </a:p>
        </p:txBody>
      </p:sp>
      <p:sp>
        <p:nvSpPr>
          <p:cNvPr id="10" name="ZoneTexte 9">
            <a:extLst>
              <a:ext uri="{FF2B5EF4-FFF2-40B4-BE49-F238E27FC236}">
                <a16:creationId xmlns:a16="http://schemas.microsoft.com/office/drawing/2014/main" id="{1EB088EC-A114-59F2-6305-42C3C07919A1}"/>
              </a:ext>
            </a:extLst>
          </p:cNvPr>
          <p:cNvSpPr txBox="1"/>
          <p:nvPr/>
        </p:nvSpPr>
        <p:spPr>
          <a:xfrm>
            <a:off x="778015" y="14301"/>
            <a:ext cx="8365985" cy="646331"/>
          </a:xfrm>
          <a:prstGeom prst="rect">
            <a:avLst/>
          </a:prstGeom>
          <a:noFill/>
        </p:spPr>
        <p:txBody>
          <a:bodyPr wrap="square" rtlCol="0">
            <a:spAutoFit/>
          </a:bodyPr>
          <a:lstStyle/>
          <a:p>
            <a:pPr lvl="0" algn="ctr"/>
            <a:r>
              <a:rPr lang="fr-FR" b="1" dirty="0">
                <a:solidFill>
                  <a:srgbClr val="00B0F0"/>
                </a:solidFill>
              </a:rPr>
              <a:t>Mise en conformité du parcours d'évacuation de l'école et de la salle polyvalente</a:t>
            </a:r>
          </a:p>
          <a:p>
            <a:pPr lvl="0" algn="ctr"/>
            <a:r>
              <a:rPr lang="fr-FR" b="1" dirty="0">
                <a:solidFill>
                  <a:srgbClr val="00B0F0"/>
                </a:solidFill>
              </a:rPr>
              <a:t>Pose des plans inclinés</a:t>
            </a:r>
          </a:p>
        </p:txBody>
      </p:sp>
      <p:pic>
        <p:nvPicPr>
          <p:cNvPr id="8" name="Image 7" descr="Une image contenant Panneau de signalisation, signe&#10;&#10;Description générée automatiquement">
            <a:extLst>
              <a:ext uri="{FF2B5EF4-FFF2-40B4-BE49-F238E27FC236}">
                <a16:creationId xmlns:a16="http://schemas.microsoft.com/office/drawing/2014/main" id="{2C9F3D7A-4B63-E552-AE53-48098B1312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01" y="42487"/>
            <a:ext cx="685714" cy="720000"/>
          </a:xfrm>
          <a:prstGeom prst="rect">
            <a:avLst/>
          </a:prstGeom>
        </p:spPr>
      </p:pic>
      <p:cxnSp>
        <p:nvCxnSpPr>
          <p:cNvPr id="15" name="Connecteur droit avec flèche 14">
            <a:extLst>
              <a:ext uri="{FF2B5EF4-FFF2-40B4-BE49-F238E27FC236}">
                <a16:creationId xmlns:a16="http://schemas.microsoft.com/office/drawing/2014/main" id="{5CB0A4E4-122B-B20A-0094-5F7FA6D47AC4}"/>
              </a:ext>
            </a:extLst>
          </p:cNvPr>
          <p:cNvCxnSpPr>
            <a:cxnSpLocks/>
          </p:cNvCxnSpPr>
          <p:nvPr/>
        </p:nvCxnSpPr>
        <p:spPr>
          <a:xfrm flipV="1">
            <a:off x="2527252" y="1954030"/>
            <a:ext cx="1199741" cy="234347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2E488837-83E9-28FC-6078-E0E80EE58A9B}"/>
              </a:ext>
            </a:extLst>
          </p:cNvPr>
          <p:cNvSpPr txBox="1"/>
          <p:nvPr/>
        </p:nvSpPr>
        <p:spPr>
          <a:xfrm>
            <a:off x="2549776" y="4666912"/>
            <a:ext cx="4370791" cy="338554"/>
          </a:xfrm>
          <a:prstGeom prst="rect">
            <a:avLst/>
          </a:prstGeom>
          <a:noFill/>
        </p:spPr>
        <p:txBody>
          <a:bodyPr wrap="square">
            <a:spAutoFit/>
          </a:bodyPr>
          <a:lstStyle/>
          <a:p>
            <a:r>
              <a:rPr lang="fr-FR" sz="1600" dirty="0"/>
              <a:t>2 Plans inclinés  pour PMR  déjà réalisés: </a:t>
            </a:r>
            <a:r>
              <a:rPr lang="fr-FR" sz="1600" b="1" dirty="0"/>
              <a:t>6 480 €</a:t>
            </a:r>
            <a:endParaRPr lang="fr-FR" sz="1600" dirty="0"/>
          </a:p>
        </p:txBody>
      </p:sp>
      <p:pic>
        <p:nvPicPr>
          <p:cNvPr id="18" name="Image 17">
            <a:extLst>
              <a:ext uri="{FF2B5EF4-FFF2-40B4-BE49-F238E27FC236}">
                <a16:creationId xmlns:a16="http://schemas.microsoft.com/office/drawing/2014/main" id="{BA83A3C7-7884-8F96-C9B1-303E668D72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5696" y="654658"/>
            <a:ext cx="5665879" cy="35411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9" name="Connecteur droit avec flèche 18">
            <a:extLst>
              <a:ext uri="{FF2B5EF4-FFF2-40B4-BE49-F238E27FC236}">
                <a16:creationId xmlns:a16="http://schemas.microsoft.com/office/drawing/2014/main" id="{84C46837-F92B-D0E0-A3F9-C90F036DF58F}"/>
              </a:ext>
            </a:extLst>
          </p:cNvPr>
          <p:cNvCxnSpPr>
            <a:cxnSpLocks/>
          </p:cNvCxnSpPr>
          <p:nvPr/>
        </p:nvCxnSpPr>
        <p:spPr>
          <a:xfrm flipH="1" flipV="1">
            <a:off x="4667807" y="2713484"/>
            <a:ext cx="749202" cy="195217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E2768F56-7A78-29B1-1AC0-20D154294841}"/>
              </a:ext>
            </a:extLst>
          </p:cNvPr>
          <p:cNvCxnSpPr>
            <a:cxnSpLocks/>
          </p:cNvCxnSpPr>
          <p:nvPr/>
        </p:nvCxnSpPr>
        <p:spPr>
          <a:xfrm flipV="1">
            <a:off x="4211960" y="3490241"/>
            <a:ext cx="0" cy="117541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18638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A5D9B-15FF-30E3-6D7F-578736038389}"/>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2EBD956-83E7-6CC4-CE67-2349051BB706}"/>
              </a:ext>
            </a:extLst>
          </p:cNvPr>
          <p:cNvSpPr>
            <a:spLocks noGrp="1"/>
          </p:cNvSpPr>
          <p:nvPr>
            <p:ph type="dt" sz="half" idx="10"/>
          </p:nvPr>
        </p:nvSpPr>
        <p:spPr/>
        <p:txBody>
          <a:bodyPr/>
          <a:lstStyle/>
          <a:p>
            <a:fld id="{F2058E1A-05E6-4FDA-8353-A505277B11AF}" type="datetime1">
              <a:rPr lang="fr-FR" smtClean="0"/>
              <a:t>17/03/2026</a:t>
            </a:fld>
            <a:endParaRPr lang="fr-FR"/>
          </a:p>
        </p:txBody>
      </p:sp>
      <p:sp>
        <p:nvSpPr>
          <p:cNvPr id="3" name="Espace réservé du pied de page 2">
            <a:extLst>
              <a:ext uri="{FF2B5EF4-FFF2-40B4-BE49-F238E27FC236}">
                <a16:creationId xmlns:a16="http://schemas.microsoft.com/office/drawing/2014/main" id="{6F7F5693-33D7-B13C-5862-69AF37755F81}"/>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086750F7-6FF8-B501-35DF-AF74246668E4}"/>
              </a:ext>
            </a:extLst>
          </p:cNvPr>
          <p:cNvSpPr>
            <a:spLocks noGrp="1"/>
          </p:cNvSpPr>
          <p:nvPr>
            <p:ph type="sldNum" sz="quarter" idx="12"/>
          </p:nvPr>
        </p:nvSpPr>
        <p:spPr/>
        <p:txBody>
          <a:bodyPr/>
          <a:lstStyle/>
          <a:p>
            <a:fld id="{759F8C28-2559-48B3-A02F-41E0C7A8A4CA}" type="slidenum">
              <a:rPr lang="fr-FR" smtClean="0"/>
              <a:t>70</a:t>
            </a:fld>
            <a:endParaRPr lang="fr-FR"/>
          </a:p>
        </p:txBody>
      </p:sp>
      <p:pic>
        <p:nvPicPr>
          <p:cNvPr id="11" name="Image 10">
            <a:extLst>
              <a:ext uri="{FF2B5EF4-FFF2-40B4-BE49-F238E27FC236}">
                <a16:creationId xmlns:a16="http://schemas.microsoft.com/office/drawing/2014/main" id="{553C8008-23F2-AF45-5ED8-E9DC42EC98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6" y="5992"/>
            <a:ext cx="1030213" cy="720000"/>
          </a:xfrm>
          <a:prstGeom prst="rect">
            <a:avLst/>
          </a:prstGeom>
        </p:spPr>
      </p:pic>
      <p:sp>
        <p:nvSpPr>
          <p:cNvPr id="10" name="ZoneTexte 9">
            <a:extLst>
              <a:ext uri="{FF2B5EF4-FFF2-40B4-BE49-F238E27FC236}">
                <a16:creationId xmlns:a16="http://schemas.microsoft.com/office/drawing/2014/main" id="{F4730BB5-1C73-9BF7-5245-5F9112EF1870}"/>
              </a:ext>
            </a:extLst>
          </p:cNvPr>
          <p:cNvSpPr txBox="1"/>
          <p:nvPr/>
        </p:nvSpPr>
        <p:spPr>
          <a:xfrm>
            <a:off x="802157" y="12376"/>
            <a:ext cx="8365985" cy="369332"/>
          </a:xfrm>
          <a:prstGeom prst="rect">
            <a:avLst/>
          </a:prstGeom>
          <a:noFill/>
        </p:spPr>
        <p:txBody>
          <a:bodyPr wrap="square" rtlCol="0">
            <a:spAutoFit/>
          </a:bodyPr>
          <a:lstStyle/>
          <a:p>
            <a:pPr lvl="0" algn="ctr"/>
            <a:r>
              <a:rPr lang="fr-FR" b="1" dirty="0">
                <a:solidFill>
                  <a:srgbClr val="00B0F0"/>
                </a:solidFill>
              </a:rPr>
              <a:t>Mis à disposition de l’académie, les Dossiers Techniques Amiante (DTA)</a:t>
            </a:r>
          </a:p>
        </p:txBody>
      </p:sp>
      <p:pic>
        <p:nvPicPr>
          <p:cNvPr id="8" name="Image 7">
            <a:extLst>
              <a:ext uri="{FF2B5EF4-FFF2-40B4-BE49-F238E27FC236}">
                <a16:creationId xmlns:a16="http://schemas.microsoft.com/office/drawing/2014/main" id="{77CE7964-9597-9CEC-28FF-D1CBAEB45799}"/>
              </a:ext>
            </a:extLst>
          </p:cNvPr>
          <p:cNvPicPr>
            <a:picLocks noChangeAspect="1"/>
          </p:cNvPicPr>
          <p:nvPr/>
        </p:nvPicPr>
        <p:blipFill>
          <a:blip r:embed="rId3"/>
          <a:stretch>
            <a:fillRect/>
          </a:stretch>
        </p:blipFill>
        <p:spPr>
          <a:xfrm>
            <a:off x="4572000" y="2963480"/>
            <a:ext cx="4287530" cy="2235543"/>
          </a:xfrm>
          <a:prstGeom prst="rect">
            <a:avLst/>
          </a:prstGeom>
        </p:spPr>
      </p:pic>
      <p:pic>
        <p:nvPicPr>
          <p:cNvPr id="9" name="Image 8">
            <a:extLst>
              <a:ext uri="{FF2B5EF4-FFF2-40B4-BE49-F238E27FC236}">
                <a16:creationId xmlns:a16="http://schemas.microsoft.com/office/drawing/2014/main" id="{AE8FD68F-C492-3AD0-A527-2ED1309A043F}"/>
              </a:ext>
            </a:extLst>
          </p:cNvPr>
          <p:cNvPicPr>
            <a:picLocks noChangeAspect="1"/>
          </p:cNvPicPr>
          <p:nvPr/>
        </p:nvPicPr>
        <p:blipFill>
          <a:blip r:embed="rId4"/>
          <a:stretch>
            <a:fillRect/>
          </a:stretch>
        </p:blipFill>
        <p:spPr>
          <a:xfrm>
            <a:off x="2300805" y="370748"/>
            <a:ext cx="4600534" cy="2494797"/>
          </a:xfrm>
          <a:prstGeom prst="rect">
            <a:avLst/>
          </a:prstGeom>
        </p:spPr>
      </p:pic>
      <p:sp>
        <p:nvSpPr>
          <p:cNvPr id="6" name="ZoneTexte 5">
            <a:extLst>
              <a:ext uri="{FF2B5EF4-FFF2-40B4-BE49-F238E27FC236}">
                <a16:creationId xmlns:a16="http://schemas.microsoft.com/office/drawing/2014/main" id="{6FD06080-5FAC-AE3C-E326-8F2818000E59}"/>
              </a:ext>
            </a:extLst>
          </p:cNvPr>
          <p:cNvSpPr txBox="1"/>
          <p:nvPr/>
        </p:nvSpPr>
        <p:spPr>
          <a:xfrm>
            <a:off x="98660" y="3453295"/>
            <a:ext cx="4321259" cy="738664"/>
          </a:xfrm>
          <a:prstGeom prst="rect">
            <a:avLst/>
          </a:prstGeom>
          <a:noFill/>
        </p:spPr>
        <p:txBody>
          <a:bodyPr wrap="square" rtlCol="0">
            <a:spAutoFit/>
          </a:bodyPr>
          <a:lstStyle/>
          <a:p>
            <a:r>
              <a:rPr lang="fr-FR" sz="1400" dirty="0"/>
              <a:t>Cela avait dû être fait avant 2010 mais pas de traces</a:t>
            </a:r>
          </a:p>
          <a:p>
            <a:endParaRPr lang="fr-FR" sz="1400" dirty="0"/>
          </a:p>
          <a:p>
            <a:r>
              <a:rPr lang="fr-FR" sz="1400" dirty="0"/>
              <a:t>Faire intervenir un prestataire tel que VERITAS</a:t>
            </a:r>
          </a:p>
        </p:txBody>
      </p:sp>
      <p:sp>
        <p:nvSpPr>
          <p:cNvPr id="12" name="ZoneTexte 11">
            <a:extLst>
              <a:ext uri="{FF2B5EF4-FFF2-40B4-BE49-F238E27FC236}">
                <a16:creationId xmlns:a16="http://schemas.microsoft.com/office/drawing/2014/main" id="{A3BA5481-E7B2-81FC-A846-A72E7CD0FD0F}"/>
              </a:ext>
            </a:extLst>
          </p:cNvPr>
          <p:cNvSpPr txBox="1"/>
          <p:nvPr/>
        </p:nvSpPr>
        <p:spPr>
          <a:xfrm>
            <a:off x="123312" y="4408191"/>
            <a:ext cx="4176464" cy="338554"/>
          </a:xfrm>
          <a:prstGeom prst="rect">
            <a:avLst/>
          </a:prstGeom>
          <a:noFill/>
        </p:spPr>
        <p:txBody>
          <a:bodyPr wrap="square" rtlCol="0">
            <a:spAutoFit/>
          </a:bodyPr>
          <a:lstStyle/>
          <a:p>
            <a:r>
              <a:rPr lang="fr-FR" sz="1600" dirty="0">
                <a:hlinkClick r:id="rId5" action="ppaction://hlinkfile"/>
              </a:rPr>
              <a:t>Devis AC-Environnement</a:t>
            </a:r>
            <a:r>
              <a:rPr lang="fr-FR" sz="1600" dirty="0"/>
              <a:t> : 1170 € TTC</a:t>
            </a:r>
          </a:p>
        </p:txBody>
      </p:sp>
      <p:sp>
        <p:nvSpPr>
          <p:cNvPr id="13" name="ZoneTexte 12">
            <a:extLst>
              <a:ext uri="{FF2B5EF4-FFF2-40B4-BE49-F238E27FC236}">
                <a16:creationId xmlns:a16="http://schemas.microsoft.com/office/drawing/2014/main" id="{36F4173D-28D6-0332-2622-F9CE9AD94BCC}"/>
              </a:ext>
            </a:extLst>
          </p:cNvPr>
          <p:cNvSpPr txBox="1"/>
          <p:nvPr/>
        </p:nvSpPr>
        <p:spPr>
          <a:xfrm>
            <a:off x="110298" y="4704447"/>
            <a:ext cx="4584138" cy="338554"/>
          </a:xfrm>
          <a:prstGeom prst="rect">
            <a:avLst/>
          </a:prstGeom>
          <a:noFill/>
        </p:spPr>
        <p:txBody>
          <a:bodyPr wrap="square">
            <a:spAutoFit/>
          </a:bodyPr>
          <a:lstStyle/>
          <a:p>
            <a:r>
              <a:rPr lang="fr-FR" sz="1600" dirty="0">
                <a:hlinkClick r:id="rId6" action="ppaction://hlinkfile"/>
              </a:rPr>
              <a:t>Devis BC2E-Diagnostics Immobiliers</a:t>
            </a:r>
            <a:r>
              <a:rPr lang="fr-FR" sz="1600" dirty="0"/>
              <a:t> : 1308 € TTC</a:t>
            </a:r>
          </a:p>
        </p:txBody>
      </p:sp>
      <p:cxnSp>
        <p:nvCxnSpPr>
          <p:cNvPr id="7" name="Connecteur droit 6">
            <a:extLst>
              <a:ext uri="{FF2B5EF4-FFF2-40B4-BE49-F238E27FC236}">
                <a16:creationId xmlns:a16="http://schemas.microsoft.com/office/drawing/2014/main" id="{4F24B89A-2B8D-0B08-1F23-CB0292414A28}"/>
              </a:ext>
            </a:extLst>
          </p:cNvPr>
          <p:cNvCxnSpPr/>
          <p:nvPr/>
        </p:nvCxnSpPr>
        <p:spPr>
          <a:xfrm flipV="1">
            <a:off x="457200" y="4408191"/>
            <a:ext cx="1594520" cy="2962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44049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FD514-34AC-E756-0539-B53DAB7B84D8}"/>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E01034B-96A7-A1BB-3CBF-F01CEB0CDE94}"/>
              </a:ext>
            </a:extLst>
          </p:cNvPr>
          <p:cNvSpPr>
            <a:spLocks noGrp="1"/>
          </p:cNvSpPr>
          <p:nvPr>
            <p:ph type="dt" sz="half" idx="10"/>
          </p:nvPr>
        </p:nvSpPr>
        <p:spPr/>
        <p:txBody>
          <a:bodyPr/>
          <a:lstStyle/>
          <a:p>
            <a:fld id="{072206B6-CCF7-4E2A-ADBC-956780E3F9C6}"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EF645F10-2FEC-BED6-4819-E8A4244B8994}"/>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B8174F8B-0009-3D31-9E5B-4F1D11C01A36}"/>
              </a:ext>
            </a:extLst>
          </p:cNvPr>
          <p:cNvSpPr>
            <a:spLocks noGrp="1"/>
          </p:cNvSpPr>
          <p:nvPr>
            <p:ph type="sldNum" sz="quarter" idx="12"/>
          </p:nvPr>
        </p:nvSpPr>
        <p:spPr/>
        <p:txBody>
          <a:bodyPr/>
          <a:lstStyle/>
          <a:p>
            <a:fld id="{759F8C28-2559-48B3-A02F-41E0C7A8A4CA}" type="slidenum">
              <a:rPr lang="fr-FR" smtClean="0"/>
              <a:t>71</a:t>
            </a:fld>
            <a:endParaRPr lang="fr-FR"/>
          </a:p>
        </p:txBody>
      </p:sp>
      <p:sp>
        <p:nvSpPr>
          <p:cNvPr id="5" name="ZoneTexte 4">
            <a:extLst>
              <a:ext uri="{FF2B5EF4-FFF2-40B4-BE49-F238E27FC236}">
                <a16:creationId xmlns:a16="http://schemas.microsoft.com/office/drawing/2014/main" id="{5B2E61DF-4D23-931E-A719-F4955D9A7F97}"/>
              </a:ext>
            </a:extLst>
          </p:cNvPr>
          <p:cNvSpPr txBox="1"/>
          <p:nvPr/>
        </p:nvSpPr>
        <p:spPr>
          <a:xfrm>
            <a:off x="10623" y="0"/>
            <a:ext cx="9122754" cy="369332"/>
          </a:xfrm>
          <a:prstGeom prst="rect">
            <a:avLst/>
          </a:prstGeom>
          <a:noFill/>
        </p:spPr>
        <p:txBody>
          <a:bodyPr wrap="square" rtlCol="0">
            <a:spAutoFit/>
          </a:bodyPr>
          <a:lstStyle/>
          <a:p>
            <a:pPr algn="ctr"/>
            <a:r>
              <a:rPr lang="fr-FR" b="1" dirty="0">
                <a:solidFill>
                  <a:srgbClr val="00B0F0"/>
                </a:solidFill>
              </a:rPr>
              <a:t>Installation d’une minuterie pour les radiateurs radiants de l’église</a:t>
            </a:r>
          </a:p>
        </p:txBody>
      </p:sp>
      <p:pic>
        <p:nvPicPr>
          <p:cNvPr id="15" name="Image 14" descr="Une image contenant léger, lampe, conception&#10;&#10;Description générée automatiquement avec une confiance moyenne">
            <a:extLst>
              <a:ext uri="{FF2B5EF4-FFF2-40B4-BE49-F238E27FC236}">
                <a16:creationId xmlns:a16="http://schemas.microsoft.com/office/drawing/2014/main" id="{409BB124-17DB-A7A1-FFF2-EE25A26E94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973" y="530729"/>
            <a:ext cx="1970293" cy="1403431"/>
          </a:xfrm>
          <a:prstGeom prst="rect">
            <a:avLst/>
          </a:prstGeom>
        </p:spPr>
      </p:pic>
      <p:sp>
        <p:nvSpPr>
          <p:cNvPr id="6" name="ZoneTexte 5">
            <a:extLst>
              <a:ext uri="{FF2B5EF4-FFF2-40B4-BE49-F238E27FC236}">
                <a16:creationId xmlns:a16="http://schemas.microsoft.com/office/drawing/2014/main" id="{0C031227-48AE-2A6A-75FA-DA1DC642DBD0}"/>
              </a:ext>
            </a:extLst>
          </p:cNvPr>
          <p:cNvSpPr txBox="1"/>
          <p:nvPr/>
        </p:nvSpPr>
        <p:spPr>
          <a:xfrm>
            <a:off x="2411760" y="2189666"/>
            <a:ext cx="4890865" cy="830997"/>
          </a:xfrm>
          <a:prstGeom prst="rect">
            <a:avLst/>
          </a:prstGeom>
          <a:noFill/>
        </p:spPr>
        <p:txBody>
          <a:bodyPr wrap="square" rtlCol="0">
            <a:spAutoFit/>
          </a:bodyPr>
          <a:lstStyle/>
          <a:p>
            <a:r>
              <a:rPr lang="fr-FR" sz="1200" dirty="0">
                <a:hlinkClick r:id="rId4" action="ppaction://hlinkfile"/>
              </a:rPr>
              <a:t>Devis Moutin</a:t>
            </a:r>
            <a:r>
              <a:rPr lang="fr-FR" sz="1200" dirty="0"/>
              <a:t> : 300,11 €TTC</a:t>
            </a:r>
          </a:p>
          <a:p>
            <a:r>
              <a:rPr lang="fr-FR" sz="1200" dirty="0"/>
              <a:t>Temporisation cachée et bouton de relance visible</a:t>
            </a:r>
          </a:p>
          <a:p>
            <a:endParaRPr lang="fr-FR" sz="1200" b="1" dirty="0">
              <a:solidFill>
                <a:srgbClr val="FF0000"/>
              </a:solidFill>
            </a:endParaRPr>
          </a:p>
          <a:p>
            <a:r>
              <a:rPr lang="fr-FR" sz="1200" b="1" dirty="0"/>
              <a:t>Devrait être réalisé dans la semaine du 9 au 13 mars (à confirmer)</a:t>
            </a:r>
          </a:p>
        </p:txBody>
      </p:sp>
      <p:pic>
        <p:nvPicPr>
          <p:cNvPr id="7" name="Image 6">
            <a:extLst>
              <a:ext uri="{FF2B5EF4-FFF2-40B4-BE49-F238E27FC236}">
                <a16:creationId xmlns:a16="http://schemas.microsoft.com/office/drawing/2014/main" id="{BE1FD679-5727-229E-46A6-432B4A7A5F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4368"/>
            <a:ext cx="1098557" cy="720000"/>
          </a:xfrm>
          <a:prstGeom prst="rect">
            <a:avLst/>
          </a:prstGeom>
        </p:spPr>
      </p:pic>
    </p:spTree>
    <p:extLst>
      <p:ext uri="{BB962C8B-B14F-4D97-AF65-F5344CB8AC3E}">
        <p14:creationId xmlns:p14="http://schemas.microsoft.com/office/powerpoint/2010/main" val="35281885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C2AD3-82C3-4E4E-2752-7FAC8768CAEC}"/>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2F37CF2F-4417-F6BA-2EA3-52EAA8B106CC}"/>
              </a:ext>
            </a:extLst>
          </p:cNvPr>
          <p:cNvSpPr txBox="1"/>
          <p:nvPr/>
        </p:nvSpPr>
        <p:spPr>
          <a:xfrm>
            <a:off x="0" y="85856"/>
            <a:ext cx="9108504"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Réinstallation des panneaux par terre au Pont du Prêtre</a:t>
            </a:r>
          </a:p>
        </p:txBody>
      </p:sp>
      <p:sp>
        <p:nvSpPr>
          <p:cNvPr id="2" name="Espace réservé de la date 1">
            <a:extLst>
              <a:ext uri="{FF2B5EF4-FFF2-40B4-BE49-F238E27FC236}">
                <a16:creationId xmlns:a16="http://schemas.microsoft.com/office/drawing/2014/main" id="{6A80E9C1-91E8-5B3D-BB5F-B4EE95F69A1E}"/>
              </a:ext>
            </a:extLst>
          </p:cNvPr>
          <p:cNvSpPr>
            <a:spLocks noGrp="1"/>
          </p:cNvSpPr>
          <p:nvPr>
            <p:ph type="dt" sz="half" idx="10"/>
          </p:nvPr>
        </p:nvSpPr>
        <p:spPr/>
        <p:txBody>
          <a:bodyPr/>
          <a:lstStyle/>
          <a:p>
            <a:fld id="{63114F1A-E577-45E6-ABD8-08D4ED4D582C}"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6E7E4DD0-74A5-6084-BFE4-18AB1F758AC5}"/>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39853FA5-DB37-8CF8-727C-6AE0199DD67E}"/>
              </a:ext>
            </a:extLst>
          </p:cNvPr>
          <p:cNvSpPr>
            <a:spLocks noGrp="1"/>
          </p:cNvSpPr>
          <p:nvPr>
            <p:ph type="sldNum" sz="quarter" idx="12"/>
          </p:nvPr>
        </p:nvSpPr>
        <p:spPr/>
        <p:txBody>
          <a:bodyPr/>
          <a:lstStyle/>
          <a:p>
            <a:fld id="{759F8C28-2559-48B3-A02F-41E0C7A8A4CA}" type="slidenum">
              <a:rPr lang="fr-FR" smtClean="0"/>
              <a:t>72</a:t>
            </a:fld>
            <a:endParaRPr lang="fr-FR"/>
          </a:p>
        </p:txBody>
      </p:sp>
      <p:pic>
        <p:nvPicPr>
          <p:cNvPr id="7" name="Image 6">
            <a:extLst>
              <a:ext uri="{FF2B5EF4-FFF2-40B4-BE49-F238E27FC236}">
                <a16:creationId xmlns:a16="http://schemas.microsoft.com/office/drawing/2014/main" id="{225E0755-93A1-65AC-F0DC-09AFEE9757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pic>
        <p:nvPicPr>
          <p:cNvPr id="9" name="Image 8">
            <a:extLst>
              <a:ext uri="{FF2B5EF4-FFF2-40B4-BE49-F238E27FC236}">
                <a16:creationId xmlns:a16="http://schemas.microsoft.com/office/drawing/2014/main" id="{FB35D4F6-65F9-DBA3-0424-E12B20A5408B}"/>
              </a:ext>
            </a:extLst>
          </p:cNvPr>
          <p:cNvPicPr>
            <a:picLocks noChangeAspect="1"/>
          </p:cNvPicPr>
          <p:nvPr/>
        </p:nvPicPr>
        <p:blipFill>
          <a:blip r:embed="rId3"/>
          <a:stretch>
            <a:fillRect/>
          </a:stretch>
        </p:blipFill>
        <p:spPr>
          <a:xfrm>
            <a:off x="2123728" y="769268"/>
            <a:ext cx="5019472" cy="3151762"/>
          </a:xfrm>
          <a:prstGeom prst="rect">
            <a:avLst/>
          </a:prstGeom>
        </p:spPr>
      </p:pic>
      <p:sp>
        <p:nvSpPr>
          <p:cNvPr id="6" name="ZoneTexte 5">
            <a:extLst>
              <a:ext uri="{FF2B5EF4-FFF2-40B4-BE49-F238E27FC236}">
                <a16:creationId xmlns:a16="http://schemas.microsoft.com/office/drawing/2014/main" id="{36098316-A2D6-B38A-76D2-B9539334438E}"/>
              </a:ext>
            </a:extLst>
          </p:cNvPr>
          <p:cNvSpPr txBox="1"/>
          <p:nvPr/>
        </p:nvSpPr>
        <p:spPr>
          <a:xfrm>
            <a:off x="611560" y="4225652"/>
            <a:ext cx="7200800" cy="646331"/>
          </a:xfrm>
          <a:prstGeom prst="rect">
            <a:avLst/>
          </a:prstGeom>
          <a:noFill/>
        </p:spPr>
        <p:txBody>
          <a:bodyPr wrap="square" rtlCol="0">
            <a:spAutoFit/>
          </a:bodyPr>
          <a:lstStyle/>
          <a:p>
            <a:pPr algn="ctr"/>
            <a:r>
              <a:rPr lang="fr-FR" dirty="0"/>
              <a:t>Sandra a contacté Monsieur Moulin qui doit revenir vers nous. </a:t>
            </a:r>
          </a:p>
          <a:p>
            <a:pPr algn="ctr"/>
            <a:r>
              <a:rPr lang="fr-FR" dirty="0"/>
              <a:t>Les panneaux sont normalement en sûreté au garage communal</a:t>
            </a:r>
          </a:p>
        </p:txBody>
      </p:sp>
      <p:sp>
        <p:nvSpPr>
          <p:cNvPr id="8" name="ZoneTexte 7">
            <a:extLst>
              <a:ext uri="{FF2B5EF4-FFF2-40B4-BE49-F238E27FC236}">
                <a16:creationId xmlns:a16="http://schemas.microsoft.com/office/drawing/2014/main" id="{BFD0F478-06D3-FAEC-4912-88E817814DEB}"/>
              </a:ext>
            </a:extLst>
          </p:cNvPr>
          <p:cNvSpPr txBox="1"/>
          <p:nvPr/>
        </p:nvSpPr>
        <p:spPr>
          <a:xfrm>
            <a:off x="6948264" y="2318591"/>
            <a:ext cx="1944216" cy="369332"/>
          </a:xfrm>
          <a:prstGeom prst="rect">
            <a:avLst/>
          </a:prstGeom>
          <a:noFill/>
        </p:spPr>
        <p:txBody>
          <a:bodyPr wrap="square" rtlCol="0">
            <a:spAutoFit/>
          </a:bodyPr>
          <a:lstStyle/>
          <a:p>
            <a:pPr algn="ctr"/>
            <a:r>
              <a:rPr lang="fr-FR" dirty="0"/>
              <a:t>0 €</a:t>
            </a:r>
          </a:p>
        </p:txBody>
      </p:sp>
    </p:spTree>
    <p:extLst>
      <p:ext uri="{BB962C8B-B14F-4D97-AF65-F5344CB8AC3E}">
        <p14:creationId xmlns:p14="http://schemas.microsoft.com/office/powerpoint/2010/main" val="17381219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EA5E6BD-6770-458C-B965-CE89B41490FB}" type="datetime1">
              <a:rPr lang="fr-FR" smtClean="0"/>
              <a:t>17/03/2026</a:t>
            </a:fld>
            <a:endParaRPr lang="fr-FR"/>
          </a:p>
        </p:txBody>
      </p:sp>
      <p:sp>
        <p:nvSpPr>
          <p:cNvPr id="3" name="Espace réservé du pied de page 2"/>
          <p:cNvSpPr>
            <a:spLocks noGrp="1"/>
          </p:cNvSpPr>
          <p:nvPr>
            <p:ph type="ftr" sz="quarter" idx="11"/>
          </p:nvPr>
        </p:nvSpPr>
        <p:spPr/>
        <p:txBody>
          <a:bodyPr/>
          <a:lstStyle/>
          <a:p>
            <a:r>
              <a:rPr lang="fr-FR"/>
              <a:t>CM n°34 du  05/03/2026</a:t>
            </a:r>
          </a:p>
        </p:txBody>
      </p:sp>
      <p:sp>
        <p:nvSpPr>
          <p:cNvPr id="4" name="Espace réservé du numéro de diapositive 3"/>
          <p:cNvSpPr>
            <a:spLocks noGrp="1"/>
          </p:cNvSpPr>
          <p:nvPr>
            <p:ph type="sldNum" sz="quarter" idx="12"/>
          </p:nvPr>
        </p:nvSpPr>
        <p:spPr/>
        <p:txBody>
          <a:bodyPr/>
          <a:lstStyle/>
          <a:p>
            <a:fld id="{759F8C28-2559-48B3-A02F-41E0C7A8A4CA}" type="slidenum">
              <a:rPr lang="fr-FR" smtClean="0"/>
              <a:t>73</a:t>
            </a:fld>
            <a:endParaRPr lang="fr-FR"/>
          </a:p>
        </p:txBody>
      </p:sp>
      <p:sp>
        <p:nvSpPr>
          <p:cNvPr id="7" name="Rectangle 6"/>
          <p:cNvSpPr/>
          <p:nvPr/>
        </p:nvSpPr>
        <p:spPr>
          <a:xfrm>
            <a:off x="1361547" y="40324"/>
            <a:ext cx="6048672" cy="369332"/>
          </a:xfrm>
          <a:prstGeom prst="rect">
            <a:avLst/>
          </a:prstGeom>
        </p:spPr>
        <p:txBody>
          <a:bodyPr wrap="square">
            <a:spAutoFit/>
          </a:bodyPr>
          <a:lstStyle/>
          <a:p>
            <a:pPr algn="ctr"/>
            <a:r>
              <a:rPr lang="fr-FR" b="1" dirty="0">
                <a:solidFill>
                  <a:srgbClr val="00B0F0"/>
                </a:solidFill>
              </a:rPr>
              <a:t>Divers travaux à effectuer à la gendarmerie</a:t>
            </a: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368"/>
            <a:ext cx="1098557" cy="720000"/>
          </a:xfrm>
          <a:prstGeom prst="rect">
            <a:avLst/>
          </a:prstGeom>
        </p:spPr>
      </p:pic>
      <p:pic>
        <p:nvPicPr>
          <p:cNvPr id="6" name="Image 5" descr="Une image contenant plein air, nuage, ciel, maison&#10;&#10;Description générée automatiquement">
            <a:extLst>
              <a:ext uri="{FF2B5EF4-FFF2-40B4-BE49-F238E27FC236}">
                <a16:creationId xmlns:a16="http://schemas.microsoft.com/office/drawing/2014/main" id="{06CF4891-DE46-A5C8-40D3-DD5D2D71F3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0851" y="387860"/>
            <a:ext cx="3702298" cy="2315864"/>
          </a:xfrm>
          <a:prstGeom prst="rect">
            <a:avLst/>
          </a:prstGeom>
        </p:spPr>
      </p:pic>
      <p:sp>
        <p:nvSpPr>
          <p:cNvPr id="9" name="ZoneTexte 8">
            <a:extLst>
              <a:ext uri="{FF2B5EF4-FFF2-40B4-BE49-F238E27FC236}">
                <a16:creationId xmlns:a16="http://schemas.microsoft.com/office/drawing/2014/main" id="{01F1C416-A592-61D4-E859-49A7706B0B5F}"/>
              </a:ext>
            </a:extLst>
          </p:cNvPr>
          <p:cNvSpPr txBox="1"/>
          <p:nvPr/>
        </p:nvSpPr>
        <p:spPr>
          <a:xfrm>
            <a:off x="-43725" y="3345039"/>
            <a:ext cx="9108504" cy="738664"/>
          </a:xfrm>
          <a:prstGeom prst="rect">
            <a:avLst/>
          </a:prstGeom>
          <a:noFill/>
        </p:spPr>
        <p:txBody>
          <a:bodyPr wrap="square" rtlCol="0">
            <a:spAutoFit/>
          </a:bodyPr>
          <a:lstStyle/>
          <a:p>
            <a:pPr marL="285750" indent="-285750">
              <a:buFont typeface="Arial" panose="020B0604020202020204" pitchFamily="34" charset="0"/>
              <a:buChar char="•"/>
            </a:pPr>
            <a:r>
              <a:rPr lang="fr-FR" sz="1400" dirty="0"/>
              <a:t>Changements boutons des radiateurs. Certains sont bloqués et le chauffage marche à fond</a:t>
            </a:r>
          </a:p>
          <a:p>
            <a:pPr marL="285750" indent="-285750">
              <a:buFont typeface="Arial" panose="020B0604020202020204" pitchFamily="34" charset="0"/>
              <a:buChar char="•"/>
            </a:pPr>
            <a:r>
              <a:rPr lang="fr-FR" sz="1400" dirty="0"/>
              <a:t>Calfeutrer les tuyaux de chauffage au sous-sol </a:t>
            </a:r>
          </a:p>
          <a:p>
            <a:endParaRPr lang="fr-FR" sz="1400" dirty="0"/>
          </a:p>
        </p:txBody>
      </p:sp>
      <p:pic>
        <p:nvPicPr>
          <p:cNvPr id="5" name="Picture 2" descr="Comment installer un robinet thermostatique de radiateur">
            <a:extLst>
              <a:ext uri="{FF2B5EF4-FFF2-40B4-BE49-F238E27FC236}">
                <a16:creationId xmlns:a16="http://schemas.microsoft.com/office/drawing/2014/main" id="{A2D967FB-D805-CD74-17C8-F9F3344673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36352" y="3006617"/>
            <a:ext cx="1390868" cy="1390868"/>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D3810E59-D177-EAC2-0314-1FD6B8F6A59D}"/>
              </a:ext>
            </a:extLst>
          </p:cNvPr>
          <p:cNvPicPr>
            <a:picLocks noChangeAspect="1"/>
          </p:cNvPicPr>
          <p:nvPr/>
        </p:nvPicPr>
        <p:blipFill>
          <a:blip r:embed="rId5"/>
          <a:stretch>
            <a:fillRect/>
          </a:stretch>
        </p:blipFill>
        <p:spPr>
          <a:xfrm>
            <a:off x="3849600" y="3879513"/>
            <a:ext cx="2470835" cy="1390867"/>
          </a:xfrm>
          <a:prstGeom prst="rect">
            <a:avLst/>
          </a:prstGeom>
        </p:spPr>
      </p:pic>
      <p:pic>
        <p:nvPicPr>
          <p:cNvPr id="15" name="Image 14">
            <a:extLst>
              <a:ext uri="{FF2B5EF4-FFF2-40B4-BE49-F238E27FC236}">
                <a16:creationId xmlns:a16="http://schemas.microsoft.com/office/drawing/2014/main" id="{7AE9FB6E-7A8E-AEB1-4C0D-BE8F52AFF0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7220" y="0"/>
            <a:ext cx="304801" cy="569977"/>
          </a:xfrm>
          <a:prstGeom prst="rect">
            <a:avLst/>
          </a:prstGeom>
        </p:spPr>
      </p:pic>
      <p:sp>
        <p:nvSpPr>
          <p:cNvPr id="11" name="ZoneTexte 10">
            <a:extLst>
              <a:ext uri="{FF2B5EF4-FFF2-40B4-BE49-F238E27FC236}">
                <a16:creationId xmlns:a16="http://schemas.microsoft.com/office/drawing/2014/main" id="{E8CACC39-E05F-6DB9-829C-889DCFF72D40}"/>
              </a:ext>
            </a:extLst>
          </p:cNvPr>
          <p:cNvSpPr txBox="1"/>
          <p:nvPr/>
        </p:nvSpPr>
        <p:spPr>
          <a:xfrm>
            <a:off x="1108665" y="4368139"/>
            <a:ext cx="1944216" cy="369332"/>
          </a:xfrm>
          <a:prstGeom prst="rect">
            <a:avLst/>
          </a:prstGeom>
          <a:noFill/>
        </p:spPr>
        <p:txBody>
          <a:bodyPr wrap="square" rtlCol="0">
            <a:spAutoFit/>
          </a:bodyPr>
          <a:lstStyle/>
          <a:p>
            <a:pPr algn="ctr"/>
            <a:r>
              <a:rPr lang="fr-FR" dirty="0"/>
              <a:t>Coût ?</a:t>
            </a:r>
          </a:p>
        </p:txBody>
      </p:sp>
    </p:spTree>
    <p:extLst>
      <p:ext uri="{BB962C8B-B14F-4D97-AF65-F5344CB8AC3E}">
        <p14:creationId xmlns:p14="http://schemas.microsoft.com/office/powerpoint/2010/main" val="8211534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4377F-4C1F-2347-79CF-320C76916667}"/>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32C0EFD6-6A40-F9F6-A23A-D9C929656BBC}"/>
              </a:ext>
            </a:extLst>
          </p:cNvPr>
          <p:cNvSpPr txBox="1"/>
          <p:nvPr/>
        </p:nvSpPr>
        <p:spPr>
          <a:xfrm>
            <a:off x="823641" y="0"/>
            <a:ext cx="7632848"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Croix fragilisée au croisement des chemins du </a:t>
            </a:r>
            <a:r>
              <a:rPr lang="fr-FR" b="1" dirty="0" err="1">
                <a:solidFill>
                  <a:srgbClr val="00B0F0"/>
                </a:solidFill>
              </a:rPr>
              <a:t>Siguret</a:t>
            </a:r>
            <a:r>
              <a:rPr lang="fr-FR" b="1" dirty="0">
                <a:solidFill>
                  <a:srgbClr val="00B0F0"/>
                </a:solidFill>
              </a:rPr>
              <a:t> et du Champ de Foire</a:t>
            </a:r>
          </a:p>
        </p:txBody>
      </p:sp>
      <p:sp>
        <p:nvSpPr>
          <p:cNvPr id="2" name="Espace réservé de la date 1">
            <a:extLst>
              <a:ext uri="{FF2B5EF4-FFF2-40B4-BE49-F238E27FC236}">
                <a16:creationId xmlns:a16="http://schemas.microsoft.com/office/drawing/2014/main" id="{347A9E64-4FE4-8274-9B31-C2D587A2CCA9}"/>
              </a:ext>
            </a:extLst>
          </p:cNvPr>
          <p:cNvSpPr>
            <a:spLocks noGrp="1"/>
          </p:cNvSpPr>
          <p:nvPr>
            <p:ph type="dt" sz="half" idx="10"/>
          </p:nvPr>
        </p:nvSpPr>
        <p:spPr/>
        <p:txBody>
          <a:bodyPr/>
          <a:lstStyle/>
          <a:p>
            <a:fld id="{88451C80-C28C-41C6-B271-53A88162684D}"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6A9D997E-0F7D-99A4-9401-9491DD314DA2}"/>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E5137565-319D-773B-2564-99F3318C077E}"/>
              </a:ext>
            </a:extLst>
          </p:cNvPr>
          <p:cNvSpPr>
            <a:spLocks noGrp="1"/>
          </p:cNvSpPr>
          <p:nvPr>
            <p:ph type="sldNum" sz="quarter" idx="12"/>
          </p:nvPr>
        </p:nvSpPr>
        <p:spPr/>
        <p:txBody>
          <a:bodyPr/>
          <a:lstStyle/>
          <a:p>
            <a:fld id="{759F8C28-2559-48B3-A02F-41E0C7A8A4CA}" type="slidenum">
              <a:rPr lang="fr-FR" smtClean="0"/>
              <a:t>74</a:t>
            </a:fld>
            <a:endParaRPr lang="fr-FR"/>
          </a:p>
        </p:txBody>
      </p:sp>
      <p:sp>
        <p:nvSpPr>
          <p:cNvPr id="6" name="ZoneTexte 5">
            <a:extLst>
              <a:ext uri="{FF2B5EF4-FFF2-40B4-BE49-F238E27FC236}">
                <a16:creationId xmlns:a16="http://schemas.microsoft.com/office/drawing/2014/main" id="{3D8EC995-A32D-B21F-FD01-F2C2FB5F947D}"/>
              </a:ext>
            </a:extLst>
          </p:cNvPr>
          <p:cNvSpPr txBox="1"/>
          <p:nvPr/>
        </p:nvSpPr>
        <p:spPr>
          <a:xfrm>
            <a:off x="427597" y="4823941"/>
            <a:ext cx="8424936" cy="523220"/>
          </a:xfrm>
          <a:prstGeom prst="rect">
            <a:avLst/>
          </a:prstGeom>
          <a:noFill/>
        </p:spPr>
        <p:txBody>
          <a:bodyPr wrap="square" rtlCol="0">
            <a:spAutoFit/>
          </a:bodyPr>
          <a:lstStyle/>
          <a:p>
            <a:pPr marL="285750" indent="-285750">
              <a:buFont typeface="Arial" panose="020B0604020202020204" pitchFamily="34" charset="0"/>
              <a:buChar char="•"/>
            </a:pPr>
            <a:r>
              <a:rPr lang="fr-FR" sz="1400" dirty="0"/>
              <a:t>Panneau de rue couché par le vent (?). Réparé par Pascal</a:t>
            </a:r>
          </a:p>
          <a:p>
            <a:pPr marL="285750" indent="-285750">
              <a:buFont typeface="Arial" panose="020B0604020202020204" pitchFamily="34" charset="0"/>
              <a:buChar char="•"/>
            </a:pPr>
            <a:r>
              <a:rPr lang="fr-FR" sz="1400" dirty="0"/>
              <a:t>Très mauvais état du socle de la Croix. Pascal pourrait le réparer</a:t>
            </a:r>
          </a:p>
        </p:txBody>
      </p:sp>
      <p:pic>
        <p:nvPicPr>
          <p:cNvPr id="8" name="Image 7" descr="Une image contenant cône, Panneau de signalisation&#10;&#10;Le contenu généré par l’IA peut être incorrect.">
            <a:extLst>
              <a:ext uri="{FF2B5EF4-FFF2-40B4-BE49-F238E27FC236}">
                <a16:creationId xmlns:a16="http://schemas.microsoft.com/office/drawing/2014/main" id="{C0A6FCB0-76BB-9476-3B22-6D5DDEFF9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986"/>
            <a:ext cx="1098557" cy="720000"/>
          </a:xfrm>
          <a:prstGeom prst="rect">
            <a:avLst/>
          </a:prstGeom>
        </p:spPr>
      </p:pic>
      <p:pic>
        <p:nvPicPr>
          <p:cNvPr id="9" name="Image 8" descr="Une image contenant plein air, plante, arbre, ciel&#10;&#10;Le contenu généré par l’IA peut être incorrect.">
            <a:extLst>
              <a:ext uri="{FF2B5EF4-FFF2-40B4-BE49-F238E27FC236}">
                <a16:creationId xmlns:a16="http://schemas.microsoft.com/office/drawing/2014/main" id="{D132C91F-4F1A-BCE9-9EE5-7EDBA0DDCF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1549" y="569101"/>
            <a:ext cx="3304659" cy="2065412"/>
          </a:xfrm>
          <a:prstGeom prst="rect">
            <a:avLst/>
          </a:prstGeom>
        </p:spPr>
      </p:pic>
      <p:pic>
        <p:nvPicPr>
          <p:cNvPr id="13" name="Image 12" descr="Une image contenant plein air, arbre, plante, grave&#10;&#10;Le contenu généré par l’IA peut être incorrect.">
            <a:extLst>
              <a:ext uri="{FF2B5EF4-FFF2-40B4-BE49-F238E27FC236}">
                <a16:creationId xmlns:a16="http://schemas.microsoft.com/office/drawing/2014/main" id="{F8277DBF-F579-4618-096F-806CBB408B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0065" y="569102"/>
            <a:ext cx="3304659" cy="2065412"/>
          </a:xfrm>
          <a:prstGeom prst="rect">
            <a:avLst/>
          </a:prstGeom>
        </p:spPr>
      </p:pic>
      <p:pic>
        <p:nvPicPr>
          <p:cNvPr id="15" name="Image 14" descr="Une image contenant plein air, plante, fer, sol&#10;&#10;Le contenu généré par l’IA peut être incorrect.">
            <a:extLst>
              <a:ext uri="{FF2B5EF4-FFF2-40B4-BE49-F238E27FC236}">
                <a16:creationId xmlns:a16="http://schemas.microsoft.com/office/drawing/2014/main" id="{01B51614-B4CE-A4FC-A8EE-80E079F243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1549" y="2706275"/>
            <a:ext cx="3304659" cy="2065412"/>
          </a:xfrm>
          <a:prstGeom prst="rect">
            <a:avLst/>
          </a:prstGeom>
        </p:spPr>
      </p:pic>
      <p:pic>
        <p:nvPicPr>
          <p:cNvPr id="17" name="Image 16" descr="Une image contenant plein air, plante, fer, rouille&#10;&#10;Le contenu généré par l’IA peut être incorrect.">
            <a:extLst>
              <a:ext uri="{FF2B5EF4-FFF2-40B4-BE49-F238E27FC236}">
                <a16:creationId xmlns:a16="http://schemas.microsoft.com/office/drawing/2014/main" id="{942346A5-E7A6-2AAB-947B-8970E38C749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45474" y="2713960"/>
            <a:ext cx="3292363" cy="2057727"/>
          </a:xfrm>
          <a:prstGeom prst="rect">
            <a:avLst/>
          </a:prstGeom>
        </p:spPr>
      </p:pic>
      <p:sp>
        <p:nvSpPr>
          <p:cNvPr id="7" name="ZoneTexte 6">
            <a:extLst>
              <a:ext uri="{FF2B5EF4-FFF2-40B4-BE49-F238E27FC236}">
                <a16:creationId xmlns:a16="http://schemas.microsoft.com/office/drawing/2014/main" id="{436D7DDA-D9C4-F560-29BC-46DCC811715F}"/>
              </a:ext>
            </a:extLst>
          </p:cNvPr>
          <p:cNvSpPr txBox="1"/>
          <p:nvPr/>
        </p:nvSpPr>
        <p:spPr>
          <a:xfrm>
            <a:off x="6660232" y="4945732"/>
            <a:ext cx="1944216" cy="369332"/>
          </a:xfrm>
          <a:prstGeom prst="rect">
            <a:avLst/>
          </a:prstGeom>
          <a:noFill/>
        </p:spPr>
        <p:txBody>
          <a:bodyPr wrap="square" rtlCol="0">
            <a:spAutoFit/>
          </a:bodyPr>
          <a:lstStyle/>
          <a:p>
            <a:pPr algn="ctr"/>
            <a:r>
              <a:rPr lang="fr-FR" dirty="0"/>
              <a:t>Coût ?</a:t>
            </a:r>
          </a:p>
        </p:txBody>
      </p:sp>
    </p:spTree>
    <p:extLst>
      <p:ext uri="{BB962C8B-B14F-4D97-AF65-F5344CB8AC3E}">
        <p14:creationId xmlns:p14="http://schemas.microsoft.com/office/powerpoint/2010/main" val="4542185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FAB73-0BEF-5243-E78A-625CDF0B2703}"/>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F81C793B-4129-10E9-2D01-8AC6567005BA}"/>
              </a:ext>
            </a:extLst>
          </p:cNvPr>
          <p:cNvSpPr txBox="1"/>
          <p:nvPr/>
        </p:nvSpPr>
        <p:spPr>
          <a:xfrm>
            <a:off x="251520" y="47883"/>
            <a:ext cx="9108504"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Réfection de la conduite de cheminée de la chaudière de la mairie</a:t>
            </a:r>
          </a:p>
        </p:txBody>
      </p:sp>
      <p:sp>
        <p:nvSpPr>
          <p:cNvPr id="2" name="Espace réservé de la date 1">
            <a:extLst>
              <a:ext uri="{FF2B5EF4-FFF2-40B4-BE49-F238E27FC236}">
                <a16:creationId xmlns:a16="http://schemas.microsoft.com/office/drawing/2014/main" id="{1B45A5F1-4D4E-6597-A149-F7535595AA4D}"/>
              </a:ext>
            </a:extLst>
          </p:cNvPr>
          <p:cNvSpPr>
            <a:spLocks noGrp="1"/>
          </p:cNvSpPr>
          <p:nvPr>
            <p:ph type="dt" sz="half" idx="10"/>
          </p:nvPr>
        </p:nvSpPr>
        <p:spPr/>
        <p:txBody>
          <a:bodyPr/>
          <a:lstStyle/>
          <a:p>
            <a:fld id="{FD07E21B-5AE0-4C2A-ABCB-51DAE748B4DF}"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CDA1D2D4-B160-9C48-2C3D-B892EE762F04}"/>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7E5201C8-FA5D-4CEC-2B8B-DB263BE96B41}"/>
              </a:ext>
            </a:extLst>
          </p:cNvPr>
          <p:cNvSpPr>
            <a:spLocks noGrp="1"/>
          </p:cNvSpPr>
          <p:nvPr>
            <p:ph type="sldNum" sz="quarter" idx="12"/>
          </p:nvPr>
        </p:nvSpPr>
        <p:spPr/>
        <p:txBody>
          <a:bodyPr/>
          <a:lstStyle/>
          <a:p>
            <a:fld id="{759F8C28-2559-48B3-A02F-41E0C7A8A4CA}" type="slidenum">
              <a:rPr lang="fr-FR" smtClean="0"/>
              <a:t>75</a:t>
            </a:fld>
            <a:endParaRPr lang="fr-FR"/>
          </a:p>
        </p:txBody>
      </p:sp>
      <p:pic>
        <p:nvPicPr>
          <p:cNvPr id="8" name="Image 7" descr="Une image contenant cône, Panneau de signalisation&#10;&#10;Le contenu généré par l’IA peut être incorrect.">
            <a:extLst>
              <a:ext uri="{FF2B5EF4-FFF2-40B4-BE49-F238E27FC236}">
                <a16:creationId xmlns:a16="http://schemas.microsoft.com/office/drawing/2014/main" id="{6F8DFDEB-1348-2445-3595-140C795B3D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986"/>
            <a:ext cx="1098557" cy="720000"/>
          </a:xfrm>
          <a:prstGeom prst="rect">
            <a:avLst/>
          </a:prstGeom>
        </p:spPr>
      </p:pic>
      <p:pic>
        <p:nvPicPr>
          <p:cNvPr id="10" name="Image 9" descr="Une image contenant tuyau, outil, sol, intérieur&#10;&#10;Le contenu généré par l’IA peut être incorrect.">
            <a:extLst>
              <a:ext uri="{FF2B5EF4-FFF2-40B4-BE49-F238E27FC236}">
                <a16:creationId xmlns:a16="http://schemas.microsoft.com/office/drawing/2014/main" id="{F9048AB2-0FD7-155E-E935-9A2F602CE6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338631" y="1121463"/>
            <a:ext cx="4617479" cy="3463109"/>
          </a:xfrm>
          <a:prstGeom prst="rect">
            <a:avLst/>
          </a:prstGeom>
        </p:spPr>
      </p:pic>
      <p:sp>
        <p:nvSpPr>
          <p:cNvPr id="6" name="ZoneTexte 5">
            <a:extLst>
              <a:ext uri="{FF2B5EF4-FFF2-40B4-BE49-F238E27FC236}">
                <a16:creationId xmlns:a16="http://schemas.microsoft.com/office/drawing/2014/main" id="{49E42BC8-A03C-A1BC-B357-DDEF4AD3F002}"/>
              </a:ext>
            </a:extLst>
          </p:cNvPr>
          <p:cNvSpPr txBox="1"/>
          <p:nvPr/>
        </p:nvSpPr>
        <p:spPr>
          <a:xfrm>
            <a:off x="6876256" y="2853017"/>
            <a:ext cx="1944216" cy="369332"/>
          </a:xfrm>
          <a:prstGeom prst="rect">
            <a:avLst/>
          </a:prstGeom>
          <a:noFill/>
        </p:spPr>
        <p:txBody>
          <a:bodyPr wrap="square" rtlCol="0">
            <a:spAutoFit/>
          </a:bodyPr>
          <a:lstStyle/>
          <a:p>
            <a:pPr algn="ctr"/>
            <a:r>
              <a:rPr lang="fr-FR" dirty="0"/>
              <a:t>Coût ?</a:t>
            </a:r>
          </a:p>
        </p:txBody>
      </p:sp>
    </p:spTree>
    <p:extLst>
      <p:ext uri="{BB962C8B-B14F-4D97-AF65-F5344CB8AC3E}">
        <p14:creationId xmlns:p14="http://schemas.microsoft.com/office/powerpoint/2010/main" val="31607464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B54BE01-2DB7-D19D-3021-1C42337AF5B2}"/>
              </a:ext>
            </a:extLst>
          </p:cNvPr>
          <p:cNvSpPr>
            <a:spLocks noGrp="1"/>
          </p:cNvSpPr>
          <p:nvPr>
            <p:ph type="dt" sz="half" idx="10"/>
          </p:nvPr>
        </p:nvSpPr>
        <p:spPr/>
        <p:txBody>
          <a:bodyPr/>
          <a:lstStyle/>
          <a:p>
            <a:fld id="{4E57345A-E415-4EB7-BC34-6936896706F7}" type="datetime1">
              <a:rPr lang="fr-FR" smtClean="0"/>
              <a:t>17/03/2026</a:t>
            </a:fld>
            <a:endParaRPr lang="fr-FR"/>
          </a:p>
        </p:txBody>
      </p:sp>
      <p:sp>
        <p:nvSpPr>
          <p:cNvPr id="3" name="Espace réservé du pied de page 2">
            <a:extLst>
              <a:ext uri="{FF2B5EF4-FFF2-40B4-BE49-F238E27FC236}">
                <a16:creationId xmlns:a16="http://schemas.microsoft.com/office/drawing/2014/main" id="{E88E80C1-6B60-D46E-8E7C-691D1097121E}"/>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A20EB331-7E78-74C4-6516-CFCD2EAEFCD6}"/>
              </a:ext>
            </a:extLst>
          </p:cNvPr>
          <p:cNvSpPr>
            <a:spLocks noGrp="1"/>
          </p:cNvSpPr>
          <p:nvPr>
            <p:ph type="sldNum" sz="quarter" idx="12"/>
          </p:nvPr>
        </p:nvSpPr>
        <p:spPr/>
        <p:txBody>
          <a:bodyPr/>
          <a:lstStyle/>
          <a:p>
            <a:fld id="{759F8C28-2559-48B3-A02F-41E0C7A8A4CA}" type="slidenum">
              <a:rPr lang="fr-FR" smtClean="0"/>
              <a:t>76</a:t>
            </a:fld>
            <a:endParaRPr lang="fr-FR"/>
          </a:p>
        </p:txBody>
      </p:sp>
      <p:sp>
        <p:nvSpPr>
          <p:cNvPr id="5" name="ZoneTexte 4">
            <a:extLst>
              <a:ext uri="{FF2B5EF4-FFF2-40B4-BE49-F238E27FC236}">
                <a16:creationId xmlns:a16="http://schemas.microsoft.com/office/drawing/2014/main" id="{930AC9B6-F773-9397-984D-CCBB54890019}"/>
              </a:ext>
            </a:extLst>
          </p:cNvPr>
          <p:cNvSpPr txBox="1"/>
          <p:nvPr/>
        </p:nvSpPr>
        <p:spPr>
          <a:xfrm>
            <a:off x="621904" y="193204"/>
            <a:ext cx="8064896" cy="830997"/>
          </a:xfrm>
          <a:prstGeom prst="rect">
            <a:avLst/>
          </a:prstGeom>
          <a:noFill/>
        </p:spPr>
        <p:txBody>
          <a:bodyPr wrap="square" rtlCol="0">
            <a:spAutoFit/>
          </a:bodyPr>
          <a:lstStyle/>
          <a:p>
            <a:pPr algn="ctr"/>
            <a:r>
              <a:rPr lang="fr-FR" sz="4800" b="1" dirty="0">
                <a:solidFill>
                  <a:srgbClr val="00B0F0"/>
                </a:solidFill>
              </a:rPr>
              <a:t>Pour information</a:t>
            </a:r>
            <a:endParaRPr lang="fr-FR" sz="4800" dirty="0"/>
          </a:p>
        </p:txBody>
      </p:sp>
      <p:pic>
        <p:nvPicPr>
          <p:cNvPr id="7" name="Image 6" descr="Une image contenant dessin, dessin humoristique, croquis, illustration&#10;&#10;Le contenu généré par l’IA peut être incorrect.">
            <a:extLst>
              <a:ext uri="{FF2B5EF4-FFF2-40B4-BE49-F238E27FC236}">
                <a16:creationId xmlns:a16="http://schemas.microsoft.com/office/drawing/2014/main" id="{7F11DDAA-EBE5-FE94-C4FB-97ABD68664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6060" y="1024201"/>
            <a:ext cx="4453209" cy="3050704"/>
          </a:xfrm>
          <a:prstGeom prst="rect">
            <a:avLst/>
          </a:prstGeom>
        </p:spPr>
      </p:pic>
    </p:spTree>
    <p:extLst>
      <p:ext uri="{BB962C8B-B14F-4D97-AF65-F5344CB8AC3E}">
        <p14:creationId xmlns:p14="http://schemas.microsoft.com/office/powerpoint/2010/main" val="23051495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191D0-ADA9-DF3D-6EEE-586BFB954227}"/>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54895F6-A5B3-5737-329F-9067C40E3C97}"/>
              </a:ext>
            </a:extLst>
          </p:cNvPr>
          <p:cNvSpPr>
            <a:spLocks noGrp="1"/>
          </p:cNvSpPr>
          <p:nvPr>
            <p:ph type="dt" sz="half" idx="10"/>
          </p:nvPr>
        </p:nvSpPr>
        <p:spPr/>
        <p:txBody>
          <a:bodyPr/>
          <a:lstStyle/>
          <a:p>
            <a:fld id="{D83694F9-1AC0-4253-B696-29DE84F474D7}"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39658946-CD9D-990F-B3C3-8C862E7B348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11C38B7E-3CE7-E47D-DE2D-DFC605DEA5B7}"/>
              </a:ext>
            </a:extLst>
          </p:cNvPr>
          <p:cNvSpPr>
            <a:spLocks noGrp="1"/>
          </p:cNvSpPr>
          <p:nvPr>
            <p:ph type="sldNum" sz="quarter" idx="12"/>
          </p:nvPr>
        </p:nvSpPr>
        <p:spPr/>
        <p:txBody>
          <a:bodyPr/>
          <a:lstStyle/>
          <a:p>
            <a:fld id="{759F8C28-2559-48B3-A02F-41E0C7A8A4CA}" type="slidenum">
              <a:rPr lang="fr-FR" smtClean="0"/>
              <a:t>77</a:t>
            </a:fld>
            <a:endParaRPr lang="fr-FR"/>
          </a:p>
        </p:txBody>
      </p:sp>
      <p:sp>
        <p:nvSpPr>
          <p:cNvPr id="6" name="ZoneTexte 5">
            <a:extLst>
              <a:ext uri="{FF2B5EF4-FFF2-40B4-BE49-F238E27FC236}">
                <a16:creationId xmlns:a16="http://schemas.microsoft.com/office/drawing/2014/main" id="{B49FC1E5-D5E1-A5DF-D5F3-9847F0D82BC9}"/>
              </a:ext>
            </a:extLst>
          </p:cNvPr>
          <p:cNvSpPr txBox="1"/>
          <p:nvPr/>
        </p:nvSpPr>
        <p:spPr>
          <a:xfrm>
            <a:off x="0" y="-6187"/>
            <a:ext cx="9144000" cy="523220"/>
          </a:xfrm>
          <a:prstGeom prst="rect">
            <a:avLst/>
          </a:prstGeom>
          <a:noFill/>
        </p:spPr>
        <p:txBody>
          <a:bodyPr wrap="square" rtlCol="0">
            <a:spAutoFit/>
          </a:bodyPr>
          <a:lstStyle/>
          <a:p>
            <a:pPr algn="ctr"/>
            <a:r>
              <a:rPr lang="fr-FR" sz="2800" b="1" dirty="0">
                <a:solidFill>
                  <a:srgbClr val="00B0F0"/>
                </a:solidFill>
              </a:rPr>
              <a:t>A noter dans vos agendas</a:t>
            </a:r>
          </a:p>
        </p:txBody>
      </p:sp>
      <p:pic>
        <p:nvPicPr>
          <p:cNvPr id="8" name="Image 7" descr="Une image contenant texte, fournitures de bureau, conception&#10;&#10;Description générée automatiquement">
            <a:extLst>
              <a:ext uri="{FF2B5EF4-FFF2-40B4-BE49-F238E27FC236}">
                <a16:creationId xmlns:a16="http://schemas.microsoft.com/office/drawing/2014/main" id="{B0CF8299-4F7A-C46A-9466-61B7E8B5B1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746667" cy="720000"/>
          </a:xfrm>
          <a:prstGeom prst="rect">
            <a:avLst/>
          </a:prstGeom>
        </p:spPr>
      </p:pic>
      <p:graphicFrame>
        <p:nvGraphicFramePr>
          <p:cNvPr id="13" name="Tableau 12">
            <a:extLst>
              <a:ext uri="{FF2B5EF4-FFF2-40B4-BE49-F238E27FC236}">
                <a16:creationId xmlns:a16="http://schemas.microsoft.com/office/drawing/2014/main" id="{0C4D5A01-27AD-3184-9DE3-937BF59FEC63}"/>
              </a:ext>
            </a:extLst>
          </p:cNvPr>
          <p:cNvGraphicFramePr>
            <a:graphicFrameLocks noGrp="1"/>
          </p:cNvGraphicFramePr>
          <p:nvPr>
            <p:extLst>
              <p:ext uri="{D42A27DB-BD31-4B8C-83A1-F6EECF244321}">
                <p14:modId xmlns:p14="http://schemas.microsoft.com/office/powerpoint/2010/main" val="1959839557"/>
              </p:ext>
            </p:extLst>
          </p:nvPr>
        </p:nvGraphicFramePr>
        <p:xfrm>
          <a:off x="539552" y="463915"/>
          <a:ext cx="8147248" cy="4598286"/>
        </p:xfrm>
        <a:graphic>
          <a:graphicData uri="http://schemas.openxmlformats.org/drawingml/2006/table">
            <a:tbl>
              <a:tblPr/>
              <a:tblGrid>
                <a:gridCol w="689249">
                  <a:extLst>
                    <a:ext uri="{9D8B030D-6E8A-4147-A177-3AD203B41FA5}">
                      <a16:colId xmlns:a16="http://schemas.microsoft.com/office/drawing/2014/main" val="619573334"/>
                    </a:ext>
                  </a:extLst>
                </a:gridCol>
                <a:gridCol w="3305327">
                  <a:extLst>
                    <a:ext uri="{9D8B030D-6E8A-4147-A177-3AD203B41FA5}">
                      <a16:colId xmlns:a16="http://schemas.microsoft.com/office/drawing/2014/main" val="2078435277"/>
                    </a:ext>
                  </a:extLst>
                </a:gridCol>
                <a:gridCol w="750082">
                  <a:extLst>
                    <a:ext uri="{9D8B030D-6E8A-4147-A177-3AD203B41FA5}">
                      <a16:colId xmlns:a16="http://schemas.microsoft.com/office/drawing/2014/main" val="876972915"/>
                    </a:ext>
                  </a:extLst>
                </a:gridCol>
                <a:gridCol w="3402590">
                  <a:extLst>
                    <a:ext uri="{9D8B030D-6E8A-4147-A177-3AD203B41FA5}">
                      <a16:colId xmlns:a16="http://schemas.microsoft.com/office/drawing/2014/main" val="2093472911"/>
                    </a:ext>
                  </a:extLst>
                </a:gridCol>
              </a:tblGrid>
              <a:tr h="792000">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400" dirty="0">
                          <a:ln>
                            <a:noFill/>
                          </a:ln>
                          <a:solidFill>
                            <a:srgbClr val="000000"/>
                          </a:solidFill>
                          <a:effectLst/>
                          <a:latin typeface="Calibri" panose="020F0502020204030204" pitchFamily="34" charset="0"/>
                        </a:rPr>
                        <a:t>Samedi à 17h00, salle polyvalente : Réunion publique « Ensemble pour Valbonnais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400" dirty="0">
                          <a:ln>
                            <a:noFill/>
                          </a:ln>
                          <a:solidFill>
                            <a:srgbClr val="000000"/>
                          </a:solidFill>
                          <a:effectLst/>
                          <a:latin typeface="Calibri" panose="020F0502020204030204" pitchFamily="34" charset="0"/>
                        </a:rPr>
                        <a:t>Mardi, entre 14h et 17h, Place de l’école : Camion France Services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6524440"/>
                  </a:ext>
                </a:extLst>
              </a:tr>
              <a:tr h="792000">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fr-FR" sz="1400" kern="1400" dirty="0">
                          <a:ln>
                            <a:noFill/>
                          </a:ln>
                          <a:solidFill>
                            <a:srgbClr val="000000"/>
                          </a:solidFill>
                          <a:effectLst/>
                          <a:latin typeface="Calibri" panose="020F0502020204030204" pitchFamily="34" charset="0"/>
                        </a:rPr>
                        <a:t>Vendredi de 17h à 19h, salle polyvalente : </a:t>
                      </a:r>
                      <a:br>
                        <a:rPr lang="fr-FR" sz="1400" kern="1400" dirty="0">
                          <a:ln>
                            <a:noFill/>
                          </a:ln>
                          <a:solidFill>
                            <a:srgbClr val="000000"/>
                          </a:solidFill>
                          <a:effectLst/>
                          <a:latin typeface="Calibri" panose="020F0502020204030204" pitchFamily="34" charset="0"/>
                        </a:rPr>
                      </a:br>
                      <a:r>
                        <a:rPr lang="fr-FR" sz="1400" kern="1400" dirty="0">
                          <a:ln>
                            <a:noFill/>
                          </a:ln>
                          <a:solidFill>
                            <a:srgbClr val="000000"/>
                          </a:solidFill>
                          <a:effectLst/>
                          <a:latin typeface="Calibri" panose="020F0502020204030204" pitchFamily="34" charset="0"/>
                        </a:rPr>
                        <a:t>Atelier broderie et sérigraphie par la </a:t>
                      </a:r>
                      <a:r>
                        <a:rPr lang="fr-FR" sz="1400" kern="1400" dirty="0" err="1">
                          <a:ln>
                            <a:noFill/>
                          </a:ln>
                          <a:solidFill>
                            <a:srgbClr val="000000"/>
                          </a:solidFill>
                          <a:effectLst/>
                          <a:latin typeface="Calibri" panose="020F0502020204030204" pitchFamily="34" charset="0"/>
                        </a:rPr>
                        <a:t>Matacena</a:t>
                      </a:r>
                      <a:r>
                        <a:rPr lang="fr-FR" sz="1400" kern="1400" dirty="0">
                          <a:ln>
                            <a:noFill/>
                          </a:ln>
                          <a:solidFill>
                            <a:srgbClr val="000000"/>
                          </a:solidFill>
                          <a:effectLst/>
                          <a:latin typeface="Calibri" panose="020F050202020403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9000"/>
                        </a:lnSpc>
                        <a:spcBef>
                          <a:spcPts val="0"/>
                        </a:spcBef>
                        <a:spcAft>
                          <a:spcPts val="600"/>
                        </a:spcAft>
                        <a:buClrTx/>
                        <a:buSzTx/>
                        <a:buFontTx/>
                        <a:buNone/>
                        <a:tabLst/>
                        <a:defRPr/>
                      </a:pPr>
                      <a:r>
                        <a:rPr lang="fr-FR" sz="1400" kern="1400" dirty="0">
                          <a:ln>
                            <a:noFill/>
                          </a:ln>
                          <a:solidFill>
                            <a:srgbClr val="000000"/>
                          </a:solidFill>
                          <a:effectLst/>
                          <a:latin typeface="Calibri" panose="020F0502020204030204" pitchFamily="34" charset="0"/>
                        </a:rPr>
                        <a:t>Vendredi de 18h à 20h, salle polyvalente : Soirée Court-Métrage (LA BIBLI)</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6386444"/>
                  </a:ext>
                </a:extLst>
              </a:tr>
              <a:tr h="737577">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fr-FR" sz="1400" kern="1400" dirty="0">
                          <a:ln>
                            <a:noFill/>
                          </a:ln>
                          <a:solidFill>
                            <a:srgbClr val="000000"/>
                          </a:solidFill>
                          <a:effectLst/>
                          <a:latin typeface="Calibri" panose="020F0502020204030204" pitchFamily="34" charset="0"/>
                        </a:rPr>
                        <a:t>Samedi à 20h45, Transmission </a:t>
                      </a:r>
                      <a:r>
                        <a:rPr lang="fr-FR" sz="1400" kern="1400">
                          <a:ln>
                            <a:noFill/>
                          </a:ln>
                          <a:solidFill>
                            <a:srgbClr val="000000"/>
                          </a:solidFill>
                          <a:effectLst/>
                          <a:latin typeface="Calibri" panose="020F0502020204030204" pitchFamily="34" charset="0"/>
                        </a:rPr>
                        <a:t>du match </a:t>
                      </a:r>
                      <a:r>
                        <a:rPr lang="fr-FR" sz="1400" kern="1400" dirty="0">
                          <a:ln>
                            <a:noFill/>
                          </a:ln>
                          <a:solidFill>
                            <a:srgbClr val="000000"/>
                          </a:solidFill>
                          <a:effectLst/>
                          <a:latin typeface="Calibri" panose="020F0502020204030204" pitchFamily="34" charset="0"/>
                        </a:rPr>
                        <a:t>de rugby France-Angleterre (VALB)</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9000"/>
                        </a:lnSpc>
                        <a:spcBef>
                          <a:spcPts val="0"/>
                        </a:spcBef>
                        <a:spcAft>
                          <a:spcPts val="600"/>
                        </a:spcAft>
                        <a:buClrTx/>
                        <a:buSzTx/>
                        <a:buFontTx/>
                        <a:buNone/>
                        <a:tabLst/>
                        <a:defRPr/>
                      </a:pPr>
                      <a:r>
                        <a:rPr lang="fr-FR" sz="1400" kern="1400" dirty="0">
                          <a:ln>
                            <a:noFill/>
                          </a:ln>
                          <a:solidFill>
                            <a:srgbClr val="000000"/>
                          </a:solidFill>
                          <a:effectLst/>
                          <a:latin typeface="Calibri" panose="020F0502020204030204" pitchFamily="34" charset="0"/>
                        </a:rPr>
                        <a:t>Mercredi </a:t>
                      </a:r>
                      <a:r>
                        <a:rPr lang="pt-BR" sz="1400" kern="1400" dirty="0">
                          <a:ln>
                            <a:noFill/>
                          </a:ln>
                          <a:solidFill>
                            <a:srgbClr val="000000"/>
                          </a:solidFill>
                          <a:effectLst/>
                          <a:latin typeface="Calibri" panose="020F0502020204030204" pitchFamily="34" charset="0"/>
                        </a:rPr>
                        <a:t>entre 9h30 et 12h00, salle polyvalente : </a:t>
                      </a:r>
                      <a:r>
                        <a:rPr lang="fr-FR" sz="1400" kern="1400" dirty="0">
                          <a:ln>
                            <a:noFill/>
                          </a:ln>
                          <a:solidFill>
                            <a:srgbClr val="000000"/>
                          </a:solidFill>
                          <a:effectLst/>
                          <a:latin typeface="Calibri" panose="020F0502020204030204" pitchFamily="34" charset="0"/>
                        </a:rPr>
                        <a:t>la Ludothèque JEUX RIGOLE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8480894"/>
                  </a:ext>
                </a:extLst>
              </a:tr>
              <a:tr h="720080">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fr-FR" sz="1400" kern="1400" dirty="0">
                          <a:ln>
                            <a:noFill/>
                          </a:ln>
                          <a:solidFill>
                            <a:srgbClr val="000000"/>
                          </a:solidFill>
                          <a:effectLst/>
                          <a:latin typeface="Calibri" panose="020F0502020204030204" pitchFamily="34" charset="0"/>
                        </a:rPr>
                        <a:t>Dimanche entre 8h00 et 18h00, Mairie : Elections municipales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9000"/>
                        </a:lnSpc>
                        <a:spcBef>
                          <a:spcPts val="0"/>
                        </a:spcBef>
                        <a:spcAft>
                          <a:spcPts val="600"/>
                        </a:spcAft>
                        <a:buClrTx/>
                        <a:buSzTx/>
                        <a:buFontTx/>
                        <a:buNone/>
                        <a:tabLst/>
                        <a:defRPr/>
                      </a:pPr>
                      <a:r>
                        <a:rPr lang="fr-FR" sz="1400" kern="1400" dirty="0">
                          <a:ln>
                            <a:noFill/>
                          </a:ln>
                          <a:solidFill>
                            <a:srgbClr val="000000"/>
                          </a:solidFill>
                          <a:effectLst/>
                          <a:latin typeface="Calibri" panose="020F0502020204030204" pitchFamily="34" charset="0"/>
                        </a:rPr>
                        <a:t>De 14h30 à 18h00, à partir du dimanche 29 au mercredi 8 avril, église des </a:t>
                      </a:r>
                      <a:r>
                        <a:rPr lang="fr-FR" sz="1400" kern="1400" dirty="0" err="1">
                          <a:ln>
                            <a:noFill/>
                          </a:ln>
                          <a:solidFill>
                            <a:srgbClr val="000000"/>
                          </a:solidFill>
                          <a:effectLst/>
                          <a:latin typeface="Calibri" panose="020F0502020204030204" pitchFamily="34" charset="0"/>
                        </a:rPr>
                        <a:t>Angelas</a:t>
                      </a:r>
                      <a:r>
                        <a:rPr lang="fr-FR" sz="1400" kern="1400" dirty="0">
                          <a:ln>
                            <a:noFill/>
                          </a:ln>
                          <a:solidFill>
                            <a:srgbClr val="000000"/>
                          </a:solidFill>
                          <a:effectLst/>
                          <a:latin typeface="Calibri" panose="020F0502020204030204" pitchFamily="34" charset="0"/>
                        </a:rPr>
                        <a:t> :  Exposition « Le chemin de Pâques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8383342"/>
                  </a:ext>
                </a:extLst>
              </a:tr>
              <a:tr h="720080">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400" dirty="0">
                          <a:ln>
                            <a:noFill/>
                          </a:ln>
                          <a:solidFill>
                            <a:srgbClr val="000000"/>
                          </a:solidFill>
                          <a:effectLst/>
                          <a:latin typeface="Calibri" panose="020F0502020204030204" pitchFamily="34" charset="0"/>
                        </a:rPr>
                        <a:t>Mercredi </a:t>
                      </a:r>
                      <a:r>
                        <a:rPr lang="pt-BR" sz="1400" kern="1400" dirty="0">
                          <a:ln>
                            <a:noFill/>
                          </a:ln>
                          <a:solidFill>
                            <a:srgbClr val="000000"/>
                          </a:solidFill>
                          <a:effectLst/>
                          <a:latin typeface="Calibri" panose="020F0502020204030204" pitchFamily="34" charset="0"/>
                        </a:rPr>
                        <a:t>entre 9h30 et 12h00, salle polyvalente : </a:t>
                      </a:r>
                      <a:r>
                        <a:rPr lang="fr-FR" sz="1400" kern="1400" dirty="0">
                          <a:ln>
                            <a:noFill/>
                          </a:ln>
                          <a:solidFill>
                            <a:srgbClr val="000000"/>
                          </a:solidFill>
                          <a:effectLst/>
                          <a:latin typeface="Calibri" panose="020F0502020204030204" pitchFamily="34" charset="0"/>
                        </a:rPr>
                        <a:t>la Ludothèque JEUX RIGOLE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0" indent="0" algn="l" rtl="0">
                        <a:lnSpc>
                          <a:spcPct val="119000"/>
                        </a:lnSpc>
                        <a:spcAft>
                          <a:spcPts val="600"/>
                        </a:spcAft>
                        <a:buNone/>
                      </a:pPr>
                      <a:r>
                        <a:rPr lang="fr-FR" sz="1200" kern="1400" dirty="0">
                          <a:ln>
                            <a:noFill/>
                          </a:ln>
                          <a:solidFill>
                            <a:srgbClr val="000000"/>
                          </a:solidFill>
                          <a:effectLst/>
                          <a:latin typeface="Arial" panose="020B0604020202020204" pitchFamily="34" charset="0"/>
                        </a:rPr>
                        <a:t> </a:t>
                      </a:r>
                      <a:endParaRPr lang="fr-FR" sz="1000" kern="1400" dirty="0">
                        <a:ln>
                          <a:noFill/>
                        </a:ln>
                        <a:solidFill>
                          <a:srgbClr val="000000"/>
                        </a:solidFill>
                        <a:effectLst/>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9000"/>
                        </a:lnSpc>
                        <a:spcBef>
                          <a:spcPts val="0"/>
                        </a:spcBef>
                        <a:spcAft>
                          <a:spcPts val="600"/>
                        </a:spcAft>
                        <a:buClrTx/>
                        <a:buSzTx/>
                        <a:buFontTx/>
                        <a:buNone/>
                        <a:tabLst/>
                        <a:defRPr/>
                      </a:pPr>
                      <a:r>
                        <a:rPr lang="fr-FR" sz="1400" kern="1400" dirty="0">
                          <a:ln>
                            <a:noFill/>
                          </a:ln>
                          <a:solidFill>
                            <a:srgbClr val="000000"/>
                          </a:solidFill>
                          <a:effectLst/>
                          <a:latin typeface="Calibri" panose="020F0502020204030204" pitchFamily="34" charset="0"/>
                        </a:rPr>
                        <a:t>Dimanche à 20h00 : Ciné Vadrouille projette BAISE-EN-VILLE de Martin JAUVAT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7653380"/>
                  </a:ext>
                </a:extLst>
              </a:tr>
              <a:tr h="720080">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kern="1400" dirty="0">
                          <a:ln>
                            <a:noFill/>
                          </a:ln>
                          <a:solidFill>
                            <a:srgbClr val="000000"/>
                          </a:solidFill>
                          <a:effectLst/>
                          <a:latin typeface="Calibri" panose="020F0502020204030204" pitchFamily="34" charset="0"/>
                        </a:rPr>
                        <a:t>Vendredi à 20h, Conseil municipal : Installation du Conseil.</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0" indent="0" algn="l" rtl="0">
                        <a:lnSpc>
                          <a:spcPct val="119000"/>
                        </a:lnSpc>
                        <a:spcAft>
                          <a:spcPts val="600"/>
                        </a:spcAft>
                        <a:buNone/>
                      </a:pPr>
                      <a:endParaRPr lang="fr-FR" sz="1000" kern="1400" dirty="0">
                        <a:ln>
                          <a:noFill/>
                        </a:ln>
                        <a:solidFill>
                          <a:srgbClr val="000000"/>
                        </a:solidFill>
                        <a:effectLst/>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9000"/>
                        </a:lnSpc>
                        <a:spcBef>
                          <a:spcPts val="0"/>
                        </a:spcBef>
                        <a:spcAft>
                          <a:spcPts val="600"/>
                        </a:spcAft>
                        <a:buClrTx/>
                        <a:buSzTx/>
                        <a:buFontTx/>
                        <a:buNone/>
                        <a:tabLst/>
                        <a:defRPr/>
                      </a:pPr>
                      <a:r>
                        <a:rPr lang="fr-FR" sz="1400" kern="1400" dirty="0">
                          <a:ln>
                            <a:noFill/>
                          </a:ln>
                          <a:solidFill>
                            <a:srgbClr val="000000"/>
                          </a:solidFill>
                          <a:effectLst/>
                          <a:latin typeface="Calibri" panose="020F0502020204030204" pitchFamily="34" charset="0"/>
                        </a:rPr>
                        <a:t>Mercredi </a:t>
                      </a:r>
                      <a:r>
                        <a:rPr lang="pt-BR" sz="1400" kern="1400" dirty="0">
                          <a:ln>
                            <a:noFill/>
                          </a:ln>
                          <a:solidFill>
                            <a:srgbClr val="000000"/>
                          </a:solidFill>
                          <a:effectLst/>
                          <a:latin typeface="Calibri" panose="020F0502020204030204" pitchFamily="34" charset="0"/>
                        </a:rPr>
                        <a:t>entre 9h30 et 12h00, salle polyvalente : </a:t>
                      </a:r>
                      <a:r>
                        <a:rPr lang="fr-FR" sz="1400" kern="1400" dirty="0">
                          <a:ln>
                            <a:noFill/>
                          </a:ln>
                          <a:solidFill>
                            <a:srgbClr val="000000"/>
                          </a:solidFill>
                          <a:effectLst/>
                          <a:latin typeface="Calibri" panose="020F0502020204030204" pitchFamily="34" charset="0"/>
                        </a:rPr>
                        <a:t>la Ludothèque JEUX RIGOLE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5312984"/>
                  </a:ext>
                </a:extLst>
              </a:tr>
            </a:tbl>
          </a:graphicData>
        </a:graphic>
      </p:graphicFrame>
      <p:sp>
        <p:nvSpPr>
          <p:cNvPr id="15" name="Control 2">
            <a:extLst>
              <a:ext uri="{FF2B5EF4-FFF2-40B4-BE49-F238E27FC236}">
                <a16:creationId xmlns:a16="http://schemas.microsoft.com/office/drawing/2014/main" id="{389C10FE-5A0A-B319-899E-0A8A7310F1BE}"/>
              </a:ext>
            </a:extLst>
          </p:cNvPr>
          <p:cNvSpPr>
            <a:spLocks noChangeArrowheads="1" noChangeShapeType="1"/>
          </p:cNvSpPr>
          <p:nvPr/>
        </p:nvSpPr>
        <p:spPr bwMode="auto">
          <a:xfrm>
            <a:off x="839054" y="7793462"/>
            <a:ext cx="8146873" cy="3938984"/>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fr-FR"/>
          </a:p>
        </p:txBody>
      </p:sp>
      <p:pic>
        <p:nvPicPr>
          <p:cNvPr id="21" name="Image 20">
            <a:extLst>
              <a:ext uri="{FF2B5EF4-FFF2-40B4-BE49-F238E27FC236}">
                <a16:creationId xmlns:a16="http://schemas.microsoft.com/office/drawing/2014/main" id="{027EFC9B-6FB9-959F-3DF5-DC2E1ECE7460}"/>
              </a:ext>
            </a:extLst>
          </p:cNvPr>
          <p:cNvPicPr>
            <a:picLocks noChangeAspect="1"/>
          </p:cNvPicPr>
          <p:nvPr/>
        </p:nvPicPr>
        <p:blipFill>
          <a:blip r:embed="rId4"/>
          <a:stretch>
            <a:fillRect/>
          </a:stretch>
        </p:blipFill>
        <p:spPr>
          <a:xfrm>
            <a:off x="609790" y="595566"/>
            <a:ext cx="544749" cy="612843"/>
          </a:xfrm>
          <a:prstGeom prst="rect">
            <a:avLst/>
          </a:prstGeom>
        </p:spPr>
      </p:pic>
      <p:pic>
        <p:nvPicPr>
          <p:cNvPr id="27" name="Image 26">
            <a:extLst>
              <a:ext uri="{FF2B5EF4-FFF2-40B4-BE49-F238E27FC236}">
                <a16:creationId xmlns:a16="http://schemas.microsoft.com/office/drawing/2014/main" id="{75DA212C-0ECD-55A4-FC7E-816F7F8A1091}"/>
              </a:ext>
            </a:extLst>
          </p:cNvPr>
          <p:cNvPicPr>
            <a:picLocks noChangeAspect="1"/>
          </p:cNvPicPr>
          <p:nvPr/>
        </p:nvPicPr>
        <p:blipFill>
          <a:blip r:embed="rId5"/>
          <a:stretch>
            <a:fillRect/>
          </a:stretch>
        </p:blipFill>
        <p:spPr>
          <a:xfrm>
            <a:off x="637390" y="3667494"/>
            <a:ext cx="544749" cy="612843"/>
          </a:xfrm>
          <a:prstGeom prst="rect">
            <a:avLst/>
          </a:prstGeom>
        </p:spPr>
      </p:pic>
      <p:pic>
        <p:nvPicPr>
          <p:cNvPr id="29" name="Image 28">
            <a:extLst>
              <a:ext uri="{FF2B5EF4-FFF2-40B4-BE49-F238E27FC236}">
                <a16:creationId xmlns:a16="http://schemas.microsoft.com/office/drawing/2014/main" id="{8BAF0739-B09A-9149-20BE-984082F2B72D}"/>
              </a:ext>
            </a:extLst>
          </p:cNvPr>
          <p:cNvPicPr>
            <a:picLocks noChangeAspect="1"/>
          </p:cNvPicPr>
          <p:nvPr/>
        </p:nvPicPr>
        <p:blipFill>
          <a:blip r:embed="rId6"/>
          <a:stretch>
            <a:fillRect/>
          </a:stretch>
        </p:blipFill>
        <p:spPr>
          <a:xfrm>
            <a:off x="630411" y="2866900"/>
            <a:ext cx="544749" cy="612843"/>
          </a:xfrm>
          <a:prstGeom prst="rect">
            <a:avLst/>
          </a:prstGeom>
        </p:spPr>
      </p:pic>
      <p:pic>
        <p:nvPicPr>
          <p:cNvPr id="34" name="Image 33">
            <a:extLst>
              <a:ext uri="{FF2B5EF4-FFF2-40B4-BE49-F238E27FC236}">
                <a16:creationId xmlns:a16="http://schemas.microsoft.com/office/drawing/2014/main" id="{249C4F35-9D97-8A3A-36DA-8D99A3904F3C}"/>
              </a:ext>
            </a:extLst>
          </p:cNvPr>
          <p:cNvPicPr>
            <a:picLocks noChangeAspect="1"/>
          </p:cNvPicPr>
          <p:nvPr/>
        </p:nvPicPr>
        <p:blipFill>
          <a:blip r:embed="rId7"/>
          <a:stretch>
            <a:fillRect/>
          </a:stretch>
        </p:blipFill>
        <p:spPr>
          <a:xfrm>
            <a:off x="4633008" y="563605"/>
            <a:ext cx="544749" cy="612843"/>
          </a:xfrm>
          <a:prstGeom prst="rect">
            <a:avLst/>
          </a:prstGeom>
        </p:spPr>
      </p:pic>
      <p:pic>
        <p:nvPicPr>
          <p:cNvPr id="36" name="Image 35">
            <a:extLst>
              <a:ext uri="{FF2B5EF4-FFF2-40B4-BE49-F238E27FC236}">
                <a16:creationId xmlns:a16="http://schemas.microsoft.com/office/drawing/2014/main" id="{021DF04B-E84A-E9BB-7989-769BFDFEAF2F}"/>
              </a:ext>
            </a:extLst>
          </p:cNvPr>
          <p:cNvPicPr>
            <a:picLocks noChangeAspect="1"/>
          </p:cNvPicPr>
          <p:nvPr/>
        </p:nvPicPr>
        <p:blipFill>
          <a:blip r:embed="rId8"/>
          <a:stretch>
            <a:fillRect/>
          </a:stretch>
        </p:blipFill>
        <p:spPr>
          <a:xfrm>
            <a:off x="4658605" y="1340128"/>
            <a:ext cx="544749" cy="612843"/>
          </a:xfrm>
          <a:prstGeom prst="rect">
            <a:avLst/>
          </a:prstGeom>
        </p:spPr>
      </p:pic>
      <p:pic>
        <p:nvPicPr>
          <p:cNvPr id="9" name="Image 8">
            <a:extLst>
              <a:ext uri="{FF2B5EF4-FFF2-40B4-BE49-F238E27FC236}">
                <a16:creationId xmlns:a16="http://schemas.microsoft.com/office/drawing/2014/main" id="{62A7FA58-E551-E99A-FAF6-FACB5E08CAB4}"/>
              </a:ext>
            </a:extLst>
          </p:cNvPr>
          <p:cNvPicPr>
            <a:picLocks noChangeAspect="1"/>
          </p:cNvPicPr>
          <p:nvPr/>
        </p:nvPicPr>
        <p:blipFill>
          <a:blip r:embed="rId9"/>
          <a:stretch>
            <a:fillRect/>
          </a:stretch>
        </p:blipFill>
        <p:spPr>
          <a:xfrm>
            <a:off x="637390" y="4384600"/>
            <a:ext cx="544749" cy="603115"/>
          </a:xfrm>
          <a:prstGeom prst="rect">
            <a:avLst/>
          </a:prstGeom>
        </p:spPr>
      </p:pic>
      <p:pic>
        <p:nvPicPr>
          <p:cNvPr id="17" name="Image 16">
            <a:extLst>
              <a:ext uri="{FF2B5EF4-FFF2-40B4-BE49-F238E27FC236}">
                <a16:creationId xmlns:a16="http://schemas.microsoft.com/office/drawing/2014/main" id="{75FCC4FF-180C-DEA9-A20F-2F072BB54869}"/>
              </a:ext>
            </a:extLst>
          </p:cNvPr>
          <p:cNvPicPr>
            <a:picLocks noChangeAspect="1"/>
          </p:cNvPicPr>
          <p:nvPr/>
        </p:nvPicPr>
        <p:blipFill>
          <a:blip r:embed="rId10"/>
          <a:stretch>
            <a:fillRect/>
          </a:stretch>
        </p:blipFill>
        <p:spPr>
          <a:xfrm>
            <a:off x="4640115" y="2116651"/>
            <a:ext cx="544749" cy="603115"/>
          </a:xfrm>
          <a:prstGeom prst="rect">
            <a:avLst/>
          </a:prstGeom>
        </p:spPr>
      </p:pic>
      <p:pic>
        <p:nvPicPr>
          <p:cNvPr id="20" name="Image 19">
            <a:extLst>
              <a:ext uri="{FF2B5EF4-FFF2-40B4-BE49-F238E27FC236}">
                <a16:creationId xmlns:a16="http://schemas.microsoft.com/office/drawing/2014/main" id="{50F0C781-77EA-2015-D4F3-60822EAC3F02}"/>
              </a:ext>
            </a:extLst>
          </p:cNvPr>
          <p:cNvPicPr>
            <a:picLocks noChangeAspect="1"/>
          </p:cNvPicPr>
          <p:nvPr/>
        </p:nvPicPr>
        <p:blipFill>
          <a:blip r:embed="rId11"/>
          <a:stretch>
            <a:fillRect/>
          </a:stretch>
        </p:blipFill>
        <p:spPr>
          <a:xfrm>
            <a:off x="4661110" y="3667494"/>
            <a:ext cx="544749" cy="603115"/>
          </a:xfrm>
          <a:prstGeom prst="rect">
            <a:avLst/>
          </a:prstGeom>
        </p:spPr>
      </p:pic>
      <p:pic>
        <p:nvPicPr>
          <p:cNvPr id="28" name="Image 27">
            <a:extLst>
              <a:ext uri="{FF2B5EF4-FFF2-40B4-BE49-F238E27FC236}">
                <a16:creationId xmlns:a16="http://schemas.microsoft.com/office/drawing/2014/main" id="{3A03460D-B4E7-C83C-1DFA-6915073FD3DA}"/>
              </a:ext>
            </a:extLst>
          </p:cNvPr>
          <p:cNvPicPr>
            <a:picLocks noChangeAspect="1"/>
          </p:cNvPicPr>
          <p:nvPr/>
        </p:nvPicPr>
        <p:blipFill>
          <a:blip r:embed="rId12"/>
          <a:stretch>
            <a:fillRect/>
          </a:stretch>
        </p:blipFill>
        <p:spPr>
          <a:xfrm>
            <a:off x="4662095" y="4374872"/>
            <a:ext cx="544749" cy="612843"/>
          </a:xfrm>
          <a:prstGeom prst="rect">
            <a:avLst/>
          </a:prstGeom>
        </p:spPr>
      </p:pic>
      <p:pic>
        <p:nvPicPr>
          <p:cNvPr id="7" name="Image 6">
            <a:extLst>
              <a:ext uri="{FF2B5EF4-FFF2-40B4-BE49-F238E27FC236}">
                <a16:creationId xmlns:a16="http://schemas.microsoft.com/office/drawing/2014/main" id="{2B35149A-C5A7-6C54-B15B-8DAA777D1AAB}"/>
              </a:ext>
            </a:extLst>
          </p:cNvPr>
          <p:cNvPicPr>
            <a:picLocks noChangeAspect="1"/>
          </p:cNvPicPr>
          <p:nvPr/>
        </p:nvPicPr>
        <p:blipFill>
          <a:blip r:embed="rId13"/>
          <a:stretch>
            <a:fillRect/>
          </a:stretch>
        </p:blipFill>
        <p:spPr>
          <a:xfrm>
            <a:off x="623035" y="2096421"/>
            <a:ext cx="544749" cy="612843"/>
          </a:xfrm>
          <a:prstGeom prst="rect">
            <a:avLst/>
          </a:prstGeom>
        </p:spPr>
      </p:pic>
      <p:pic>
        <p:nvPicPr>
          <p:cNvPr id="10" name="Image 9">
            <a:extLst>
              <a:ext uri="{FF2B5EF4-FFF2-40B4-BE49-F238E27FC236}">
                <a16:creationId xmlns:a16="http://schemas.microsoft.com/office/drawing/2014/main" id="{A7E3CB2F-EC0A-FFDD-572B-005290FB886F}"/>
              </a:ext>
            </a:extLst>
          </p:cNvPr>
          <p:cNvPicPr>
            <a:picLocks noChangeAspect="1"/>
          </p:cNvPicPr>
          <p:nvPr/>
        </p:nvPicPr>
        <p:blipFill>
          <a:blip r:embed="rId14"/>
          <a:stretch>
            <a:fillRect/>
          </a:stretch>
        </p:blipFill>
        <p:spPr>
          <a:xfrm>
            <a:off x="609233" y="1345992"/>
            <a:ext cx="544749" cy="612843"/>
          </a:xfrm>
          <a:prstGeom prst="rect">
            <a:avLst/>
          </a:prstGeom>
        </p:spPr>
      </p:pic>
      <p:pic>
        <p:nvPicPr>
          <p:cNvPr id="12" name="Image 11">
            <a:extLst>
              <a:ext uri="{FF2B5EF4-FFF2-40B4-BE49-F238E27FC236}">
                <a16:creationId xmlns:a16="http://schemas.microsoft.com/office/drawing/2014/main" id="{64901109-B0F8-C070-75E4-CDA99A472F80}"/>
              </a:ext>
            </a:extLst>
          </p:cNvPr>
          <p:cNvPicPr>
            <a:picLocks noChangeAspect="1"/>
          </p:cNvPicPr>
          <p:nvPr/>
        </p:nvPicPr>
        <p:blipFill>
          <a:blip r:embed="rId15"/>
          <a:stretch>
            <a:fillRect/>
          </a:stretch>
        </p:blipFill>
        <p:spPr>
          <a:xfrm>
            <a:off x="4640115" y="2866900"/>
            <a:ext cx="544749" cy="612843"/>
          </a:xfrm>
          <a:prstGeom prst="rect">
            <a:avLst/>
          </a:prstGeom>
        </p:spPr>
      </p:pic>
    </p:spTree>
    <p:extLst>
      <p:ext uri="{BB962C8B-B14F-4D97-AF65-F5344CB8AC3E}">
        <p14:creationId xmlns:p14="http://schemas.microsoft.com/office/powerpoint/2010/main" val="20743462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A4C0E-5111-D47F-C3DC-41AF83AD5136}"/>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9C6CEA88-E0F2-68C3-8325-A6FF1ABD3170}"/>
              </a:ext>
            </a:extLst>
          </p:cNvPr>
          <p:cNvSpPr txBox="1"/>
          <p:nvPr/>
        </p:nvSpPr>
        <p:spPr>
          <a:xfrm>
            <a:off x="0" y="85856"/>
            <a:ext cx="9108504" cy="375552"/>
          </a:xfrm>
          <a:prstGeom prst="rect">
            <a:avLst/>
          </a:prstGeom>
          <a:noFill/>
        </p:spPr>
        <p:txBody>
          <a:bodyPr wrap="square" rtlCol="0">
            <a:spAutoFit/>
          </a:bodyPr>
          <a:lstStyle/>
          <a:p>
            <a:pPr algn="ct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r>
              <a:rPr lang="fr-FR" b="1" dirty="0">
                <a:solidFill>
                  <a:srgbClr val="00B0F0"/>
                </a:solidFill>
              </a:rPr>
              <a:t>Elections municipales </a:t>
            </a:r>
            <a:r>
              <a:rPr lang="fr-FR" b="1">
                <a:solidFill>
                  <a:srgbClr val="00B0F0"/>
                </a:solidFill>
              </a:rPr>
              <a:t>15 mars </a:t>
            </a:r>
            <a:r>
              <a:rPr lang="fr-FR" b="1" dirty="0">
                <a:solidFill>
                  <a:srgbClr val="00B0F0"/>
                </a:solidFill>
              </a:rPr>
              <a:t>2025</a:t>
            </a:r>
          </a:p>
        </p:txBody>
      </p:sp>
      <p:sp>
        <p:nvSpPr>
          <p:cNvPr id="2" name="Espace réservé de la date 1">
            <a:extLst>
              <a:ext uri="{FF2B5EF4-FFF2-40B4-BE49-F238E27FC236}">
                <a16:creationId xmlns:a16="http://schemas.microsoft.com/office/drawing/2014/main" id="{D1A02F57-34C3-0BB7-13E4-6591996C03D0}"/>
              </a:ext>
            </a:extLst>
          </p:cNvPr>
          <p:cNvSpPr>
            <a:spLocks noGrp="1"/>
          </p:cNvSpPr>
          <p:nvPr>
            <p:ph type="dt" sz="half" idx="10"/>
          </p:nvPr>
        </p:nvSpPr>
        <p:spPr/>
        <p:txBody>
          <a:bodyPr/>
          <a:lstStyle/>
          <a:p>
            <a:fld id="{47AA34CC-F1BC-4D63-B1AD-000F4794E620}"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C61D2F2D-6A34-BC79-E37C-FBA7FCBE4AFC}"/>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A203C94E-7FC6-C83B-CC98-990E56811525}"/>
              </a:ext>
            </a:extLst>
          </p:cNvPr>
          <p:cNvSpPr>
            <a:spLocks noGrp="1"/>
          </p:cNvSpPr>
          <p:nvPr>
            <p:ph type="sldNum" sz="quarter" idx="12"/>
          </p:nvPr>
        </p:nvSpPr>
        <p:spPr/>
        <p:txBody>
          <a:bodyPr/>
          <a:lstStyle/>
          <a:p>
            <a:fld id="{759F8C28-2559-48B3-A02F-41E0C7A8A4CA}" type="slidenum">
              <a:rPr lang="fr-FR" smtClean="0"/>
              <a:t>78</a:t>
            </a:fld>
            <a:endParaRPr lang="fr-FR"/>
          </a:p>
        </p:txBody>
      </p:sp>
      <p:pic>
        <p:nvPicPr>
          <p:cNvPr id="6" name="Image 5">
            <a:extLst>
              <a:ext uri="{FF2B5EF4-FFF2-40B4-BE49-F238E27FC236}">
                <a16:creationId xmlns:a16="http://schemas.microsoft.com/office/drawing/2014/main" id="{FBC0AA70-155F-A524-8CB8-74C666964D2F}"/>
              </a:ext>
            </a:extLst>
          </p:cNvPr>
          <p:cNvPicPr>
            <a:picLocks noChangeAspect="1"/>
          </p:cNvPicPr>
          <p:nvPr/>
        </p:nvPicPr>
        <p:blipFill>
          <a:blip r:embed="rId2"/>
          <a:stretch>
            <a:fillRect/>
          </a:stretch>
        </p:blipFill>
        <p:spPr>
          <a:xfrm>
            <a:off x="0" y="0"/>
            <a:ext cx="1080000" cy="720000"/>
          </a:xfrm>
          <a:prstGeom prst="rect">
            <a:avLst/>
          </a:prstGeom>
        </p:spPr>
      </p:pic>
      <p:sp>
        <p:nvSpPr>
          <p:cNvPr id="11" name="ZoneTexte 10">
            <a:extLst>
              <a:ext uri="{FF2B5EF4-FFF2-40B4-BE49-F238E27FC236}">
                <a16:creationId xmlns:a16="http://schemas.microsoft.com/office/drawing/2014/main" id="{99616AF0-224A-0FB6-6658-B67DAA65BA1F}"/>
              </a:ext>
            </a:extLst>
          </p:cNvPr>
          <p:cNvSpPr txBox="1"/>
          <p:nvPr/>
        </p:nvSpPr>
        <p:spPr>
          <a:xfrm>
            <a:off x="427028" y="1993404"/>
            <a:ext cx="1800200" cy="369332"/>
          </a:xfrm>
          <a:prstGeom prst="rect">
            <a:avLst/>
          </a:prstGeom>
          <a:noFill/>
        </p:spPr>
        <p:txBody>
          <a:bodyPr wrap="square" rtlCol="0">
            <a:spAutoFit/>
          </a:bodyPr>
          <a:lstStyle/>
          <a:p>
            <a:r>
              <a:rPr lang="fr-FR" dirty="0">
                <a:hlinkClick r:id="rId3"/>
              </a:rPr>
              <a:t>Planning scrutin</a:t>
            </a:r>
            <a:endParaRPr lang="fr-FR" dirty="0"/>
          </a:p>
        </p:txBody>
      </p:sp>
      <p:pic>
        <p:nvPicPr>
          <p:cNvPr id="13" name="Image 12">
            <a:extLst>
              <a:ext uri="{FF2B5EF4-FFF2-40B4-BE49-F238E27FC236}">
                <a16:creationId xmlns:a16="http://schemas.microsoft.com/office/drawing/2014/main" id="{B4C0F034-4C5B-CEAB-B62C-B6C10EAF55A6}"/>
              </a:ext>
            </a:extLst>
          </p:cNvPr>
          <p:cNvPicPr>
            <a:picLocks noChangeAspect="1"/>
          </p:cNvPicPr>
          <p:nvPr/>
        </p:nvPicPr>
        <p:blipFill>
          <a:blip r:embed="rId4"/>
          <a:stretch>
            <a:fillRect/>
          </a:stretch>
        </p:blipFill>
        <p:spPr>
          <a:xfrm>
            <a:off x="2771800" y="437979"/>
            <a:ext cx="3456384" cy="4877594"/>
          </a:xfrm>
          <a:prstGeom prst="rect">
            <a:avLst/>
          </a:prstGeom>
        </p:spPr>
      </p:pic>
    </p:spTree>
    <p:extLst>
      <p:ext uri="{BB962C8B-B14F-4D97-AF65-F5344CB8AC3E}">
        <p14:creationId xmlns:p14="http://schemas.microsoft.com/office/powerpoint/2010/main" val="19560291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9B06B-54E2-F406-315E-3453E158F6EB}"/>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B568B2E-0103-93B8-7A57-22CBB9E1FB43}"/>
              </a:ext>
            </a:extLst>
          </p:cNvPr>
          <p:cNvSpPr>
            <a:spLocks noGrp="1"/>
          </p:cNvSpPr>
          <p:nvPr>
            <p:ph type="dt" sz="half" idx="10"/>
          </p:nvPr>
        </p:nvSpPr>
        <p:spPr/>
        <p:txBody>
          <a:bodyPr/>
          <a:lstStyle/>
          <a:p>
            <a:fld id="{32B411BC-A8C3-4860-BD3A-4A66DB231C0B}" type="datetime1">
              <a:rPr lang="fr-FR" smtClean="0"/>
              <a:t>17/03/2026</a:t>
            </a:fld>
            <a:endParaRPr lang="fr-FR"/>
          </a:p>
        </p:txBody>
      </p:sp>
      <p:sp>
        <p:nvSpPr>
          <p:cNvPr id="3" name="Espace réservé du pied de page 2">
            <a:extLst>
              <a:ext uri="{FF2B5EF4-FFF2-40B4-BE49-F238E27FC236}">
                <a16:creationId xmlns:a16="http://schemas.microsoft.com/office/drawing/2014/main" id="{D44E8907-42DA-A8DC-45A0-010768655272}"/>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507F2F05-2C70-0403-B5B0-42DFBC1AFA34}"/>
              </a:ext>
            </a:extLst>
          </p:cNvPr>
          <p:cNvSpPr>
            <a:spLocks noGrp="1"/>
          </p:cNvSpPr>
          <p:nvPr>
            <p:ph type="sldNum" sz="quarter" idx="12"/>
          </p:nvPr>
        </p:nvSpPr>
        <p:spPr/>
        <p:txBody>
          <a:bodyPr/>
          <a:lstStyle/>
          <a:p>
            <a:fld id="{759F8C28-2559-48B3-A02F-41E0C7A8A4CA}" type="slidenum">
              <a:rPr lang="fr-FR" smtClean="0"/>
              <a:t>79</a:t>
            </a:fld>
            <a:endParaRPr lang="fr-FR"/>
          </a:p>
        </p:txBody>
      </p:sp>
      <p:sp>
        <p:nvSpPr>
          <p:cNvPr id="7" name="ZoneTexte 6">
            <a:extLst>
              <a:ext uri="{FF2B5EF4-FFF2-40B4-BE49-F238E27FC236}">
                <a16:creationId xmlns:a16="http://schemas.microsoft.com/office/drawing/2014/main" id="{A3E4A1E5-2912-27F4-52EB-35AA680B8E3D}"/>
              </a:ext>
            </a:extLst>
          </p:cNvPr>
          <p:cNvSpPr txBox="1"/>
          <p:nvPr/>
        </p:nvSpPr>
        <p:spPr>
          <a:xfrm>
            <a:off x="4156" y="4964644"/>
            <a:ext cx="9142803" cy="276999"/>
          </a:xfrm>
          <a:prstGeom prst="rect">
            <a:avLst/>
          </a:prstGeom>
          <a:noFill/>
        </p:spPr>
        <p:txBody>
          <a:bodyPr wrap="square" rtlCol="0">
            <a:spAutoFit/>
          </a:bodyPr>
          <a:lstStyle/>
          <a:p>
            <a:pPr algn="ctr"/>
            <a:r>
              <a:rPr lang="fr-FR" sz="1200" dirty="0">
                <a:hlinkClick r:id="rId2"/>
              </a:rPr>
              <a:t>Les </a:t>
            </a:r>
            <a:r>
              <a:rPr lang="fr-FR" sz="1200" dirty="0" err="1">
                <a:hlinkClick r:id="rId2"/>
              </a:rPr>
              <a:t>Angelas</a:t>
            </a:r>
            <a:r>
              <a:rPr lang="fr-FR" sz="1200" dirty="0"/>
              <a:t>  -  </a:t>
            </a:r>
            <a:r>
              <a:rPr lang="fr-FR" sz="1200" dirty="0">
                <a:hlinkClick r:id="rId3"/>
              </a:rPr>
              <a:t>Les </a:t>
            </a:r>
            <a:r>
              <a:rPr lang="fr-FR" sz="1200" dirty="0" err="1">
                <a:hlinkClick r:id="rId3"/>
              </a:rPr>
              <a:t>Verneys</a:t>
            </a:r>
            <a:r>
              <a:rPr lang="fr-FR" sz="1200" dirty="0"/>
              <a:t> - </a:t>
            </a:r>
            <a:r>
              <a:rPr lang="fr-FR" sz="1200" dirty="0">
                <a:hlinkClick r:id="rId4"/>
              </a:rPr>
              <a:t>La Roche</a:t>
            </a:r>
            <a:r>
              <a:rPr lang="fr-FR" sz="1200" dirty="0"/>
              <a:t> – </a:t>
            </a:r>
            <a:r>
              <a:rPr lang="fr-FR" sz="1200" dirty="0" err="1">
                <a:hlinkClick r:id="rId5"/>
              </a:rPr>
              <a:t>Leygat</a:t>
            </a:r>
            <a:r>
              <a:rPr lang="fr-FR" sz="1200" dirty="0"/>
              <a:t> – </a:t>
            </a:r>
            <a:r>
              <a:rPr lang="fr-FR" sz="1200" dirty="0" err="1">
                <a:hlinkClick r:id="rId6"/>
              </a:rPr>
              <a:t>Chabrand</a:t>
            </a:r>
            <a:r>
              <a:rPr lang="fr-FR" sz="1200" dirty="0"/>
              <a:t> -  </a:t>
            </a:r>
            <a:r>
              <a:rPr lang="fr-FR" sz="1200" dirty="0" err="1">
                <a:hlinkClick r:id="rId7"/>
              </a:rPr>
              <a:t>Péchal</a:t>
            </a:r>
            <a:r>
              <a:rPr lang="fr-FR" sz="1200" dirty="0"/>
              <a:t> - </a:t>
            </a:r>
            <a:r>
              <a:rPr lang="fr-FR" sz="1200" dirty="0" err="1">
                <a:hlinkClick r:id="rId8"/>
              </a:rPr>
              <a:t>Valbonnais</a:t>
            </a:r>
            <a:r>
              <a:rPr lang="fr-FR" sz="1200" dirty="0">
                <a:hlinkClick r:id="rId8"/>
              </a:rPr>
              <a:t> (Bourg, </a:t>
            </a:r>
            <a:r>
              <a:rPr lang="fr-FR" sz="1200" dirty="0" err="1">
                <a:hlinkClick r:id="rId8"/>
              </a:rPr>
              <a:t>Nicolaux</a:t>
            </a:r>
            <a:r>
              <a:rPr lang="fr-FR" sz="1200" dirty="0">
                <a:hlinkClick r:id="rId8"/>
              </a:rPr>
              <a:t>, Roussillon, Clos-Moulina)</a:t>
            </a:r>
            <a:r>
              <a:rPr lang="fr-FR" sz="1200" dirty="0"/>
              <a:t> - </a:t>
            </a:r>
            <a:r>
              <a:rPr lang="fr-FR" sz="1200" dirty="0">
                <a:hlinkClick r:id="rId9"/>
              </a:rPr>
              <a:t>Le Pont du Prêtre</a:t>
            </a:r>
            <a:endParaRPr lang="fr-FR" sz="1200" dirty="0"/>
          </a:p>
        </p:txBody>
      </p:sp>
      <p:pic>
        <p:nvPicPr>
          <p:cNvPr id="15362" name="Picture 2">
            <a:extLst>
              <a:ext uri="{FF2B5EF4-FFF2-40B4-BE49-F238E27FC236}">
                <a16:creationId xmlns:a16="http://schemas.microsoft.com/office/drawing/2014/main" id="{CB016116-D70E-ACB1-B282-A0F1229795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720000" cy="6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a:extLst>
              <a:ext uri="{FF2B5EF4-FFF2-40B4-BE49-F238E27FC236}">
                <a16:creationId xmlns:a16="http://schemas.microsoft.com/office/drawing/2014/main" id="{AD585527-CC10-5EFB-31C3-DE7FFBECC9FA}"/>
              </a:ext>
            </a:extLst>
          </p:cNvPr>
          <p:cNvSpPr/>
          <p:nvPr/>
        </p:nvSpPr>
        <p:spPr>
          <a:xfrm>
            <a:off x="0" y="29444"/>
            <a:ext cx="8964488" cy="379783"/>
          </a:xfrm>
          <a:prstGeom prst="rect">
            <a:avLst/>
          </a:prstGeom>
        </p:spPr>
        <p:txBody>
          <a:bodyPr wrap="square">
            <a:spAutoFit/>
          </a:bodyPr>
          <a:lstStyle/>
          <a:p>
            <a:pPr algn="ctr">
              <a:spcBef>
                <a:spcPct val="0"/>
              </a:spcBef>
            </a:pPr>
            <a:r>
              <a:rPr lang="fr-FR" b="1" dirty="0">
                <a:solidFill>
                  <a:schemeClr val="tx2">
                    <a:lumMod val="60000"/>
                    <a:lumOff val="40000"/>
                  </a:schemeClr>
                </a:solidFill>
              </a:rPr>
              <a:t>Ciné plein air – spectacles - décentralisés (CCM et LMCT)</a:t>
            </a:r>
            <a:endParaRPr lang="fr-FR" b="1" dirty="0"/>
          </a:p>
        </p:txBody>
      </p:sp>
      <p:sp>
        <p:nvSpPr>
          <p:cNvPr id="8" name="ZoneTexte 7">
            <a:extLst>
              <a:ext uri="{FF2B5EF4-FFF2-40B4-BE49-F238E27FC236}">
                <a16:creationId xmlns:a16="http://schemas.microsoft.com/office/drawing/2014/main" id="{209D8164-36D1-38F4-E6A4-D783D2200A1D}"/>
              </a:ext>
            </a:extLst>
          </p:cNvPr>
          <p:cNvSpPr txBox="1"/>
          <p:nvPr/>
        </p:nvSpPr>
        <p:spPr>
          <a:xfrm>
            <a:off x="107504" y="697260"/>
            <a:ext cx="9036496" cy="3046988"/>
          </a:xfrm>
          <a:prstGeom prst="rect">
            <a:avLst/>
          </a:prstGeom>
          <a:noFill/>
        </p:spPr>
        <p:txBody>
          <a:bodyPr wrap="square" rtlCol="0">
            <a:spAutoFit/>
          </a:bodyPr>
          <a:lstStyle/>
          <a:p>
            <a:r>
              <a:rPr lang="fr-FR" sz="1200" dirty="0"/>
              <a:t>Depuis plusieurs années, la Communauté de Communes de La </a:t>
            </a:r>
            <a:r>
              <a:rPr lang="fr-FR" sz="1200" dirty="0" err="1"/>
              <a:t>Matheysine</a:t>
            </a:r>
            <a:r>
              <a:rPr lang="fr-FR" sz="1200" dirty="0"/>
              <a:t> organise , en partenariat avec</a:t>
            </a:r>
          </a:p>
          <a:p>
            <a:r>
              <a:rPr lang="fr-FR" sz="1200" dirty="0"/>
              <a:t>La Mure Cinéma Théâtre (LMCT) un appel à candidature pour des évènements culturels décentralisés :</a:t>
            </a:r>
          </a:p>
          <a:p>
            <a:r>
              <a:rPr lang="fr-FR" sz="1200" dirty="0"/>
              <a:t>Des séances de cinéma en plein air durant l’été 2026</a:t>
            </a:r>
          </a:p>
          <a:p>
            <a:r>
              <a:rPr lang="fr-FR" sz="1200" dirty="0"/>
              <a:t>Des spectacles décentralisés proposés par LMCT entre octobre 202 6 et mai 2027 (Deux spectacles</a:t>
            </a:r>
          </a:p>
          <a:p>
            <a:r>
              <a:rPr lang="fr-FR" sz="1200" dirty="0"/>
              <a:t>proposés avec le soutien financier du Département et de la Communauté de Communes de la</a:t>
            </a:r>
          </a:p>
          <a:p>
            <a:r>
              <a:rPr lang="fr-FR" sz="1200" dirty="0" err="1"/>
              <a:t>Matheysine</a:t>
            </a:r>
            <a:r>
              <a:rPr lang="fr-FR" sz="1200" dirty="0"/>
              <a:t>, qui seront présentés deux fois chacun)</a:t>
            </a:r>
          </a:p>
          <a:p>
            <a:r>
              <a:rPr lang="fr-FR" sz="1200" dirty="0"/>
              <a:t>Ces manifestations sont l’occasion de partager un moment convivial avec les habitants et les estivants.</a:t>
            </a:r>
          </a:p>
          <a:p>
            <a:r>
              <a:rPr lang="fr-FR" sz="1200" dirty="0"/>
              <a:t>Ainsi, si vous souhaitez accueillir un de ces événements, je vous invite à poser votre candidature :</a:t>
            </a:r>
          </a:p>
          <a:p>
            <a:r>
              <a:rPr lang="fr-FR" sz="1200" b="1" dirty="0">
                <a:solidFill>
                  <a:srgbClr val="FF0000"/>
                </a:solidFill>
              </a:rPr>
              <a:t>avant le jeudi 30 avril 2026, en complétant le formulaire en ligne</a:t>
            </a:r>
            <a:r>
              <a:rPr lang="fr-FR" sz="1200" dirty="0"/>
              <a:t> :</a:t>
            </a:r>
            <a:br>
              <a:rPr lang="fr-FR" sz="1200" dirty="0"/>
            </a:br>
            <a:r>
              <a:rPr lang="fr-FR" sz="1200" dirty="0">
                <a:hlinkClick r:id="rId11"/>
              </a:rPr>
              <a:t>https://webquest.fr/?m=237204_appel-a-candidatures-evenements-culturels-decentralises-2026-2027</a:t>
            </a:r>
            <a:endParaRPr lang="fr-FR" sz="1200" dirty="0"/>
          </a:p>
          <a:p>
            <a:endParaRPr lang="fr-FR" sz="1200" dirty="0"/>
          </a:p>
          <a:p>
            <a:endParaRPr lang="fr-FR" sz="1200" dirty="0"/>
          </a:p>
          <a:p>
            <a:r>
              <a:rPr lang="fr-FR" sz="1600" dirty="0">
                <a:hlinkClick r:id="rId12" action="ppaction://hlinkfile"/>
              </a:rPr>
              <a:t>Propositions de spectacles</a:t>
            </a:r>
            <a:endParaRPr lang="fr-FR" sz="1600" dirty="0"/>
          </a:p>
          <a:p>
            <a:endParaRPr lang="fr-FR" sz="1600" dirty="0"/>
          </a:p>
          <a:p>
            <a:r>
              <a:rPr lang="fr-FR" sz="1600" dirty="0">
                <a:hlinkClick r:id="rId13" action="ppaction://hlinkfile"/>
              </a:rPr>
              <a:t>Engagements attendus des communes candidates et retenues</a:t>
            </a:r>
            <a:endParaRPr lang="fr-FR" sz="1600" dirty="0"/>
          </a:p>
        </p:txBody>
      </p:sp>
    </p:spTree>
    <p:extLst>
      <p:ext uri="{BB962C8B-B14F-4D97-AF65-F5344CB8AC3E}">
        <p14:creationId xmlns:p14="http://schemas.microsoft.com/office/powerpoint/2010/main" val="3152526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29ECDA98-B58E-417A-EA65-9C67A12AE0B8}"/>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A8EDDB7-802A-ABD9-02B4-95DA1FE22375}"/>
              </a:ext>
            </a:extLst>
          </p:cNvPr>
          <p:cNvSpPr>
            <a:spLocks noGrp="1"/>
          </p:cNvSpPr>
          <p:nvPr>
            <p:ph type="dt" sz="half" idx="10"/>
          </p:nvPr>
        </p:nvSpPr>
        <p:spPr/>
        <p:txBody>
          <a:bodyPr/>
          <a:lstStyle/>
          <a:p>
            <a:fld id="{07862319-DD7F-4176-BA4C-794B8EC3F6AD}"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AD803BA5-9743-70EF-5547-6C3F43F2EC77}"/>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0A81A340-37BD-6354-A883-66C0237D1B0A}"/>
              </a:ext>
            </a:extLst>
          </p:cNvPr>
          <p:cNvSpPr>
            <a:spLocks noGrp="1"/>
          </p:cNvSpPr>
          <p:nvPr>
            <p:ph type="sldNum" sz="quarter" idx="12"/>
          </p:nvPr>
        </p:nvSpPr>
        <p:spPr/>
        <p:txBody>
          <a:bodyPr/>
          <a:lstStyle/>
          <a:p>
            <a:fld id="{759F8C28-2559-48B3-A02F-41E0C7A8A4CA}" type="slidenum">
              <a:rPr lang="fr-FR" smtClean="0"/>
              <a:t>8</a:t>
            </a:fld>
            <a:endParaRPr lang="fr-FR" dirty="0"/>
          </a:p>
        </p:txBody>
      </p:sp>
      <p:sp>
        <p:nvSpPr>
          <p:cNvPr id="6" name="ZoneTexte 5">
            <a:extLst>
              <a:ext uri="{FF2B5EF4-FFF2-40B4-BE49-F238E27FC236}">
                <a16:creationId xmlns:a16="http://schemas.microsoft.com/office/drawing/2014/main" id="{730F7881-D6CD-2D7A-632C-76938733D210}"/>
              </a:ext>
            </a:extLst>
          </p:cNvPr>
          <p:cNvSpPr txBox="1"/>
          <p:nvPr/>
        </p:nvSpPr>
        <p:spPr>
          <a:xfrm>
            <a:off x="0" y="-6187"/>
            <a:ext cx="9144000" cy="523220"/>
          </a:xfrm>
          <a:prstGeom prst="rect">
            <a:avLst/>
          </a:prstGeom>
          <a:noFill/>
        </p:spPr>
        <p:txBody>
          <a:bodyPr wrap="square" rtlCol="0">
            <a:spAutoFit/>
          </a:bodyPr>
          <a:lstStyle/>
          <a:p>
            <a:pPr algn="ctr"/>
            <a:r>
              <a:rPr lang="fr-FR" sz="2800" b="1" dirty="0">
                <a:solidFill>
                  <a:srgbClr val="00B0F0"/>
                </a:solidFill>
              </a:rPr>
              <a:t>Ordre du jour des délibérations</a:t>
            </a:r>
          </a:p>
        </p:txBody>
      </p:sp>
      <p:pic>
        <p:nvPicPr>
          <p:cNvPr id="10" name="Image 9" descr="Une image contenant Caractère coloré, graphisme, Graphique, capture d’écran&#10;&#10;Description générée automatiquement">
            <a:extLst>
              <a:ext uri="{FF2B5EF4-FFF2-40B4-BE49-F238E27FC236}">
                <a16:creationId xmlns:a16="http://schemas.microsoft.com/office/drawing/2014/main" id="{64A1F44D-2C53-EF03-4460-FF6AB3164B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7300" y="52544"/>
            <a:ext cx="853683" cy="494411"/>
          </a:xfrm>
          <a:prstGeom prst="rect">
            <a:avLst/>
          </a:prstGeom>
        </p:spPr>
      </p:pic>
      <p:pic>
        <p:nvPicPr>
          <p:cNvPr id="5" name="Image 4">
            <a:extLst>
              <a:ext uri="{FF2B5EF4-FFF2-40B4-BE49-F238E27FC236}">
                <a16:creationId xmlns:a16="http://schemas.microsoft.com/office/drawing/2014/main" id="{02722381-B519-EB60-6502-58AD05D9320C}"/>
              </a:ext>
            </a:extLst>
          </p:cNvPr>
          <p:cNvPicPr>
            <a:picLocks noChangeAspect="1"/>
          </p:cNvPicPr>
          <p:nvPr/>
        </p:nvPicPr>
        <p:blipFill>
          <a:blip r:embed="rId3"/>
          <a:stretch>
            <a:fillRect/>
          </a:stretch>
        </p:blipFill>
        <p:spPr>
          <a:xfrm>
            <a:off x="0" y="13874"/>
            <a:ext cx="720080" cy="369359"/>
          </a:xfrm>
          <a:prstGeom prst="rect">
            <a:avLst/>
          </a:prstGeom>
        </p:spPr>
      </p:pic>
      <p:pic>
        <p:nvPicPr>
          <p:cNvPr id="7" name="Image 6">
            <a:extLst>
              <a:ext uri="{FF2B5EF4-FFF2-40B4-BE49-F238E27FC236}">
                <a16:creationId xmlns:a16="http://schemas.microsoft.com/office/drawing/2014/main" id="{ADFC18B8-31BE-D086-E839-37F4667B3777}"/>
              </a:ext>
            </a:extLst>
          </p:cNvPr>
          <p:cNvPicPr>
            <a:picLocks noChangeAspect="1"/>
          </p:cNvPicPr>
          <p:nvPr/>
        </p:nvPicPr>
        <p:blipFill>
          <a:blip r:embed="rId4"/>
          <a:stretch>
            <a:fillRect/>
          </a:stretch>
        </p:blipFill>
        <p:spPr>
          <a:xfrm>
            <a:off x="3386020" y="459318"/>
            <a:ext cx="2371960" cy="803232"/>
          </a:xfrm>
          <a:prstGeom prst="rect">
            <a:avLst/>
          </a:prstGeom>
        </p:spPr>
      </p:pic>
      <p:sp>
        <p:nvSpPr>
          <p:cNvPr id="12" name="ZoneTexte 11">
            <a:extLst>
              <a:ext uri="{FF2B5EF4-FFF2-40B4-BE49-F238E27FC236}">
                <a16:creationId xmlns:a16="http://schemas.microsoft.com/office/drawing/2014/main" id="{1052498B-10B3-E41A-F873-2DB3AB337BAB}"/>
              </a:ext>
            </a:extLst>
          </p:cNvPr>
          <p:cNvSpPr txBox="1"/>
          <p:nvPr/>
        </p:nvSpPr>
        <p:spPr>
          <a:xfrm>
            <a:off x="0" y="1849388"/>
            <a:ext cx="9144000" cy="2731517"/>
          </a:xfrm>
          <a:prstGeom prst="rect">
            <a:avLst/>
          </a:prstGeom>
          <a:noFill/>
        </p:spPr>
        <p:txBody>
          <a:bodyPr wrap="square" rtlCol="0">
            <a:spAutoFit/>
          </a:bodyPr>
          <a:lstStyle/>
          <a:p>
            <a:pPr marL="449263" indent="-171450">
              <a:spcAft>
                <a:spcPts val="300"/>
              </a:spcAft>
              <a:buFont typeface="Wingdings" panose="05000000000000000000" pitchFamily="2" charset="2"/>
              <a:buChar char="ü"/>
            </a:pPr>
            <a:r>
              <a:rPr lang="fr-FR" sz="1200" dirty="0"/>
              <a:t>Convention d’occupation à titre gratuit d’un garage communal au profit de l’association « Comité des fêtes de Valbonnais »</a:t>
            </a:r>
          </a:p>
          <a:p>
            <a:pPr marL="449263" indent="-171450">
              <a:spcAft>
                <a:spcPts val="300"/>
              </a:spcAft>
              <a:buFont typeface="Wingdings" panose="05000000000000000000" pitchFamily="2" charset="2"/>
              <a:buChar char="ü"/>
            </a:pPr>
            <a:r>
              <a:rPr lang="fr-FR" sz="1200" dirty="0"/>
              <a:t>Motion relative à la compétence « distribution d’électricité et de gaz » TE 38</a:t>
            </a:r>
          </a:p>
          <a:p>
            <a:pPr marL="449263" indent="-171450">
              <a:spcAft>
                <a:spcPts val="300"/>
              </a:spcAft>
              <a:buFont typeface="Wingdings" panose="05000000000000000000" pitchFamily="2" charset="2"/>
              <a:buChar char="ü"/>
            </a:pPr>
            <a:r>
              <a:rPr lang="fr-FR" sz="1200" dirty="0"/>
              <a:t>Sollicitation du marché public TE 38 de réalisation d’audit énergétique pour le bâtiment Les </a:t>
            </a:r>
            <a:r>
              <a:rPr lang="fr-FR" sz="1200" dirty="0" err="1"/>
              <a:t>Alleman</a:t>
            </a:r>
            <a:endParaRPr lang="fr-FR" sz="1200" dirty="0"/>
          </a:p>
          <a:p>
            <a:pPr marL="449263" indent="-171450">
              <a:spcAft>
                <a:spcPts val="300"/>
              </a:spcAft>
              <a:buFont typeface="Wingdings" panose="05000000000000000000" pitchFamily="2" charset="2"/>
              <a:buChar char="ü"/>
            </a:pPr>
            <a:r>
              <a:rPr lang="fr-FR" sz="1200" dirty="0"/>
              <a:t>Contrat de restauration scolaire 2026-2027</a:t>
            </a:r>
          </a:p>
          <a:p>
            <a:pPr marL="449263" indent="-171450">
              <a:spcAft>
                <a:spcPts val="300"/>
              </a:spcAft>
              <a:buFont typeface="Wingdings" panose="05000000000000000000" pitchFamily="2" charset="2"/>
              <a:buChar char="ü"/>
            </a:pPr>
            <a:r>
              <a:rPr lang="fr-FR" sz="1200" dirty="0"/>
              <a:t>Budget communal – Reprise anticipée de résultats de l’exercice 2025</a:t>
            </a:r>
          </a:p>
          <a:p>
            <a:pPr marL="449263" indent="-171450">
              <a:spcAft>
                <a:spcPts val="300"/>
              </a:spcAft>
              <a:buFont typeface="Wingdings" panose="05000000000000000000" pitchFamily="2" charset="2"/>
              <a:buChar char="ü"/>
            </a:pPr>
            <a:r>
              <a:rPr lang="fr-FR" sz="1200" dirty="0"/>
              <a:t>Vote des taux d’imposition 2026</a:t>
            </a:r>
          </a:p>
          <a:p>
            <a:pPr marL="449263" indent="-171450">
              <a:spcAft>
                <a:spcPts val="300"/>
              </a:spcAft>
              <a:buFont typeface="Wingdings" panose="05000000000000000000" pitchFamily="2" charset="2"/>
              <a:buChar char="ü"/>
            </a:pPr>
            <a:r>
              <a:rPr lang="fr-FR" sz="1200" dirty="0"/>
              <a:t>Approbation du budget primitif communal 2026</a:t>
            </a:r>
          </a:p>
          <a:p>
            <a:pPr marL="449263" indent="-171450">
              <a:spcAft>
                <a:spcPts val="300"/>
              </a:spcAft>
              <a:buFont typeface="Wingdings" panose="05000000000000000000" pitchFamily="2" charset="2"/>
              <a:buChar char="ü"/>
            </a:pPr>
            <a:r>
              <a:rPr lang="fr-FR" sz="1200" dirty="0"/>
              <a:t>Budget communal - Admission en non-valeur de créances irrécouvrables</a:t>
            </a:r>
          </a:p>
          <a:p>
            <a:pPr marL="449263" indent="-171450">
              <a:spcAft>
                <a:spcPts val="300"/>
              </a:spcAft>
              <a:buFont typeface="Wingdings" panose="05000000000000000000" pitchFamily="2" charset="2"/>
              <a:buChar char="ü"/>
            </a:pPr>
            <a:r>
              <a:rPr lang="fr-FR" sz="1200" dirty="0"/>
              <a:t>Budget annexe du service de l’eau - Reprise anticipée de résultats de l’exercice 2025</a:t>
            </a:r>
          </a:p>
          <a:p>
            <a:pPr marL="449263" indent="-171450">
              <a:spcAft>
                <a:spcPts val="300"/>
              </a:spcAft>
              <a:buFont typeface="Wingdings" panose="05000000000000000000" pitchFamily="2" charset="2"/>
              <a:buChar char="ü"/>
            </a:pPr>
            <a:r>
              <a:rPr lang="fr-FR" sz="1200" dirty="0"/>
              <a:t>Approbation du budget primitif 2026 du service de l’eau et assainissement</a:t>
            </a:r>
          </a:p>
          <a:p>
            <a:pPr marL="449263" indent="-171450">
              <a:spcAft>
                <a:spcPts val="300"/>
              </a:spcAft>
              <a:buFont typeface="Wingdings" panose="05000000000000000000" pitchFamily="2" charset="2"/>
              <a:buChar char="ü"/>
            </a:pPr>
            <a:r>
              <a:rPr lang="fr-FR" sz="1200" dirty="0"/>
              <a:t>Budget du service de l’eau et assainissement – Extinction de créances irrécouvrables </a:t>
            </a:r>
          </a:p>
          <a:p>
            <a:pPr marL="449263" indent="-171450">
              <a:spcAft>
                <a:spcPts val="300"/>
              </a:spcAft>
              <a:buFont typeface="Wingdings" panose="05000000000000000000" pitchFamily="2" charset="2"/>
              <a:buChar char="ü"/>
            </a:pPr>
            <a:r>
              <a:rPr lang="fr-FR" sz="1200" dirty="0"/>
              <a:t>Budget du service de l’eau et assainissement - Admission en non-valeur de créances irrécouvrables </a:t>
            </a:r>
          </a:p>
        </p:txBody>
      </p:sp>
    </p:spTree>
    <p:extLst>
      <p:ext uri="{BB962C8B-B14F-4D97-AF65-F5344CB8AC3E}">
        <p14:creationId xmlns:p14="http://schemas.microsoft.com/office/powerpoint/2010/main" val="16650143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4CFD8-AC10-4511-C039-D7B38C4BD85C}"/>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1534C73-CADB-DDAA-58DA-8BF9E771319E}"/>
              </a:ext>
            </a:extLst>
          </p:cNvPr>
          <p:cNvSpPr>
            <a:spLocks noGrp="1"/>
          </p:cNvSpPr>
          <p:nvPr>
            <p:ph type="dt" sz="half" idx="10"/>
          </p:nvPr>
        </p:nvSpPr>
        <p:spPr/>
        <p:txBody>
          <a:bodyPr/>
          <a:lstStyle/>
          <a:p>
            <a:fld id="{7BA8A90A-DF50-4444-B54B-175D86991634}"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C608C21E-D94B-D255-B778-201992D11C19}"/>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72135B94-6D09-CB03-5DB5-1877EAB9D2E0}"/>
              </a:ext>
            </a:extLst>
          </p:cNvPr>
          <p:cNvSpPr>
            <a:spLocks noGrp="1"/>
          </p:cNvSpPr>
          <p:nvPr>
            <p:ph type="sldNum" sz="quarter" idx="12"/>
          </p:nvPr>
        </p:nvSpPr>
        <p:spPr/>
        <p:txBody>
          <a:bodyPr/>
          <a:lstStyle/>
          <a:p>
            <a:fld id="{759F8C28-2559-48B3-A02F-41E0C7A8A4CA}" type="slidenum">
              <a:rPr lang="fr-FR" smtClean="0"/>
              <a:t>80</a:t>
            </a:fld>
            <a:endParaRPr lang="fr-FR" dirty="0"/>
          </a:p>
        </p:txBody>
      </p:sp>
      <p:pic>
        <p:nvPicPr>
          <p:cNvPr id="7" name="Image 6" descr="Une image contenant carte, texte&#10;&#10;Le contenu généré par l’IA peut être incorrect.">
            <a:extLst>
              <a:ext uri="{FF2B5EF4-FFF2-40B4-BE49-F238E27FC236}">
                <a16:creationId xmlns:a16="http://schemas.microsoft.com/office/drawing/2014/main" id="{BA616CB2-7AD5-A0AA-2F46-29C4EE8F4D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928" y="646331"/>
            <a:ext cx="4537924" cy="4736458"/>
          </a:xfrm>
          <a:prstGeom prst="rect">
            <a:avLst/>
          </a:prstGeom>
        </p:spPr>
      </p:pic>
      <p:sp>
        <p:nvSpPr>
          <p:cNvPr id="8" name="ZoneTexte 7">
            <a:extLst>
              <a:ext uri="{FF2B5EF4-FFF2-40B4-BE49-F238E27FC236}">
                <a16:creationId xmlns:a16="http://schemas.microsoft.com/office/drawing/2014/main" id="{476CA816-4007-0C15-663C-47D06901EF23}"/>
              </a:ext>
            </a:extLst>
          </p:cNvPr>
          <p:cNvSpPr txBox="1"/>
          <p:nvPr/>
        </p:nvSpPr>
        <p:spPr>
          <a:xfrm>
            <a:off x="0" y="0"/>
            <a:ext cx="9144000" cy="646331"/>
          </a:xfrm>
          <a:prstGeom prst="rect">
            <a:avLst/>
          </a:prstGeom>
          <a:noFill/>
        </p:spPr>
        <p:txBody>
          <a:bodyPr wrap="square" rtlCol="0">
            <a:spAutoFit/>
          </a:bodyPr>
          <a:lstStyle/>
          <a:p>
            <a:pPr algn="ctr"/>
            <a:r>
              <a:rPr lang="fr-FR" b="1" dirty="0">
                <a:solidFill>
                  <a:srgbClr val="00B0F0"/>
                </a:solidFill>
              </a:rPr>
              <a:t>Transfert de compétence « plan local d’urbanisme, carte communale,…. </a:t>
            </a:r>
          </a:p>
          <a:p>
            <a:pPr algn="ctr"/>
            <a:r>
              <a:rPr lang="fr-FR" b="1" dirty="0">
                <a:solidFill>
                  <a:srgbClr val="00B0F0"/>
                </a:solidFill>
              </a:rPr>
              <a:t>Transfert de compétence de la Police de la publicité extérieure</a:t>
            </a:r>
          </a:p>
        </p:txBody>
      </p:sp>
      <p:sp>
        <p:nvSpPr>
          <p:cNvPr id="5" name="ZoneTexte 4">
            <a:extLst>
              <a:ext uri="{FF2B5EF4-FFF2-40B4-BE49-F238E27FC236}">
                <a16:creationId xmlns:a16="http://schemas.microsoft.com/office/drawing/2014/main" id="{CD768B02-01B9-2F5C-098D-D924C38A73AC}"/>
              </a:ext>
            </a:extLst>
          </p:cNvPr>
          <p:cNvSpPr txBox="1"/>
          <p:nvPr/>
        </p:nvSpPr>
        <p:spPr>
          <a:xfrm>
            <a:off x="365441" y="4699337"/>
            <a:ext cx="5652120" cy="523220"/>
          </a:xfrm>
          <a:prstGeom prst="rect">
            <a:avLst/>
          </a:prstGeom>
          <a:noFill/>
        </p:spPr>
        <p:txBody>
          <a:bodyPr wrap="square" rtlCol="0">
            <a:spAutoFit/>
          </a:bodyPr>
          <a:lstStyle/>
          <a:p>
            <a:r>
              <a:rPr lang="fr-FR" sz="1400" dirty="0">
                <a:hlinkClick r:id="rId4" action="ppaction://hlinkfile"/>
              </a:rPr>
              <a:t>Transfert de compétence PLUi</a:t>
            </a:r>
            <a:endParaRPr lang="fr-FR" sz="1400" dirty="0"/>
          </a:p>
          <a:p>
            <a:r>
              <a:rPr lang="fr-FR" sz="1400" dirty="0">
                <a:hlinkClick r:id="rId5" action="ppaction://hlinkfile"/>
              </a:rPr>
              <a:t>Transfert de compétence de la Police de la publicité extérieure</a:t>
            </a:r>
            <a:endParaRPr lang="fr-FR" sz="1400" dirty="0"/>
          </a:p>
        </p:txBody>
      </p:sp>
      <p:pic>
        <p:nvPicPr>
          <p:cNvPr id="6" name="Image 5" descr="Une image contenant texte, Police, Graphique, capture d’écran&#10;&#10;Le contenu généré par l’IA peut être incorrect.">
            <a:extLst>
              <a:ext uri="{FF2B5EF4-FFF2-40B4-BE49-F238E27FC236}">
                <a16:creationId xmlns:a16="http://schemas.microsoft.com/office/drawing/2014/main" id="{1E335278-C056-D347-F320-ED4CE1FE76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744" y="50839"/>
            <a:ext cx="1080000" cy="267653"/>
          </a:xfrm>
          <a:prstGeom prst="rect">
            <a:avLst/>
          </a:prstGeom>
        </p:spPr>
      </p:pic>
      <p:pic>
        <p:nvPicPr>
          <p:cNvPr id="9" name="Image 8" descr="Une image contenant texte, Police, Graphique, logo&#10;&#10;Le contenu généré par l’IA peut être incorrect.">
            <a:extLst>
              <a:ext uri="{FF2B5EF4-FFF2-40B4-BE49-F238E27FC236}">
                <a16:creationId xmlns:a16="http://schemas.microsoft.com/office/drawing/2014/main" id="{20A8490F-2576-F701-1304-A374324D1D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98782" y="1177609"/>
            <a:ext cx="1504144" cy="372766"/>
          </a:xfrm>
          <a:prstGeom prst="rect">
            <a:avLst/>
          </a:prstGeom>
        </p:spPr>
      </p:pic>
      <p:pic>
        <p:nvPicPr>
          <p:cNvPr id="10" name="Picture 2" descr="Enquête PLUi, donnez votre avis !">
            <a:extLst>
              <a:ext uri="{FF2B5EF4-FFF2-40B4-BE49-F238E27FC236}">
                <a16:creationId xmlns:a16="http://schemas.microsoft.com/office/drawing/2014/main" id="{CA2C006D-5396-8660-E620-2FD2369DFF4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8602" y="697170"/>
            <a:ext cx="2280095" cy="9027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lice de la publicité : les modalités du transfert aux intercommunalités">
            <a:extLst>
              <a:ext uri="{FF2B5EF4-FFF2-40B4-BE49-F238E27FC236}">
                <a16:creationId xmlns:a16="http://schemas.microsoft.com/office/drawing/2014/main" id="{4D1F0CC2-FAE7-911E-2BD7-CBED031CB46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62776" y="3015349"/>
            <a:ext cx="2272408" cy="170537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24AD4BCF-AF57-BAF0-3225-C8C93B0C58EC}"/>
              </a:ext>
            </a:extLst>
          </p:cNvPr>
          <p:cNvSpPr txBox="1"/>
          <p:nvPr/>
        </p:nvSpPr>
        <p:spPr>
          <a:xfrm>
            <a:off x="33744" y="1599961"/>
            <a:ext cx="3890184" cy="1569660"/>
          </a:xfrm>
          <a:prstGeom prst="rect">
            <a:avLst/>
          </a:prstGeom>
          <a:noFill/>
        </p:spPr>
        <p:txBody>
          <a:bodyPr wrap="square" rtlCol="0">
            <a:spAutoFit/>
          </a:bodyPr>
          <a:lstStyle/>
          <a:p>
            <a:pPr algn="ctr"/>
            <a:r>
              <a:rPr lang="fr-FR" sz="1200" b="1" dirty="0">
                <a:hlinkClick r:id="rId10" action="ppaction://hlinkfile"/>
              </a:rPr>
              <a:t>Rapport de présentation du CC du 2/02/2026</a:t>
            </a:r>
            <a:endParaRPr lang="fr-FR" sz="1200" b="1" dirty="0"/>
          </a:p>
          <a:p>
            <a:pPr marL="171450" indent="-171450">
              <a:buFont typeface="Arial" panose="020B0604020202020204" pitchFamily="34" charset="0"/>
              <a:buChar char="•"/>
            </a:pPr>
            <a:r>
              <a:rPr lang="fr-FR" sz="1200" dirty="0"/>
              <a:t>PLUI</a:t>
            </a:r>
          </a:p>
          <a:p>
            <a:pPr marL="171450" indent="-171450">
              <a:buFont typeface="Arial" panose="020B0604020202020204" pitchFamily="34" charset="0"/>
              <a:buChar char="•"/>
            </a:pPr>
            <a:r>
              <a:rPr lang="fr-FR" sz="1200" dirty="0"/>
              <a:t>DROIT DE PREEMPTION URBAIN SIMPLE ET RENFORCE ET DROIT DE PREEMPTION DANS LES PERIMETRES DE PROTECTION RAPPROCHEE DE PRELEVEMENT D ’EAU DESTINEE A L ’ALIMENTATION DES COLLECTIVITES HUMAINES</a:t>
            </a:r>
          </a:p>
          <a:p>
            <a:pPr marL="171450" indent="-171450">
              <a:buFont typeface="Arial" panose="020B0604020202020204" pitchFamily="34" charset="0"/>
              <a:buChar char="•"/>
            </a:pPr>
            <a:endParaRPr lang="fr-FR" sz="1200" dirty="0"/>
          </a:p>
        </p:txBody>
      </p:sp>
    </p:spTree>
    <p:extLst>
      <p:ext uri="{BB962C8B-B14F-4D97-AF65-F5344CB8AC3E}">
        <p14:creationId xmlns:p14="http://schemas.microsoft.com/office/powerpoint/2010/main" val="8169450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1DA77-446F-7BEB-7049-A68D44F26C0C}"/>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C8D7C43-31F4-F519-11C8-F977330CC69F}"/>
              </a:ext>
            </a:extLst>
          </p:cNvPr>
          <p:cNvSpPr>
            <a:spLocks noGrp="1"/>
          </p:cNvSpPr>
          <p:nvPr>
            <p:ph type="dt" sz="half" idx="10"/>
          </p:nvPr>
        </p:nvSpPr>
        <p:spPr/>
        <p:txBody>
          <a:bodyPr/>
          <a:lstStyle/>
          <a:p>
            <a:fld id="{7BA8A90A-DF50-4444-B54B-175D86991634}"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9CF55AC9-BF8A-AFBA-46A2-F13C4FE20787}"/>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6C0D41A1-92A4-5A09-7133-B0148D2C624C}"/>
              </a:ext>
            </a:extLst>
          </p:cNvPr>
          <p:cNvSpPr>
            <a:spLocks noGrp="1"/>
          </p:cNvSpPr>
          <p:nvPr>
            <p:ph type="sldNum" sz="quarter" idx="12"/>
          </p:nvPr>
        </p:nvSpPr>
        <p:spPr/>
        <p:txBody>
          <a:bodyPr/>
          <a:lstStyle/>
          <a:p>
            <a:fld id="{759F8C28-2559-48B3-A02F-41E0C7A8A4CA}" type="slidenum">
              <a:rPr lang="fr-FR" smtClean="0"/>
              <a:t>81</a:t>
            </a:fld>
            <a:endParaRPr lang="fr-FR" dirty="0"/>
          </a:p>
        </p:txBody>
      </p:sp>
      <p:pic>
        <p:nvPicPr>
          <p:cNvPr id="7" name="Image 6" descr="Une image contenant carte, texte&#10;&#10;Le contenu généré par l’IA peut être incorrect.">
            <a:extLst>
              <a:ext uri="{FF2B5EF4-FFF2-40B4-BE49-F238E27FC236}">
                <a16:creationId xmlns:a16="http://schemas.microsoft.com/office/drawing/2014/main" id="{A89ACCFC-BBF6-8E23-84C6-523CA177FB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0438" y="1057300"/>
            <a:ext cx="2946362" cy="3075265"/>
          </a:xfrm>
          <a:prstGeom prst="rect">
            <a:avLst/>
          </a:prstGeom>
        </p:spPr>
      </p:pic>
      <p:sp>
        <p:nvSpPr>
          <p:cNvPr id="8" name="ZoneTexte 7">
            <a:extLst>
              <a:ext uri="{FF2B5EF4-FFF2-40B4-BE49-F238E27FC236}">
                <a16:creationId xmlns:a16="http://schemas.microsoft.com/office/drawing/2014/main" id="{9F93AC62-05AB-CCA2-B655-7346FE77948F}"/>
              </a:ext>
            </a:extLst>
          </p:cNvPr>
          <p:cNvSpPr txBox="1"/>
          <p:nvPr/>
        </p:nvSpPr>
        <p:spPr>
          <a:xfrm>
            <a:off x="0" y="0"/>
            <a:ext cx="9144000" cy="369332"/>
          </a:xfrm>
          <a:prstGeom prst="rect">
            <a:avLst/>
          </a:prstGeom>
          <a:noFill/>
        </p:spPr>
        <p:txBody>
          <a:bodyPr wrap="square" rtlCol="0">
            <a:spAutoFit/>
          </a:bodyPr>
          <a:lstStyle/>
          <a:p>
            <a:pPr algn="ctr"/>
            <a:r>
              <a:rPr lang="fr-FR" b="1" dirty="0">
                <a:solidFill>
                  <a:srgbClr val="00B0F0"/>
                </a:solidFill>
              </a:rPr>
              <a:t>Projet de Territoire de la </a:t>
            </a:r>
            <a:r>
              <a:rPr lang="fr-FR" b="1" dirty="0" err="1">
                <a:solidFill>
                  <a:srgbClr val="00B0F0"/>
                </a:solidFill>
              </a:rPr>
              <a:t>Matheysine</a:t>
            </a:r>
            <a:r>
              <a:rPr lang="fr-FR" dirty="0"/>
              <a:t> </a:t>
            </a:r>
            <a:endParaRPr lang="fr-FR" b="1" dirty="0">
              <a:solidFill>
                <a:srgbClr val="00B0F0"/>
              </a:solidFill>
            </a:endParaRPr>
          </a:p>
        </p:txBody>
      </p:sp>
      <p:pic>
        <p:nvPicPr>
          <p:cNvPr id="6" name="Image 5" descr="Une image contenant texte, Police, Graphique, capture d’écran&#10;&#10;Le contenu généré par l’IA peut être incorrect.">
            <a:extLst>
              <a:ext uri="{FF2B5EF4-FFF2-40B4-BE49-F238E27FC236}">
                <a16:creationId xmlns:a16="http://schemas.microsoft.com/office/drawing/2014/main" id="{6E8EB92C-CF1B-CB0C-D6F0-1D44F075BF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44" y="50839"/>
            <a:ext cx="1080000" cy="267653"/>
          </a:xfrm>
          <a:prstGeom prst="rect">
            <a:avLst/>
          </a:prstGeom>
        </p:spPr>
      </p:pic>
      <p:pic>
        <p:nvPicPr>
          <p:cNvPr id="15" name="Image 14">
            <a:extLst>
              <a:ext uri="{FF2B5EF4-FFF2-40B4-BE49-F238E27FC236}">
                <a16:creationId xmlns:a16="http://schemas.microsoft.com/office/drawing/2014/main" id="{BC8973E9-D121-1081-60C9-E605C90EED6D}"/>
              </a:ext>
            </a:extLst>
          </p:cNvPr>
          <p:cNvPicPr>
            <a:picLocks noChangeAspect="1"/>
          </p:cNvPicPr>
          <p:nvPr/>
        </p:nvPicPr>
        <p:blipFill>
          <a:blip r:embed="rId5"/>
          <a:stretch>
            <a:fillRect/>
          </a:stretch>
        </p:blipFill>
        <p:spPr>
          <a:xfrm>
            <a:off x="1552489" y="404813"/>
            <a:ext cx="3467986" cy="4905374"/>
          </a:xfrm>
          <a:prstGeom prst="rect">
            <a:avLst/>
          </a:prstGeom>
        </p:spPr>
      </p:pic>
    </p:spTree>
    <p:extLst>
      <p:ext uri="{BB962C8B-B14F-4D97-AF65-F5344CB8AC3E}">
        <p14:creationId xmlns:p14="http://schemas.microsoft.com/office/powerpoint/2010/main" val="4266848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923CA-7670-7971-80A4-735C9BC782F2}"/>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E9DBF77-F1E7-DF1E-0B76-7749261D0007}"/>
              </a:ext>
            </a:extLst>
          </p:cNvPr>
          <p:cNvSpPr>
            <a:spLocks noGrp="1"/>
          </p:cNvSpPr>
          <p:nvPr>
            <p:ph type="dt" sz="half" idx="10"/>
          </p:nvPr>
        </p:nvSpPr>
        <p:spPr/>
        <p:txBody>
          <a:bodyPr/>
          <a:lstStyle/>
          <a:p>
            <a:fld id="{64F6E37A-74AB-45B1-ABBE-BB60CC1F01E1}" type="datetime1">
              <a:rPr lang="fr-FR" smtClean="0"/>
              <a:t>17/03/2026</a:t>
            </a:fld>
            <a:endParaRPr lang="fr-FR"/>
          </a:p>
        </p:txBody>
      </p:sp>
      <p:sp>
        <p:nvSpPr>
          <p:cNvPr id="3" name="Espace réservé du pied de page 2">
            <a:extLst>
              <a:ext uri="{FF2B5EF4-FFF2-40B4-BE49-F238E27FC236}">
                <a16:creationId xmlns:a16="http://schemas.microsoft.com/office/drawing/2014/main" id="{01D116DC-FF68-649B-9FEC-AC1E04D9FC0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65A8A640-1BD6-074E-E566-0F64BD93FC6D}"/>
              </a:ext>
            </a:extLst>
          </p:cNvPr>
          <p:cNvSpPr>
            <a:spLocks noGrp="1"/>
          </p:cNvSpPr>
          <p:nvPr>
            <p:ph type="sldNum" sz="quarter" idx="12"/>
          </p:nvPr>
        </p:nvSpPr>
        <p:spPr/>
        <p:txBody>
          <a:bodyPr/>
          <a:lstStyle/>
          <a:p>
            <a:fld id="{759F8C28-2559-48B3-A02F-41E0C7A8A4CA}" type="slidenum">
              <a:rPr lang="fr-FR" smtClean="0"/>
              <a:t>82</a:t>
            </a:fld>
            <a:endParaRPr lang="fr-FR"/>
          </a:p>
        </p:txBody>
      </p:sp>
      <p:pic>
        <p:nvPicPr>
          <p:cNvPr id="7" name="Image 6">
            <a:extLst>
              <a:ext uri="{FF2B5EF4-FFF2-40B4-BE49-F238E27FC236}">
                <a16:creationId xmlns:a16="http://schemas.microsoft.com/office/drawing/2014/main" id="{4A6BCF68-5B72-3AA4-1501-785F31014A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55000" cy="720000"/>
          </a:xfrm>
          <a:prstGeom prst="rect">
            <a:avLst/>
          </a:prstGeom>
        </p:spPr>
      </p:pic>
      <p:pic>
        <p:nvPicPr>
          <p:cNvPr id="9" name="Image 8" descr="Une image contenant Police, texte, Graphique, graphisme&#10;&#10;Le contenu généré par l’IA peut être incorrect.">
            <a:extLst>
              <a:ext uri="{FF2B5EF4-FFF2-40B4-BE49-F238E27FC236}">
                <a16:creationId xmlns:a16="http://schemas.microsoft.com/office/drawing/2014/main" id="{D4EC1B93-D958-29DE-B9A4-95B85EFCB1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7229" y="589328"/>
            <a:ext cx="2369541" cy="1368152"/>
          </a:xfrm>
          <a:prstGeom prst="rect">
            <a:avLst/>
          </a:prstGeom>
        </p:spPr>
      </p:pic>
      <p:sp>
        <p:nvSpPr>
          <p:cNvPr id="11" name="ZoneTexte 10">
            <a:extLst>
              <a:ext uri="{FF2B5EF4-FFF2-40B4-BE49-F238E27FC236}">
                <a16:creationId xmlns:a16="http://schemas.microsoft.com/office/drawing/2014/main" id="{0853E498-C975-4E85-8DD2-D6406A11852B}"/>
              </a:ext>
            </a:extLst>
          </p:cNvPr>
          <p:cNvSpPr txBox="1"/>
          <p:nvPr/>
        </p:nvSpPr>
        <p:spPr>
          <a:xfrm>
            <a:off x="0" y="1"/>
            <a:ext cx="9144000" cy="369332"/>
          </a:xfrm>
          <a:prstGeom prst="rect">
            <a:avLst/>
          </a:prstGeom>
          <a:noFill/>
        </p:spPr>
        <p:txBody>
          <a:bodyPr wrap="square">
            <a:spAutoFit/>
          </a:bodyPr>
          <a:lstStyle/>
          <a:p>
            <a:pPr algn="ctr"/>
            <a:r>
              <a:rPr lang="fr-FR" b="1" dirty="0">
                <a:solidFill>
                  <a:srgbClr val="00B0F0"/>
                </a:solidFill>
              </a:rPr>
              <a:t>Evolution du contrôle sanitaire en 2026 - Changement de réglementation</a:t>
            </a:r>
          </a:p>
        </p:txBody>
      </p:sp>
      <p:sp>
        <p:nvSpPr>
          <p:cNvPr id="12" name="ZoneTexte 11">
            <a:extLst>
              <a:ext uri="{FF2B5EF4-FFF2-40B4-BE49-F238E27FC236}">
                <a16:creationId xmlns:a16="http://schemas.microsoft.com/office/drawing/2014/main" id="{B7C1B501-9C43-9C88-5DF0-2FC70503050A}"/>
              </a:ext>
            </a:extLst>
          </p:cNvPr>
          <p:cNvSpPr txBox="1"/>
          <p:nvPr/>
        </p:nvSpPr>
        <p:spPr>
          <a:xfrm>
            <a:off x="-1" y="1947229"/>
            <a:ext cx="9144000" cy="1508105"/>
          </a:xfrm>
          <a:prstGeom prst="rect">
            <a:avLst/>
          </a:prstGeom>
          <a:noFill/>
        </p:spPr>
        <p:txBody>
          <a:bodyPr wrap="square" rtlCol="0">
            <a:spAutoFit/>
          </a:bodyPr>
          <a:lstStyle/>
          <a:p>
            <a:r>
              <a:rPr lang="fr-FR" sz="1200" dirty="0"/>
              <a:t>Message reçue le 08/01/2026 :</a:t>
            </a:r>
          </a:p>
          <a:p>
            <a:r>
              <a:rPr lang="fr-FR" sz="1400" b="1" dirty="0"/>
              <a:t>Je vous prie de bien vouloir trouver ci-joint un courrier annonçant la mise en place, au 1er janvier 2026, de la nouvelle réglementation applicable au contrôle sanitaire réglementaire. Ce courrier est accompagné du bordereau des prix 2026 pour chaque type d’analyse, et de deux documents d’aide à la gestion des installations de production et distribution de l’eau potable, et des non-conformités bactériologiques.</a:t>
            </a:r>
          </a:p>
          <a:p>
            <a:r>
              <a:rPr lang="fr-FR" sz="1200" dirty="0"/>
              <a:t>Ces documents sont destinés aux services des eaux et aux services comptables.</a:t>
            </a:r>
          </a:p>
          <a:p>
            <a:r>
              <a:rPr lang="fr-FR" sz="1200" dirty="0"/>
              <a:t>Sandrine BOURRIN / Ingénieur d'Etude Sanitaire / Service santé environnement / 04 26 20 94 79</a:t>
            </a:r>
          </a:p>
        </p:txBody>
      </p:sp>
      <p:sp>
        <p:nvSpPr>
          <p:cNvPr id="13" name="ZoneTexte 12">
            <a:extLst>
              <a:ext uri="{FF2B5EF4-FFF2-40B4-BE49-F238E27FC236}">
                <a16:creationId xmlns:a16="http://schemas.microsoft.com/office/drawing/2014/main" id="{440689F6-EB0B-AB04-AE49-219787E5465A}"/>
              </a:ext>
            </a:extLst>
          </p:cNvPr>
          <p:cNvSpPr txBox="1"/>
          <p:nvPr/>
        </p:nvSpPr>
        <p:spPr>
          <a:xfrm>
            <a:off x="23191" y="3525125"/>
            <a:ext cx="9144000" cy="1384995"/>
          </a:xfrm>
          <a:prstGeom prst="rect">
            <a:avLst/>
          </a:prstGeom>
          <a:noFill/>
        </p:spPr>
        <p:txBody>
          <a:bodyPr wrap="square" rtlCol="0">
            <a:spAutoFit/>
          </a:bodyPr>
          <a:lstStyle/>
          <a:p>
            <a:pPr algn="ctr"/>
            <a:r>
              <a:rPr lang="fr-FR" sz="1200" b="1" dirty="0"/>
              <a:t>Rappel des consignes  (2024)</a:t>
            </a:r>
          </a:p>
          <a:p>
            <a:pPr marL="171450" indent="-171450">
              <a:buFont typeface="Arial" panose="020B0604020202020204" pitchFamily="34" charset="0"/>
              <a:buChar char="•"/>
            </a:pPr>
            <a:r>
              <a:rPr lang="fr-FR" sz="1200" dirty="0"/>
              <a:t>Agir en cas de Non-conformité bactériologique : </a:t>
            </a:r>
            <a:r>
              <a:rPr lang="fr-FR" sz="1200" b="1" dirty="0">
                <a:hlinkClick r:id="rId4" action="ppaction://hlinkfile"/>
              </a:rPr>
              <a:t>Vérifier – nettoyer – désinfecter</a:t>
            </a:r>
            <a:r>
              <a:rPr lang="fr-FR" sz="1200" b="1" dirty="0"/>
              <a:t> </a:t>
            </a:r>
          </a:p>
          <a:p>
            <a:pPr marL="171450" indent="-171450">
              <a:buFont typeface="Arial" panose="020B0604020202020204" pitchFamily="34" charset="0"/>
              <a:buChar char="•"/>
            </a:pPr>
            <a:r>
              <a:rPr lang="fr-FR" sz="1200" dirty="0"/>
              <a:t>Agir en cas de Non-conformité bactériologique : </a:t>
            </a:r>
            <a:r>
              <a:rPr lang="fr-FR" sz="1200" b="1" dirty="0">
                <a:hlinkClick r:id="rId5" action="ppaction://hlinkfile"/>
              </a:rPr>
              <a:t>Mettre en place des restrictions d'usage</a:t>
            </a:r>
            <a:endParaRPr lang="fr-FR" sz="1200" b="1" dirty="0"/>
          </a:p>
          <a:p>
            <a:pPr marL="171450" indent="-171450">
              <a:buFont typeface="Arial" panose="020B0604020202020204" pitchFamily="34" charset="0"/>
              <a:buChar char="•"/>
            </a:pPr>
            <a:endParaRPr lang="fr-FR" sz="1200" dirty="0"/>
          </a:p>
          <a:p>
            <a:pPr algn="ctr"/>
            <a:r>
              <a:rPr lang="fr-FR" sz="1200" b="1" dirty="0"/>
              <a:t>Nouveauté 2026</a:t>
            </a:r>
          </a:p>
          <a:p>
            <a:pPr marL="171450" indent="-171450">
              <a:buFont typeface="Arial" panose="020B0604020202020204" pitchFamily="34" charset="0"/>
              <a:buChar char="•"/>
            </a:pPr>
            <a:r>
              <a:rPr lang="fr-FR" sz="1200" b="1" dirty="0">
                <a:hlinkClick r:id="rId6" action="ppaction://hlinkfile"/>
              </a:rPr>
              <a:t>Evolution du contrôle sanitaire de l’eau</a:t>
            </a:r>
            <a:r>
              <a:rPr lang="fr-FR" sz="1200" b="1" dirty="0"/>
              <a:t> </a:t>
            </a:r>
            <a:r>
              <a:rPr lang="fr-FR" sz="1200" dirty="0"/>
              <a:t>de consommation humaine évolue en 2026</a:t>
            </a:r>
          </a:p>
          <a:p>
            <a:pPr marL="171450" indent="-171450">
              <a:buFont typeface="Arial" panose="020B0604020202020204" pitchFamily="34" charset="0"/>
              <a:buChar char="•"/>
            </a:pPr>
            <a:r>
              <a:rPr lang="fr-FR" sz="1200" b="1" dirty="0">
                <a:hlinkClick r:id="rId7" action="ppaction://hlinkfile"/>
              </a:rPr>
              <a:t>Bordereau des prix</a:t>
            </a:r>
            <a:r>
              <a:rPr lang="fr-FR" sz="1200" dirty="0"/>
              <a:t> pour chaque type d’analyse en 2026</a:t>
            </a:r>
          </a:p>
        </p:txBody>
      </p:sp>
    </p:spTree>
    <p:extLst>
      <p:ext uri="{BB962C8B-B14F-4D97-AF65-F5344CB8AC3E}">
        <p14:creationId xmlns:p14="http://schemas.microsoft.com/office/powerpoint/2010/main" val="18472662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3718D-D2D4-D15B-2B36-91FA88E149C3}"/>
            </a:ext>
          </a:extLst>
        </p:cNvPr>
        <p:cNvGrpSpPr/>
        <p:nvPr/>
      </p:nvGrpSpPr>
      <p:grpSpPr>
        <a:xfrm>
          <a:off x="0" y="0"/>
          <a:ext cx="0" cy="0"/>
          <a:chOff x="0" y="0"/>
          <a:chExt cx="0" cy="0"/>
        </a:xfrm>
      </p:grpSpPr>
      <p:sp>
        <p:nvSpPr>
          <p:cNvPr id="6146" name="ZoneTexte 5">
            <a:extLst>
              <a:ext uri="{FF2B5EF4-FFF2-40B4-BE49-F238E27FC236}">
                <a16:creationId xmlns:a16="http://schemas.microsoft.com/office/drawing/2014/main" id="{23C7F651-74C6-41FB-399A-29A544978562}"/>
              </a:ext>
            </a:extLst>
          </p:cNvPr>
          <p:cNvSpPr txBox="1">
            <a:spLocks noChangeArrowheads="1"/>
          </p:cNvSpPr>
          <p:nvPr/>
        </p:nvSpPr>
        <p:spPr bwMode="auto">
          <a:xfrm>
            <a:off x="-2" y="50443"/>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800" b="1" dirty="0">
                <a:solidFill>
                  <a:schemeClr val="tx2">
                    <a:lumMod val="60000"/>
                    <a:lumOff val="40000"/>
                  </a:schemeClr>
                </a:solidFill>
                <a:latin typeface="+mn-lt"/>
              </a:rPr>
              <a:t>PLAN ORSEC - dispositions spécifiques de gestion sanitaire des vagues de chaleur</a:t>
            </a:r>
          </a:p>
        </p:txBody>
      </p:sp>
      <p:sp>
        <p:nvSpPr>
          <p:cNvPr id="2" name="Espace réservé de la date 1">
            <a:extLst>
              <a:ext uri="{FF2B5EF4-FFF2-40B4-BE49-F238E27FC236}">
                <a16:creationId xmlns:a16="http://schemas.microsoft.com/office/drawing/2014/main" id="{420AE622-1F14-C85D-B3A4-4A211A53D891}"/>
              </a:ext>
            </a:extLst>
          </p:cNvPr>
          <p:cNvSpPr>
            <a:spLocks noGrp="1"/>
          </p:cNvSpPr>
          <p:nvPr>
            <p:ph type="dt" sz="half" idx="10"/>
          </p:nvPr>
        </p:nvSpPr>
        <p:spPr/>
        <p:txBody>
          <a:bodyPr/>
          <a:lstStyle/>
          <a:p>
            <a:fld id="{D3B2B7C1-B449-47DE-9F1B-AF197B6E10E3}" type="datetime1">
              <a:rPr lang="fr-FR" smtClean="0"/>
              <a:t>17/03/2026</a:t>
            </a:fld>
            <a:endParaRPr lang="fr-FR"/>
          </a:p>
        </p:txBody>
      </p:sp>
      <p:sp>
        <p:nvSpPr>
          <p:cNvPr id="3" name="Espace réservé du pied de page 2">
            <a:extLst>
              <a:ext uri="{FF2B5EF4-FFF2-40B4-BE49-F238E27FC236}">
                <a16:creationId xmlns:a16="http://schemas.microsoft.com/office/drawing/2014/main" id="{E5AC56C0-BE00-C3EC-BA0F-815B64A43100}"/>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9FC5DA7A-1E3D-6925-C05E-7F28642BE2D3}"/>
              </a:ext>
            </a:extLst>
          </p:cNvPr>
          <p:cNvSpPr>
            <a:spLocks noGrp="1"/>
          </p:cNvSpPr>
          <p:nvPr>
            <p:ph type="sldNum" sz="quarter" idx="12"/>
          </p:nvPr>
        </p:nvSpPr>
        <p:spPr/>
        <p:txBody>
          <a:bodyPr/>
          <a:lstStyle/>
          <a:p>
            <a:fld id="{759F8C28-2559-48B3-A02F-41E0C7A8A4CA}" type="slidenum">
              <a:rPr lang="fr-FR" smtClean="0"/>
              <a:t>83</a:t>
            </a:fld>
            <a:endParaRPr lang="fr-FR"/>
          </a:p>
        </p:txBody>
      </p:sp>
      <p:sp>
        <p:nvSpPr>
          <p:cNvPr id="5" name="ZoneTexte 6">
            <a:extLst>
              <a:ext uri="{FF2B5EF4-FFF2-40B4-BE49-F238E27FC236}">
                <a16:creationId xmlns:a16="http://schemas.microsoft.com/office/drawing/2014/main" id="{5A5AB228-7CC2-0EAF-638F-E1A9000F0195}"/>
              </a:ext>
            </a:extLst>
          </p:cNvPr>
          <p:cNvSpPr txBox="1">
            <a:spLocks noChangeArrowheads="1"/>
          </p:cNvSpPr>
          <p:nvPr/>
        </p:nvSpPr>
        <p:spPr bwMode="auto">
          <a:xfrm>
            <a:off x="1756048" y="5033947"/>
            <a:ext cx="27363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200" dirty="0">
                <a:hlinkClick r:id="rId2" action="ppaction://hlinkfile"/>
              </a:rPr>
              <a:t>ORSEC - Inondation </a:t>
            </a:r>
            <a:endParaRPr lang="fr-FR" altLang="fr-FR" sz="1200" dirty="0"/>
          </a:p>
        </p:txBody>
      </p:sp>
      <p:pic>
        <p:nvPicPr>
          <p:cNvPr id="8" name="Image 7" descr="Une image contenant Panneau de signalisation, signe&#10;&#10;Le contenu généré par l’IA peut être incorrect.">
            <a:extLst>
              <a:ext uri="{FF2B5EF4-FFF2-40B4-BE49-F238E27FC236}">
                <a16:creationId xmlns:a16="http://schemas.microsoft.com/office/drawing/2014/main" id="{F690DB68-D7EF-B55F-1299-85C4128E6C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567"/>
            <a:ext cx="685714" cy="720000"/>
          </a:xfrm>
          <a:prstGeom prst="rect">
            <a:avLst/>
          </a:prstGeom>
        </p:spPr>
      </p:pic>
      <p:pic>
        <p:nvPicPr>
          <p:cNvPr id="9" name="Image 8" descr="Une image contenant texte, eau, capture d’écran, lac&#10;&#10;Le contenu généré par l’IA peut être incorrect.">
            <a:extLst>
              <a:ext uri="{FF2B5EF4-FFF2-40B4-BE49-F238E27FC236}">
                <a16:creationId xmlns:a16="http://schemas.microsoft.com/office/drawing/2014/main" id="{77D2D69A-FB86-B7DC-67E2-817F46B9A41F}"/>
              </a:ext>
            </a:extLst>
          </p:cNvPr>
          <p:cNvPicPr>
            <a:picLocks noChangeAspect="1"/>
          </p:cNvPicPr>
          <p:nvPr/>
        </p:nvPicPr>
        <p:blipFill>
          <a:blip r:embed="rId4"/>
          <a:stretch>
            <a:fillRect/>
          </a:stretch>
        </p:blipFill>
        <p:spPr>
          <a:xfrm>
            <a:off x="1310454" y="491699"/>
            <a:ext cx="3354740" cy="4585692"/>
          </a:xfrm>
          <a:prstGeom prst="rect">
            <a:avLst/>
          </a:prstGeom>
        </p:spPr>
      </p:pic>
      <p:pic>
        <p:nvPicPr>
          <p:cNvPr id="11" name="Image 10" descr="Une image contenant texte, capture d’écran, ciel, nuage&#10;&#10;Le contenu généré par l’IA peut être incorrect.">
            <a:extLst>
              <a:ext uri="{FF2B5EF4-FFF2-40B4-BE49-F238E27FC236}">
                <a16:creationId xmlns:a16="http://schemas.microsoft.com/office/drawing/2014/main" id="{9DF42156-2A85-3B45-98B9-4BD7AAB8D141}"/>
              </a:ext>
            </a:extLst>
          </p:cNvPr>
          <p:cNvPicPr>
            <a:picLocks noChangeAspect="1"/>
          </p:cNvPicPr>
          <p:nvPr/>
        </p:nvPicPr>
        <p:blipFill>
          <a:blip r:embed="rId5"/>
          <a:stretch>
            <a:fillRect/>
          </a:stretch>
        </p:blipFill>
        <p:spPr>
          <a:xfrm>
            <a:off x="4933640" y="419775"/>
            <a:ext cx="3239119" cy="4539868"/>
          </a:xfrm>
          <a:prstGeom prst="rect">
            <a:avLst/>
          </a:prstGeom>
        </p:spPr>
      </p:pic>
      <p:sp>
        <p:nvSpPr>
          <p:cNvPr id="13" name="ZoneTexte 6">
            <a:extLst>
              <a:ext uri="{FF2B5EF4-FFF2-40B4-BE49-F238E27FC236}">
                <a16:creationId xmlns:a16="http://schemas.microsoft.com/office/drawing/2014/main" id="{D8A610D4-336A-EDED-8000-D6F495C41B33}"/>
              </a:ext>
            </a:extLst>
          </p:cNvPr>
          <p:cNvSpPr txBox="1">
            <a:spLocks noChangeArrowheads="1"/>
          </p:cNvSpPr>
          <p:nvPr/>
        </p:nvSpPr>
        <p:spPr bwMode="auto">
          <a:xfrm>
            <a:off x="5508104" y="4989801"/>
            <a:ext cx="273630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FR" altLang="fr-FR" sz="1200" dirty="0">
                <a:hlinkClick r:id="rId6" action="ppaction://hlinkfile"/>
              </a:rPr>
              <a:t>ORSEC – Vagues de chaleur</a:t>
            </a:r>
            <a:r>
              <a:rPr lang="fr-FR" altLang="fr-FR" sz="1200" dirty="0">
                <a:hlinkClick r:id="rId2" action="ppaction://hlinkfile"/>
              </a:rPr>
              <a:t> </a:t>
            </a:r>
            <a:endParaRPr lang="fr-FR" altLang="fr-FR" sz="1200" dirty="0"/>
          </a:p>
        </p:txBody>
      </p:sp>
    </p:spTree>
    <p:extLst>
      <p:ext uri="{BB962C8B-B14F-4D97-AF65-F5344CB8AC3E}">
        <p14:creationId xmlns:p14="http://schemas.microsoft.com/office/powerpoint/2010/main" val="28070543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CCC1DA"/>
        </a:solidFill>
        <a:effectLst/>
      </p:bgPr>
    </p:bg>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05F2F8-6671-4341-8AF8-0D2AB5999096}" type="datetime1">
              <a:rPr lang="fr-FR" smtClean="0"/>
              <a:t>17/03/2026</a:t>
            </a:fld>
            <a:endParaRPr lang="fr-FR" dirty="0"/>
          </a:p>
        </p:txBody>
      </p:sp>
      <p:sp>
        <p:nvSpPr>
          <p:cNvPr id="3" name="Espace réservé du pied de page 2"/>
          <p:cNvSpPr>
            <a:spLocks noGrp="1"/>
          </p:cNvSpPr>
          <p:nvPr>
            <p:ph type="ftr" sz="quarter" idx="11"/>
          </p:nvPr>
        </p:nvSpPr>
        <p:spPr/>
        <p:txBody>
          <a:bodyPr/>
          <a:lstStyle/>
          <a:p>
            <a:r>
              <a:rPr lang="fr-FR"/>
              <a:t>CM n°34 du  05/03/2026</a:t>
            </a:r>
            <a:endParaRPr lang="fr-FR" dirty="0"/>
          </a:p>
        </p:txBody>
      </p:sp>
      <p:sp>
        <p:nvSpPr>
          <p:cNvPr id="4" name="Espace réservé du numéro de diapositive 3"/>
          <p:cNvSpPr>
            <a:spLocks noGrp="1"/>
          </p:cNvSpPr>
          <p:nvPr>
            <p:ph type="sldNum" sz="quarter" idx="12"/>
          </p:nvPr>
        </p:nvSpPr>
        <p:spPr/>
        <p:txBody>
          <a:bodyPr/>
          <a:lstStyle/>
          <a:p>
            <a:fld id="{759F8C28-2559-48B3-A02F-41E0C7A8A4CA}" type="slidenum">
              <a:rPr lang="fr-FR" smtClean="0"/>
              <a:t>84</a:t>
            </a:fld>
            <a:endParaRPr lang="fr-FR"/>
          </a:p>
        </p:txBody>
      </p:sp>
      <p:sp>
        <p:nvSpPr>
          <p:cNvPr id="7" name="ZoneTexte 6"/>
          <p:cNvSpPr txBox="1"/>
          <p:nvPr/>
        </p:nvSpPr>
        <p:spPr>
          <a:xfrm>
            <a:off x="-24788" y="369332"/>
            <a:ext cx="9087945" cy="646331"/>
          </a:xfrm>
          <a:prstGeom prst="rect">
            <a:avLst/>
          </a:prstGeom>
          <a:noFill/>
        </p:spPr>
        <p:txBody>
          <a:bodyPr wrap="square" rtlCol="0">
            <a:spAutoFit/>
          </a:bodyPr>
          <a:lstStyle/>
          <a:p>
            <a:pPr marL="228600" indent="-228600">
              <a:buFont typeface="Arial" panose="020B0604020202020204" pitchFamily="34" charset="0"/>
              <a:buChar char="•"/>
            </a:pPr>
            <a:endParaRPr lang="fr-FR" sz="1200" b="1" dirty="0"/>
          </a:p>
          <a:p>
            <a:pPr marL="228600" indent="-228600">
              <a:buFont typeface="Arial" panose="020B0604020202020204" pitchFamily="34" charset="0"/>
              <a:buChar char="•"/>
            </a:pPr>
            <a:endParaRPr lang="fr-FR" sz="1200" b="1" dirty="0"/>
          </a:p>
          <a:p>
            <a:pPr marL="228600" indent="-228600">
              <a:buFont typeface="Arial" panose="020B0604020202020204" pitchFamily="34" charset="0"/>
              <a:buChar char="•"/>
            </a:pPr>
            <a:endParaRPr lang="fr-FR" sz="1200" b="1" dirty="0"/>
          </a:p>
        </p:txBody>
      </p:sp>
      <p:pic>
        <p:nvPicPr>
          <p:cNvPr id="11" name="Image 10" descr="Une image contenant microphone, Équipement audio, texte, personne&#10;&#10;Le contenu généré par l’IA peut être incorrect.">
            <a:extLst>
              <a:ext uri="{FF2B5EF4-FFF2-40B4-BE49-F238E27FC236}">
                <a16:creationId xmlns:a16="http://schemas.microsoft.com/office/drawing/2014/main" id="{962C7485-E00B-DFD2-448C-D9CD43454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607" y="481236"/>
            <a:ext cx="7562785" cy="4176464"/>
          </a:xfrm>
          <a:prstGeom prst="rect">
            <a:avLst/>
          </a:prstGeom>
        </p:spPr>
      </p:pic>
    </p:spTree>
    <p:extLst>
      <p:ext uri="{BB962C8B-B14F-4D97-AF65-F5344CB8AC3E}">
        <p14:creationId xmlns:p14="http://schemas.microsoft.com/office/powerpoint/2010/main" val="8262285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F22367C2-0EAD-3A01-EE16-B6AC3C1696FF}"/>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A4FCEF0-1E14-D666-A437-573311478753}"/>
              </a:ext>
            </a:extLst>
          </p:cNvPr>
          <p:cNvSpPr>
            <a:spLocks noGrp="1"/>
          </p:cNvSpPr>
          <p:nvPr>
            <p:ph type="dt" sz="half" idx="10"/>
          </p:nvPr>
        </p:nvSpPr>
        <p:spPr/>
        <p:txBody>
          <a:bodyPr/>
          <a:lstStyle/>
          <a:p>
            <a:fld id="{B5602E80-F063-4005-A947-3A2B41544CAC}" type="datetime1">
              <a:rPr lang="fr-FR" smtClean="0"/>
              <a:t>17/03/2026</a:t>
            </a:fld>
            <a:endParaRPr lang="fr-FR"/>
          </a:p>
        </p:txBody>
      </p:sp>
      <p:sp>
        <p:nvSpPr>
          <p:cNvPr id="3" name="Espace réservé du pied de page 2">
            <a:extLst>
              <a:ext uri="{FF2B5EF4-FFF2-40B4-BE49-F238E27FC236}">
                <a16:creationId xmlns:a16="http://schemas.microsoft.com/office/drawing/2014/main" id="{21190DB4-2133-E1E0-3A01-76760A7D56FC}"/>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22822ADA-9ACE-738E-5927-46D9AD58D639}"/>
              </a:ext>
            </a:extLst>
          </p:cNvPr>
          <p:cNvSpPr>
            <a:spLocks noGrp="1"/>
          </p:cNvSpPr>
          <p:nvPr>
            <p:ph type="sldNum" sz="quarter" idx="12"/>
          </p:nvPr>
        </p:nvSpPr>
        <p:spPr/>
        <p:txBody>
          <a:bodyPr/>
          <a:lstStyle/>
          <a:p>
            <a:fld id="{759F8C28-2559-48B3-A02F-41E0C7A8A4CA}" type="slidenum">
              <a:rPr lang="fr-FR" smtClean="0"/>
              <a:t>85</a:t>
            </a:fld>
            <a:endParaRPr lang="fr-FR"/>
          </a:p>
        </p:txBody>
      </p:sp>
      <p:sp>
        <p:nvSpPr>
          <p:cNvPr id="8" name="ZoneTexte 7">
            <a:extLst>
              <a:ext uri="{FF2B5EF4-FFF2-40B4-BE49-F238E27FC236}">
                <a16:creationId xmlns:a16="http://schemas.microsoft.com/office/drawing/2014/main" id="{D4226058-9227-620E-DAE7-197CDCD7B78A}"/>
              </a:ext>
            </a:extLst>
          </p:cNvPr>
          <p:cNvSpPr txBox="1"/>
          <p:nvPr/>
        </p:nvSpPr>
        <p:spPr>
          <a:xfrm>
            <a:off x="7724" y="1129308"/>
            <a:ext cx="9144000" cy="500137"/>
          </a:xfrm>
          <a:prstGeom prst="rect">
            <a:avLst/>
          </a:prstGeom>
          <a:noFill/>
        </p:spPr>
        <p:txBody>
          <a:bodyPr wrap="square" rtlCol="0">
            <a:spAutoFit/>
          </a:bodyPr>
          <a:lstStyle/>
          <a:p>
            <a:pPr marL="449263" indent="-171450">
              <a:spcAft>
                <a:spcPts val="300"/>
              </a:spcAft>
              <a:buFont typeface="Arial" panose="020B0604020202020204" pitchFamily="34" charset="0"/>
              <a:buChar char="•"/>
            </a:pPr>
            <a:endParaRPr lang="fr-FR" sz="1200" dirty="0"/>
          </a:p>
          <a:p>
            <a:pPr marL="449263" indent="-171450">
              <a:spcAft>
                <a:spcPts val="300"/>
              </a:spcAft>
              <a:buFont typeface="Arial" panose="020B0604020202020204" pitchFamily="34" charset="0"/>
              <a:buChar char="•"/>
            </a:pPr>
            <a:endParaRPr lang="fr-FR" sz="1200" dirty="0"/>
          </a:p>
        </p:txBody>
      </p:sp>
      <p:sp>
        <p:nvSpPr>
          <p:cNvPr id="10" name="ZoneTexte 9">
            <a:extLst>
              <a:ext uri="{FF2B5EF4-FFF2-40B4-BE49-F238E27FC236}">
                <a16:creationId xmlns:a16="http://schemas.microsoft.com/office/drawing/2014/main" id="{4B37702E-4462-630D-1F01-860E6F42B95B}"/>
              </a:ext>
            </a:extLst>
          </p:cNvPr>
          <p:cNvSpPr txBox="1"/>
          <p:nvPr/>
        </p:nvSpPr>
        <p:spPr>
          <a:xfrm>
            <a:off x="539552" y="33557"/>
            <a:ext cx="8208912" cy="369332"/>
          </a:xfrm>
          <a:prstGeom prst="rect">
            <a:avLst/>
          </a:prstGeom>
          <a:noFill/>
        </p:spPr>
        <p:txBody>
          <a:bodyPr wrap="square" rtlCol="0">
            <a:spAutoFit/>
          </a:bodyPr>
          <a:lstStyle/>
          <a:p>
            <a:pPr algn="ctr"/>
            <a:r>
              <a:rPr lang="fr-FR" b="1" dirty="0">
                <a:solidFill>
                  <a:schemeClr val="tx2">
                    <a:lumMod val="60000"/>
                    <a:lumOff val="40000"/>
                  </a:schemeClr>
                </a:solidFill>
              </a:rPr>
              <a:t>Projets, en suspens, à l’arrêt ou abandonné</a:t>
            </a:r>
          </a:p>
        </p:txBody>
      </p:sp>
      <p:pic>
        <p:nvPicPr>
          <p:cNvPr id="7" name="Image 6" descr="Une image contenant horloge, Horloge murale, temps, silhouette&#10;&#10;Le contenu généré par l’IA peut être incorrect.">
            <a:extLst>
              <a:ext uri="{FF2B5EF4-FFF2-40B4-BE49-F238E27FC236}">
                <a16:creationId xmlns:a16="http://schemas.microsoft.com/office/drawing/2014/main" id="{284AF7F1-CB05-DE7A-B769-0FEE7C1D6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4630" y="697260"/>
            <a:ext cx="4198755" cy="3766936"/>
          </a:xfrm>
          <a:prstGeom prst="rect">
            <a:avLst/>
          </a:prstGeom>
        </p:spPr>
      </p:pic>
    </p:spTree>
    <p:extLst>
      <p:ext uri="{BB962C8B-B14F-4D97-AF65-F5344CB8AC3E}">
        <p14:creationId xmlns:p14="http://schemas.microsoft.com/office/powerpoint/2010/main" val="6222893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67074-3FA3-1C47-81C7-61E1C21DEDF6}"/>
            </a:ext>
          </a:extLst>
        </p:cNvPr>
        <p:cNvGrpSpPr/>
        <p:nvPr/>
      </p:nvGrpSpPr>
      <p:grpSpPr>
        <a:xfrm>
          <a:off x="0" y="0"/>
          <a:ext cx="0" cy="0"/>
          <a:chOff x="0" y="0"/>
          <a:chExt cx="0" cy="0"/>
        </a:xfrm>
      </p:grpSpPr>
      <p:sp>
        <p:nvSpPr>
          <p:cNvPr id="16386" name="ZoneTexte 3">
            <a:extLst>
              <a:ext uri="{FF2B5EF4-FFF2-40B4-BE49-F238E27FC236}">
                <a16:creationId xmlns:a16="http://schemas.microsoft.com/office/drawing/2014/main" id="{25FC48EE-D7E6-E6E9-52E0-EA2C8C842AC5}"/>
              </a:ext>
            </a:extLst>
          </p:cNvPr>
          <p:cNvSpPr txBox="1">
            <a:spLocks noChangeArrowheads="1"/>
          </p:cNvSpPr>
          <p:nvPr/>
        </p:nvSpPr>
        <p:spPr bwMode="auto">
          <a:xfrm>
            <a:off x="1115616" y="63443"/>
            <a:ext cx="6720417" cy="375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07000"/>
              </a:lnSpc>
              <a:spcBef>
                <a:spcPct val="0"/>
              </a:spcBef>
              <a:spcAft>
                <a:spcPts val="800"/>
              </a:spcAft>
              <a:buFontTx/>
              <a:buNone/>
            </a:pPr>
            <a:r>
              <a:rPr lang="fr-FR" altLang="fr-FR" sz="1800" b="1" dirty="0">
                <a:solidFill>
                  <a:srgbClr val="00B0F0"/>
                </a:solidFill>
                <a:latin typeface="+mn-lt"/>
              </a:rPr>
              <a:t>Pistes de réflexion sur le règlement des salles communales </a:t>
            </a:r>
          </a:p>
        </p:txBody>
      </p:sp>
      <p:pic>
        <p:nvPicPr>
          <p:cNvPr id="16387" name="Picture 2">
            <a:extLst>
              <a:ext uri="{FF2B5EF4-FFF2-40B4-BE49-F238E27FC236}">
                <a16:creationId xmlns:a16="http://schemas.microsoft.com/office/drawing/2014/main" id="{98832A56-D8B6-5B27-EF81-92DE6EDB9E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1052" y="424350"/>
            <a:ext cx="3919736" cy="1442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e la date 1">
            <a:extLst>
              <a:ext uri="{FF2B5EF4-FFF2-40B4-BE49-F238E27FC236}">
                <a16:creationId xmlns:a16="http://schemas.microsoft.com/office/drawing/2014/main" id="{EB752F4E-CEF0-A7BB-55E9-F0CA97D2B313}"/>
              </a:ext>
            </a:extLst>
          </p:cNvPr>
          <p:cNvSpPr>
            <a:spLocks noGrp="1"/>
          </p:cNvSpPr>
          <p:nvPr>
            <p:ph type="dt" sz="half" idx="10"/>
          </p:nvPr>
        </p:nvSpPr>
        <p:spPr/>
        <p:txBody>
          <a:bodyPr/>
          <a:lstStyle/>
          <a:p>
            <a:fld id="{9F318BA7-D140-4161-A2FF-311530B3A2EF}" type="datetime1">
              <a:rPr lang="fr-FR" smtClean="0"/>
              <a:t>17/03/2026</a:t>
            </a:fld>
            <a:endParaRPr lang="fr-FR"/>
          </a:p>
        </p:txBody>
      </p:sp>
      <p:sp>
        <p:nvSpPr>
          <p:cNvPr id="3" name="Espace réservé du pied de page 2">
            <a:extLst>
              <a:ext uri="{FF2B5EF4-FFF2-40B4-BE49-F238E27FC236}">
                <a16:creationId xmlns:a16="http://schemas.microsoft.com/office/drawing/2014/main" id="{4C37ACD7-F840-F32D-C00E-E7F8EE9C70CA}"/>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8BF1A116-C725-7D9B-A8EF-33BEE084CDA1}"/>
              </a:ext>
            </a:extLst>
          </p:cNvPr>
          <p:cNvSpPr>
            <a:spLocks noGrp="1"/>
          </p:cNvSpPr>
          <p:nvPr>
            <p:ph type="sldNum" sz="quarter" idx="12"/>
          </p:nvPr>
        </p:nvSpPr>
        <p:spPr/>
        <p:txBody>
          <a:bodyPr/>
          <a:lstStyle/>
          <a:p>
            <a:fld id="{759F8C28-2559-48B3-A02F-41E0C7A8A4CA}" type="slidenum">
              <a:rPr lang="fr-FR" smtClean="0"/>
              <a:t>86</a:t>
            </a:fld>
            <a:endParaRPr lang="fr-FR"/>
          </a:p>
        </p:txBody>
      </p:sp>
      <p:sp>
        <p:nvSpPr>
          <p:cNvPr id="5" name="ZoneTexte 4">
            <a:extLst>
              <a:ext uri="{FF2B5EF4-FFF2-40B4-BE49-F238E27FC236}">
                <a16:creationId xmlns:a16="http://schemas.microsoft.com/office/drawing/2014/main" id="{515611EF-290A-3280-F661-E54738743076}"/>
              </a:ext>
            </a:extLst>
          </p:cNvPr>
          <p:cNvSpPr txBox="1"/>
          <p:nvPr/>
        </p:nvSpPr>
        <p:spPr>
          <a:xfrm>
            <a:off x="27058" y="1941844"/>
            <a:ext cx="8865422" cy="2031325"/>
          </a:xfrm>
          <a:prstGeom prst="rect">
            <a:avLst/>
          </a:prstGeom>
          <a:noFill/>
        </p:spPr>
        <p:txBody>
          <a:bodyPr wrap="square" rtlCol="0">
            <a:spAutoFit/>
          </a:bodyPr>
          <a:lstStyle/>
          <a:p>
            <a:pPr algn="ctr"/>
            <a:r>
              <a:rPr lang="fr-FR" sz="1400" b="1" dirty="0"/>
              <a:t>Quelques pistes de réflexion</a:t>
            </a:r>
          </a:p>
          <a:p>
            <a:pPr marL="285750" indent="-285750">
              <a:buFont typeface="Arial" panose="020B0604020202020204" pitchFamily="34" charset="0"/>
              <a:buChar char="•"/>
            </a:pPr>
            <a:r>
              <a:rPr lang="fr-FR" sz="1400" b="1" dirty="0"/>
              <a:t>Article 7</a:t>
            </a:r>
            <a:r>
              <a:rPr lang="fr-FR" sz="1400" dirty="0"/>
              <a:t> : Interdire tout matériel électroménager, autre que le matériel communal présent dans la salle.</a:t>
            </a:r>
          </a:p>
          <a:p>
            <a:pPr marL="285750" indent="-285750">
              <a:buFont typeface="Arial" panose="020B0604020202020204" pitchFamily="34" charset="0"/>
              <a:buChar char="•"/>
            </a:pPr>
            <a:r>
              <a:rPr lang="fr-FR" sz="1400" b="1" dirty="0"/>
              <a:t>Article 24</a:t>
            </a:r>
            <a:r>
              <a:rPr lang="fr-FR" sz="1400" dirty="0"/>
              <a:t> : Remise et rendue des clefs - Etat des lieux à heures et dates convenues à l’avance sans empiéter sur les autres réservations.</a:t>
            </a:r>
          </a:p>
          <a:p>
            <a:pPr marL="285750" indent="-285750">
              <a:buFont typeface="Arial" panose="020B0604020202020204" pitchFamily="34" charset="0"/>
              <a:buChar char="•"/>
            </a:pPr>
            <a:r>
              <a:rPr lang="fr-FR" sz="1400" b="1" dirty="0"/>
              <a:t>Ajouter aux débuts des paragraphes III et IV</a:t>
            </a:r>
            <a:r>
              <a:rPr lang="fr-FR" sz="1400" dirty="0"/>
              <a:t> </a:t>
            </a:r>
            <a:br>
              <a:rPr lang="fr-FR" sz="1400" dirty="0"/>
            </a:br>
            <a:r>
              <a:rPr lang="fr-FR" sz="1400" dirty="0"/>
              <a:t>Attention, en cas de catastrophe nécessitant le relogement de nombreuses personnes, la Mairie sera en droit de réquisitionner, en urgence,  les salles qu’elle jugera nécessaire comme lieu de secours. </a:t>
            </a:r>
          </a:p>
          <a:p>
            <a:pPr marL="285750" indent="-285750">
              <a:buFont typeface="Arial" panose="020B0604020202020204" pitchFamily="34" charset="0"/>
              <a:buChar char="•"/>
            </a:pPr>
            <a:r>
              <a:rPr lang="fr-FR" sz="1400" b="1" dirty="0"/>
              <a:t>Article encore inexistant pour les associations :</a:t>
            </a:r>
            <a:r>
              <a:rPr lang="fr-FR" sz="1400" dirty="0"/>
              <a:t> Prévoir un état des lieux , à heures et dates convenues à l’avance, avant et après chaque manifestation festive avec repas.</a:t>
            </a:r>
          </a:p>
        </p:txBody>
      </p:sp>
      <p:pic>
        <p:nvPicPr>
          <p:cNvPr id="6" name="Image 5">
            <a:extLst>
              <a:ext uri="{FF2B5EF4-FFF2-40B4-BE49-F238E27FC236}">
                <a16:creationId xmlns:a16="http://schemas.microsoft.com/office/drawing/2014/main" id="{0F99199F-F9EF-92E4-A0AE-A9681C68AA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pic>
        <p:nvPicPr>
          <p:cNvPr id="8" name="Image 7" descr="Une image contenant meubles, chaise, Accoudoir&#10;&#10;Le contenu généré par l’IA peut être incorrect.">
            <a:extLst>
              <a:ext uri="{FF2B5EF4-FFF2-40B4-BE49-F238E27FC236}">
                <a16:creationId xmlns:a16="http://schemas.microsoft.com/office/drawing/2014/main" id="{FE96F25A-573D-07C7-C8A8-E8167303E13D}"/>
              </a:ext>
            </a:extLst>
          </p:cNvPr>
          <p:cNvPicPr>
            <a:picLocks noChangeAspect="1"/>
          </p:cNvPicPr>
          <p:nvPr/>
        </p:nvPicPr>
        <p:blipFill>
          <a:blip r:embed="rId4"/>
          <a:stretch>
            <a:fillRect/>
          </a:stretch>
        </p:blipFill>
        <p:spPr>
          <a:xfrm>
            <a:off x="6613160" y="4258432"/>
            <a:ext cx="1091186" cy="1291703"/>
          </a:xfrm>
          <a:prstGeom prst="rect">
            <a:avLst/>
          </a:prstGeom>
        </p:spPr>
      </p:pic>
      <p:pic>
        <p:nvPicPr>
          <p:cNvPr id="10" name="Image 9" descr="Une image contenant rack, métal, art&#10;&#10;Le contenu généré par l’IA peut être incorrect.">
            <a:extLst>
              <a:ext uri="{FF2B5EF4-FFF2-40B4-BE49-F238E27FC236}">
                <a16:creationId xmlns:a16="http://schemas.microsoft.com/office/drawing/2014/main" id="{9026D504-F4D4-8CCC-22BC-EFFFC0A70F86}"/>
              </a:ext>
            </a:extLst>
          </p:cNvPr>
          <p:cNvPicPr>
            <a:picLocks noChangeAspect="1"/>
          </p:cNvPicPr>
          <p:nvPr/>
        </p:nvPicPr>
        <p:blipFill>
          <a:blip r:embed="rId5"/>
          <a:stretch>
            <a:fillRect/>
          </a:stretch>
        </p:blipFill>
        <p:spPr>
          <a:xfrm>
            <a:off x="7888072" y="4243975"/>
            <a:ext cx="1217245" cy="1291703"/>
          </a:xfrm>
          <a:prstGeom prst="rect">
            <a:avLst/>
          </a:prstGeom>
        </p:spPr>
      </p:pic>
      <p:sp>
        <p:nvSpPr>
          <p:cNvPr id="7" name="ZoneTexte 6">
            <a:extLst>
              <a:ext uri="{FF2B5EF4-FFF2-40B4-BE49-F238E27FC236}">
                <a16:creationId xmlns:a16="http://schemas.microsoft.com/office/drawing/2014/main" id="{B4B5C2BB-2551-A710-236D-99767CE91E3A}"/>
              </a:ext>
            </a:extLst>
          </p:cNvPr>
          <p:cNvSpPr txBox="1"/>
          <p:nvPr/>
        </p:nvSpPr>
        <p:spPr>
          <a:xfrm>
            <a:off x="0" y="985292"/>
            <a:ext cx="2411760" cy="646331"/>
          </a:xfrm>
          <a:prstGeom prst="rect">
            <a:avLst/>
          </a:prstGeom>
          <a:noFill/>
        </p:spPr>
        <p:txBody>
          <a:bodyPr wrap="square" rtlCol="0">
            <a:spAutoFit/>
          </a:bodyPr>
          <a:lstStyle/>
          <a:p>
            <a:pPr algn="ctr"/>
            <a:r>
              <a:rPr lang="fr-FR" dirty="0"/>
              <a:t>Règlement</a:t>
            </a:r>
          </a:p>
          <a:p>
            <a:pPr algn="ctr"/>
            <a:r>
              <a:rPr lang="fr-FR" dirty="0">
                <a:hlinkClick r:id="rId6" action="ppaction://hlinkfile"/>
              </a:rPr>
              <a:t>Version décembre 2024</a:t>
            </a:r>
            <a:endParaRPr lang="fr-FR" dirty="0"/>
          </a:p>
        </p:txBody>
      </p:sp>
      <p:sp>
        <p:nvSpPr>
          <p:cNvPr id="9" name="ZoneTexte 8">
            <a:extLst>
              <a:ext uri="{FF2B5EF4-FFF2-40B4-BE49-F238E27FC236}">
                <a16:creationId xmlns:a16="http://schemas.microsoft.com/office/drawing/2014/main" id="{640CA313-80A0-E8E8-BD19-D4BCB99CA6AC}"/>
              </a:ext>
            </a:extLst>
          </p:cNvPr>
          <p:cNvSpPr txBox="1"/>
          <p:nvPr/>
        </p:nvSpPr>
        <p:spPr>
          <a:xfrm>
            <a:off x="27058" y="4333797"/>
            <a:ext cx="6703730" cy="954107"/>
          </a:xfrm>
          <a:prstGeom prst="rect">
            <a:avLst/>
          </a:prstGeom>
          <a:noFill/>
        </p:spPr>
        <p:txBody>
          <a:bodyPr wrap="square" rtlCol="0">
            <a:spAutoFit/>
          </a:bodyPr>
          <a:lstStyle/>
          <a:p>
            <a:pPr algn="ctr"/>
            <a:r>
              <a:rPr lang="fr-FR" sz="1400" b="1" dirty="0"/>
              <a:t>                                                                 Achats en cours</a:t>
            </a:r>
          </a:p>
          <a:p>
            <a:pPr marL="285750" indent="-285750">
              <a:buFont typeface="Arial" panose="020B0604020202020204" pitchFamily="34" charset="0"/>
              <a:buChar char="•"/>
            </a:pPr>
            <a:r>
              <a:rPr lang="fr-FR" sz="1400" b="1" dirty="0"/>
              <a:t>40 chaises confortables en tissus et accoudoirs,</a:t>
            </a:r>
            <a:r>
              <a:rPr lang="fr-FR" sz="1400" dirty="0"/>
              <a:t> uniquement pour les manifestations culturelles.</a:t>
            </a:r>
          </a:p>
          <a:p>
            <a:pPr marL="285750" indent="-285750">
              <a:buFont typeface="Arial" panose="020B0604020202020204" pitchFamily="34" charset="0"/>
              <a:buChar char="•"/>
            </a:pPr>
            <a:r>
              <a:rPr lang="fr-FR" sz="1400" b="1" dirty="0"/>
              <a:t>Un chariot</a:t>
            </a:r>
            <a:r>
              <a:rPr lang="fr-FR" sz="1400" dirty="0"/>
              <a:t> pour chaises pliantes</a:t>
            </a:r>
          </a:p>
        </p:txBody>
      </p:sp>
    </p:spTree>
    <p:extLst>
      <p:ext uri="{BB962C8B-B14F-4D97-AF65-F5344CB8AC3E}">
        <p14:creationId xmlns:p14="http://schemas.microsoft.com/office/powerpoint/2010/main" val="9220432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74E04-CC14-831F-55E7-D2DA4E86BFC5}"/>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ABB8E41-CECB-2B99-FEBD-CF4C4A970246}"/>
              </a:ext>
            </a:extLst>
          </p:cNvPr>
          <p:cNvSpPr>
            <a:spLocks noGrp="1"/>
          </p:cNvSpPr>
          <p:nvPr>
            <p:ph type="dt" sz="half" idx="10"/>
          </p:nvPr>
        </p:nvSpPr>
        <p:spPr/>
        <p:txBody>
          <a:bodyPr/>
          <a:lstStyle/>
          <a:p>
            <a:fld id="{FF4237D8-E4CC-4BDC-89F4-581EB2448C16}"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C71C9A30-C2D2-4CAE-2399-D5372632A30B}"/>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BF8E5EBB-D4C2-7069-BD00-4CBB7619DFCA}"/>
              </a:ext>
            </a:extLst>
          </p:cNvPr>
          <p:cNvSpPr>
            <a:spLocks noGrp="1"/>
          </p:cNvSpPr>
          <p:nvPr>
            <p:ph type="sldNum" sz="quarter" idx="12"/>
          </p:nvPr>
        </p:nvSpPr>
        <p:spPr/>
        <p:txBody>
          <a:bodyPr/>
          <a:lstStyle/>
          <a:p>
            <a:fld id="{759F8C28-2559-48B3-A02F-41E0C7A8A4CA}" type="slidenum">
              <a:rPr lang="fr-FR" smtClean="0"/>
              <a:t>87</a:t>
            </a:fld>
            <a:endParaRPr lang="fr-FR"/>
          </a:p>
        </p:txBody>
      </p:sp>
      <p:sp>
        <p:nvSpPr>
          <p:cNvPr id="6" name="ZoneTexte 5">
            <a:extLst>
              <a:ext uri="{FF2B5EF4-FFF2-40B4-BE49-F238E27FC236}">
                <a16:creationId xmlns:a16="http://schemas.microsoft.com/office/drawing/2014/main" id="{9412475E-9315-04FB-8683-09F08EE324A4}"/>
              </a:ext>
            </a:extLst>
          </p:cNvPr>
          <p:cNvSpPr txBox="1"/>
          <p:nvPr/>
        </p:nvSpPr>
        <p:spPr>
          <a:xfrm>
            <a:off x="912788" y="-9163"/>
            <a:ext cx="7272808" cy="369332"/>
          </a:xfrm>
          <a:prstGeom prst="rect">
            <a:avLst/>
          </a:prstGeom>
          <a:noFill/>
        </p:spPr>
        <p:txBody>
          <a:bodyPr wrap="square" rtlCol="0">
            <a:spAutoFit/>
          </a:bodyPr>
          <a:lstStyle/>
          <a:p>
            <a:pPr algn="ctr"/>
            <a:r>
              <a:rPr lang="fr-FR" b="1" dirty="0">
                <a:solidFill>
                  <a:schemeClr val="tx2">
                    <a:lumMod val="60000"/>
                    <a:lumOff val="40000"/>
                  </a:schemeClr>
                </a:solidFill>
              </a:rPr>
              <a:t>Travaux pour éviter les risques de pollution du plan d’eau</a:t>
            </a:r>
          </a:p>
        </p:txBody>
      </p:sp>
      <p:pic>
        <p:nvPicPr>
          <p:cNvPr id="7" name="Image 6" descr="Une image contenant plein air, herbe, plante, sol&#10;&#10;Description générée automatiquement">
            <a:extLst>
              <a:ext uri="{FF2B5EF4-FFF2-40B4-BE49-F238E27FC236}">
                <a16:creationId xmlns:a16="http://schemas.microsoft.com/office/drawing/2014/main" id="{188F2688-EBEC-D6A1-C49E-5357162F11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0562" y="315681"/>
            <a:ext cx="2594803" cy="1621752"/>
          </a:xfrm>
          <a:prstGeom prst="rect">
            <a:avLst/>
          </a:prstGeom>
        </p:spPr>
      </p:pic>
      <p:pic>
        <p:nvPicPr>
          <p:cNvPr id="8" name="Image 7" descr="Une image contenant Panneau de signalisation, signe&#10;&#10;Description générée automatiquement">
            <a:extLst>
              <a:ext uri="{FF2B5EF4-FFF2-40B4-BE49-F238E27FC236}">
                <a16:creationId xmlns:a16="http://schemas.microsoft.com/office/drawing/2014/main" id="{FF3682DC-FA7A-0E77-5AF3-3A5EAB59DE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38800" cy="720000"/>
          </a:xfrm>
          <a:prstGeom prst="rect">
            <a:avLst/>
          </a:prstGeom>
        </p:spPr>
      </p:pic>
      <p:sp>
        <p:nvSpPr>
          <p:cNvPr id="9" name="ZoneTexte 8">
            <a:extLst>
              <a:ext uri="{FF2B5EF4-FFF2-40B4-BE49-F238E27FC236}">
                <a16:creationId xmlns:a16="http://schemas.microsoft.com/office/drawing/2014/main" id="{784F0CA2-9132-82D2-24E0-AAF0A34F90EA}"/>
              </a:ext>
            </a:extLst>
          </p:cNvPr>
          <p:cNvSpPr txBox="1"/>
          <p:nvPr/>
        </p:nvSpPr>
        <p:spPr>
          <a:xfrm>
            <a:off x="2889678" y="1969413"/>
            <a:ext cx="3096344" cy="969496"/>
          </a:xfrm>
          <a:prstGeom prst="rect">
            <a:avLst/>
          </a:prstGeom>
          <a:noFill/>
        </p:spPr>
        <p:txBody>
          <a:bodyPr wrap="square" rtlCol="0">
            <a:spAutoFit/>
          </a:bodyPr>
          <a:lstStyle/>
          <a:p>
            <a:r>
              <a:rPr lang="fr-FR" sz="1100" dirty="0"/>
              <a:t>Débordement des eaux usées de </a:t>
            </a:r>
            <a:r>
              <a:rPr lang="fr-FR" sz="1100" dirty="0" err="1"/>
              <a:t>Péchal</a:t>
            </a:r>
            <a:r>
              <a:rPr lang="fr-FR" sz="1100" dirty="0"/>
              <a:t> vers le canal, dit de Sabir, alimentant le plan d’eau. Il faut le nettoyer. Faire intervenir le CAFES pour le nettoyer, après avoir prévenu Natura 2000.</a:t>
            </a:r>
            <a:r>
              <a:rPr lang="fr-FR" sz="1200" b="1" dirty="0"/>
              <a:t> Attente devis</a:t>
            </a:r>
          </a:p>
        </p:txBody>
      </p:sp>
      <p:pic>
        <p:nvPicPr>
          <p:cNvPr id="10" name="Image 9" descr="Une image contenant plein air, herbe, eau, Ressources d’eau&#10;&#10;Description générée automatiquement">
            <a:extLst>
              <a:ext uri="{FF2B5EF4-FFF2-40B4-BE49-F238E27FC236}">
                <a16:creationId xmlns:a16="http://schemas.microsoft.com/office/drawing/2014/main" id="{31669666-A679-3388-80DC-E6563D8CCC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5984" y="3837815"/>
            <a:ext cx="2594803" cy="1621752"/>
          </a:xfrm>
          <a:prstGeom prst="rect">
            <a:avLst/>
          </a:prstGeom>
        </p:spPr>
      </p:pic>
      <p:pic>
        <p:nvPicPr>
          <p:cNvPr id="13" name="Image 12">
            <a:hlinkClick r:id="rId6"/>
            <a:extLst>
              <a:ext uri="{FF2B5EF4-FFF2-40B4-BE49-F238E27FC236}">
                <a16:creationId xmlns:a16="http://schemas.microsoft.com/office/drawing/2014/main" id="{C7508D16-EE9F-17E9-7628-78D4E685E9FC}"/>
              </a:ext>
            </a:extLst>
          </p:cNvPr>
          <p:cNvPicPr>
            <a:picLocks noChangeAspect="1"/>
          </p:cNvPicPr>
          <p:nvPr/>
        </p:nvPicPr>
        <p:blipFill>
          <a:blip r:embed="rId7"/>
          <a:stretch>
            <a:fillRect/>
          </a:stretch>
        </p:blipFill>
        <p:spPr>
          <a:xfrm>
            <a:off x="6085823" y="398803"/>
            <a:ext cx="2678413" cy="1507823"/>
          </a:xfrm>
          <a:prstGeom prst="rect">
            <a:avLst/>
          </a:prstGeom>
        </p:spPr>
      </p:pic>
      <p:sp>
        <p:nvSpPr>
          <p:cNvPr id="14" name="ZoneTexte 13">
            <a:extLst>
              <a:ext uri="{FF2B5EF4-FFF2-40B4-BE49-F238E27FC236}">
                <a16:creationId xmlns:a16="http://schemas.microsoft.com/office/drawing/2014/main" id="{029078CE-36F2-C71C-31F4-1C0379DBBEF1}"/>
              </a:ext>
            </a:extLst>
          </p:cNvPr>
          <p:cNvSpPr txBox="1"/>
          <p:nvPr/>
        </p:nvSpPr>
        <p:spPr>
          <a:xfrm>
            <a:off x="5971621" y="1945370"/>
            <a:ext cx="2895600" cy="1938992"/>
          </a:xfrm>
          <a:prstGeom prst="rect">
            <a:avLst/>
          </a:prstGeom>
          <a:noFill/>
        </p:spPr>
        <p:txBody>
          <a:bodyPr wrap="square" rtlCol="0">
            <a:spAutoFit/>
          </a:bodyPr>
          <a:lstStyle/>
          <a:p>
            <a:r>
              <a:rPr lang="fr-FR" sz="1200" b="1" dirty="0"/>
              <a:t>Le risque de pollution due aux </a:t>
            </a:r>
            <a:r>
              <a:rPr lang="fr-FR" sz="1200" b="1" dirty="0" err="1"/>
              <a:t>cyanobacteries</a:t>
            </a:r>
            <a:r>
              <a:rPr lang="fr-FR" sz="1200" dirty="0"/>
              <a:t> : Cela impliquerait 3 ans d’interdiction de baignade</a:t>
            </a:r>
          </a:p>
          <a:p>
            <a:r>
              <a:rPr lang="fr-FR" sz="1200" b="1" dirty="0"/>
              <a:t>Un indicateur</a:t>
            </a:r>
            <a:r>
              <a:rPr lang="fr-FR" sz="1200" dirty="0"/>
              <a:t> : la Chlorophylle A ne doit pas dépasser 10 µg/l . Mesures en 2022 :</a:t>
            </a:r>
            <a:br>
              <a:rPr lang="fr-FR" sz="1200" dirty="0"/>
            </a:br>
            <a:r>
              <a:rPr lang="fr-FR" sz="1200" dirty="0"/>
              <a:t>5 en juin, 4en juillet, 6 en aout.</a:t>
            </a:r>
          </a:p>
          <a:p>
            <a:r>
              <a:rPr lang="fr-FR" sz="1200" b="1" dirty="0"/>
              <a:t>A contacter</a:t>
            </a:r>
            <a:r>
              <a:rPr lang="fr-FR" sz="1200" dirty="0"/>
              <a:t> : La commune de Cournon a mis en place des mesures </a:t>
            </a:r>
            <a:r>
              <a:rPr lang="fr-FR" sz="1200" dirty="0" err="1"/>
              <a:t>préventivres</a:t>
            </a:r>
            <a:r>
              <a:rPr lang="fr-FR" sz="1200" dirty="0"/>
              <a:t> sur son plan d’eau (à côté de Clermont- Ferrand) – Contacter Lionel ROUCAN</a:t>
            </a:r>
          </a:p>
        </p:txBody>
      </p:sp>
      <p:pic>
        <p:nvPicPr>
          <p:cNvPr id="15" name="Image 14">
            <a:extLst>
              <a:ext uri="{FF2B5EF4-FFF2-40B4-BE49-F238E27FC236}">
                <a16:creationId xmlns:a16="http://schemas.microsoft.com/office/drawing/2014/main" id="{970E65C9-6916-89A3-A155-B3951EE6AF69}"/>
              </a:ext>
            </a:extLst>
          </p:cNvPr>
          <p:cNvPicPr>
            <a:picLocks noChangeAspect="1"/>
          </p:cNvPicPr>
          <p:nvPr/>
        </p:nvPicPr>
        <p:blipFill>
          <a:blip r:embed="rId8"/>
          <a:stretch>
            <a:fillRect/>
          </a:stretch>
        </p:blipFill>
        <p:spPr>
          <a:xfrm>
            <a:off x="188423" y="2746888"/>
            <a:ext cx="5755106" cy="2675672"/>
          </a:xfrm>
          <a:prstGeom prst="rect">
            <a:avLst/>
          </a:prstGeom>
        </p:spPr>
      </p:pic>
      <p:sp>
        <p:nvSpPr>
          <p:cNvPr id="16" name="ZoneTexte 15">
            <a:extLst>
              <a:ext uri="{FF2B5EF4-FFF2-40B4-BE49-F238E27FC236}">
                <a16:creationId xmlns:a16="http://schemas.microsoft.com/office/drawing/2014/main" id="{32857DE4-A487-C2AB-ED38-BA69074AFD62}"/>
              </a:ext>
            </a:extLst>
          </p:cNvPr>
          <p:cNvSpPr txBox="1"/>
          <p:nvPr/>
        </p:nvSpPr>
        <p:spPr>
          <a:xfrm>
            <a:off x="592747" y="2968211"/>
            <a:ext cx="2786038" cy="369332"/>
          </a:xfrm>
          <a:prstGeom prst="rect">
            <a:avLst/>
          </a:prstGeom>
          <a:noFill/>
        </p:spPr>
        <p:txBody>
          <a:bodyPr wrap="square" rtlCol="0">
            <a:spAutoFit/>
          </a:bodyPr>
          <a:lstStyle/>
          <a:p>
            <a:r>
              <a:rPr lang="fr-FR" b="1" dirty="0">
                <a:solidFill>
                  <a:schemeClr val="bg1"/>
                </a:solidFill>
              </a:rPr>
              <a:t>Les 3 sources du plan d’eau</a:t>
            </a:r>
          </a:p>
        </p:txBody>
      </p:sp>
      <p:sp>
        <p:nvSpPr>
          <p:cNvPr id="5" name="ZoneTexte 4">
            <a:extLst>
              <a:ext uri="{FF2B5EF4-FFF2-40B4-BE49-F238E27FC236}">
                <a16:creationId xmlns:a16="http://schemas.microsoft.com/office/drawing/2014/main" id="{A2AC864C-9FAD-44BC-6002-BE36EF1799E4}"/>
              </a:ext>
            </a:extLst>
          </p:cNvPr>
          <p:cNvSpPr txBox="1"/>
          <p:nvPr/>
        </p:nvSpPr>
        <p:spPr>
          <a:xfrm>
            <a:off x="6074227" y="3799071"/>
            <a:ext cx="2584964" cy="646331"/>
          </a:xfrm>
          <a:prstGeom prst="rect">
            <a:avLst/>
          </a:prstGeom>
          <a:noFill/>
        </p:spPr>
        <p:txBody>
          <a:bodyPr wrap="square" rtlCol="0">
            <a:spAutoFit/>
          </a:bodyPr>
          <a:lstStyle/>
          <a:p>
            <a:r>
              <a:rPr lang="fr-FR" sz="1200" dirty="0">
                <a:solidFill>
                  <a:schemeClr val="bg1"/>
                </a:solidFill>
              </a:rPr>
              <a:t>Pollution accidentelle (suite à un vol de fioul) de la branche du canal en violet sur la carte</a:t>
            </a:r>
          </a:p>
        </p:txBody>
      </p:sp>
      <p:sp>
        <p:nvSpPr>
          <p:cNvPr id="12" name="ZoneTexte 11">
            <a:extLst>
              <a:ext uri="{FF2B5EF4-FFF2-40B4-BE49-F238E27FC236}">
                <a16:creationId xmlns:a16="http://schemas.microsoft.com/office/drawing/2014/main" id="{F3F833B9-DEC2-79F2-5E55-C28E3C95D937}"/>
              </a:ext>
            </a:extLst>
          </p:cNvPr>
          <p:cNvSpPr txBox="1"/>
          <p:nvPr/>
        </p:nvSpPr>
        <p:spPr>
          <a:xfrm>
            <a:off x="0" y="720000"/>
            <a:ext cx="2950562" cy="369332"/>
          </a:xfrm>
          <a:prstGeom prst="rect">
            <a:avLst/>
          </a:prstGeom>
          <a:noFill/>
        </p:spPr>
        <p:txBody>
          <a:bodyPr wrap="square" rtlCol="0">
            <a:spAutoFit/>
          </a:bodyPr>
          <a:lstStyle/>
          <a:p>
            <a:pPr algn="ctr"/>
            <a:r>
              <a:rPr lang="fr-FR" b="1" dirty="0"/>
              <a:t>2 entrées pour le ruisseau 1</a:t>
            </a:r>
          </a:p>
        </p:txBody>
      </p:sp>
      <p:pic>
        <p:nvPicPr>
          <p:cNvPr id="18" name="Image 17">
            <a:extLst>
              <a:ext uri="{FF2B5EF4-FFF2-40B4-BE49-F238E27FC236}">
                <a16:creationId xmlns:a16="http://schemas.microsoft.com/office/drawing/2014/main" id="{02259855-CC61-D0A8-7BBD-42789C3CA5BA}"/>
              </a:ext>
            </a:extLst>
          </p:cNvPr>
          <p:cNvPicPr>
            <a:picLocks noChangeAspect="1"/>
          </p:cNvPicPr>
          <p:nvPr/>
        </p:nvPicPr>
        <p:blipFill>
          <a:blip r:embed="rId9"/>
          <a:stretch>
            <a:fillRect/>
          </a:stretch>
        </p:blipFill>
        <p:spPr>
          <a:xfrm>
            <a:off x="60048" y="1054882"/>
            <a:ext cx="2735486" cy="19938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993158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E170F-C05A-B03A-9683-41C245D13F52}"/>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6A3C107-3EAB-60FD-3C1D-8FA9761FF1DF}"/>
              </a:ext>
            </a:extLst>
          </p:cNvPr>
          <p:cNvSpPr>
            <a:spLocks noGrp="1"/>
          </p:cNvSpPr>
          <p:nvPr>
            <p:ph type="dt" sz="half" idx="10"/>
          </p:nvPr>
        </p:nvSpPr>
        <p:spPr/>
        <p:txBody>
          <a:bodyPr/>
          <a:lstStyle/>
          <a:p>
            <a:fld id="{932DB2C3-9825-4406-8FC7-78F4D79FE9F8}" type="datetime1">
              <a:rPr lang="fr-FR" smtClean="0"/>
              <a:t>17/03/2026</a:t>
            </a:fld>
            <a:endParaRPr lang="fr-FR"/>
          </a:p>
        </p:txBody>
      </p:sp>
      <p:sp>
        <p:nvSpPr>
          <p:cNvPr id="3" name="Espace réservé du pied de page 2">
            <a:extLst>
              <a:ext uri="{FF2B5EF4-FFF2-40B4-BE49-F238E27FC236}">
                <a16:creationId xmlns:a16="http://schemas.microsoft.com/office/drawing/2014/main" id="{FFA3007A-6E7A-FAB0-32A1-73CF96A3499C}"/>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D98E328D-43D7-021E-575C-D261B57703A6}"/>
              </a:ext>
            </a:extLst>
          </p:cNvPr>
          <p:cNvSpPr>
            <a:spLocks noGrp="1"/>
          </p:cNvSpPr>
          <p:nvPr>
            <p:ph type="sldNum" sz="quarter" idx="12"/>
          </p:nvPr>
        </p:nvSpPr>
        <p:spPr/>
        <p:txBody>
          <a:bodyPr/>
          <a:lstStyle/>
          <a:p>
            <a:fld id="{759F8C28-2559-48B3-A02F-41E0C7A8A4CA}" type="slidenum">
              <a:rPr lang="fr-FR" smtClean="0"/>
              <a:t>88</a:t>
            </a:fld>
            <a:endParaRPr lang="fr-FR"/>
          </a:p>
        </p:txBody>
      </p:sp>
      <p:pic>
        <p:nvPicPr>
          <p:cNvPr id="6" name="Image 5">
            <a:extLst>
              <a:ext uri="{FF2B5EF4-FFF2-40B4-BE49-F238E27FC236}">
                <a16:creationId xmlns:a16="http://schemas.microsoft.com/office/drawing/2014/main" id="{2D63E521-A46D-B3CB-CDA7-A1496A500A0F}"/>
              </a:ext>
            </a:extLst>
          </p:cNvPr>
          <p:cNvPicPr>
            <a:picLocks noChangeAspect="1"/>
          </p:cNvPicPr>
          <p:nvPr/>
        </p:nvPicPr>
        <p:blipFill>
          <a:blip r:embed="rId2"/>
          <a:stretch>
            <a:fillRect/>
          </a:stretch>
        </p:blipFill>
        <p:spPr>
          <a:xfrm>
            <a:off x="1979712" y="-9612"/>
            <a:ext cx="4789638" cy="3431251"/>
          </a:xfrm>
          <a:prstGeom prst="rect">
            <a:avLst/>
          </a:prstGeom>
        </p:spPr>
      </p:pic>
      <p:pic>
        <p:nvPicPr>
          <p:cNvPr id="7" name="Image 6">
            <a:extLst>
              <a:ext uri="{FF2B5EF4-FFF2-40B4-BE49-F238E27FC236}">
                <a16:creationId xmlns:a16="http://schemas.microsoft.com/office/drawing/2014/main" id="{1551915C-FB63-FA0D-BDCD-33EBCFC66A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555000" cy="720000"/>
          </a:xfrm>
          <a:prstGeom prst="rect">
            <a:avLst/>
          </a:prstGeom>
        </p:spPr>
      </p:pic>
      <p:sp>
        <p:nvSpPr>
          <p:cNvPr id="8" name="ZoneTexte 7">
            <a:extLst>
              <a:ext uri="{FF2B5EF4-FFF2-40B4-BE49-F238E27FC236}">
                <a16:creationId xmlns:a16="http://schemas.microsoft.com/office/drawing/2014/main" id="{9B0CF9AD-123C-ED63-9552-01D0783ED06E}"/>
              </a:ext>
            </a:extLst>
          </p:cNvPr>
          <p:cNvSpPr txBox="1"/>
          <p:nvPr/>
        </p:nvSpPr>
        <p:spPr>
          <a:xfrm>
            <a:off x="0" y="3454078"/>
            <a:ext cx="9144000" cy="1661993"/>
          </a:xfrm>
          <a:prstGeom prst="rect">
            <a:avLst/>
          </a:prstGeom>
          <a:noFill/>
        </p:spPr>
        <p:txBody>
          <a:bodyPr wrap="square" rtlCol="0">
            <a:spAutoFit/>
          </a:bodyPr>
          <a:lstStyle/>
          <a:p>
            <a:r>
              <a:rPr lang="fr-FR" sz="1200" dirty="0"/>
              <a:t>Les collectivités intéressées par une mutualisation des moyens pour suivre les sources gravitaires sont invitées à faire part de leur positionnement par écrit à la CLE </a:t>
            </a:r>
            <a:r>
              <a:rPr lang="fr-FR" sz="1200" b="1" dirty="0">
                <a:solidFill>
                  <a:srgbClr val="FF0000"/>
                </a:solidFill>
              </a:rPr>
              <a:t>avant le 31 janvier 2026 </a:t>
            </a:r>
            <a:r>
              <a:rPr lang="fr-FR" sz="1200" dirty="0"/>
              <a:t>: </a:t>
            </a:r>
            <a:r>
              <a:rPr lang="fr-FR" sz="1200" b="1" dirty="0">
                <a:solidFill>
                  <a:srgbClr val="FF0000"/>
                </a:solidFill>
              </a:rPr>
              <a:t>C'est réglé</a:t>
            </a:r>
          </a:p>
          <a:p>
            <a:pPr marL="285750" indent="-285750">
              <a:buFont typeface="Arial" panose="020B0604020202020204" pitchFamily="34" charset="0"/>
              <a:buChar char="•"/>
            </a:pPr>
            <a:r>
              <a:rPr lang="fr-FR" sz="1200" dirty="0"/>
              <a:t>Confirmer leur participation ainsi que la liste des captages à étudier en précisant bien le nom du captage et son lieu d’implantation ;</a:t>
            </a:r>
          </a:p>
          <a:p>
            <a:pPr marL="285750" indent="-285750">
              <a:buFont typeface="Arial" panose="020B0604020202020204" pitchFamily="34" charset="0"/>
              <a:buChar char="•"/>
            </a:pPr>
            <a:r>
              <a:rPr lang="fr-FR" sz="1200" dirty="0"/>
              <a:t>Prendre connaissance du projet de CCTP de l’étude et faire remonter les besoins de modification ;</a:t>
            </a:r>
          </a:p>
          <a:p>
            <a:pPr marL="285750" indent="-285750">
              <a:buFont typeface="Arial" panose="020B0604020202020204" pitchFamily="34" charset="0"/>
              <a:buChar char="•"/>
            </a:pPr>
            <a:r>
              <a:rPr lang="fr-FR" sz="1200" dirty="0"/>
              <a:t>Valider le principe d’une participation financière au prorata du nombre de captages inscrits pour les 10% de reste à charge de l’étude.</a:t>
            </a:r>
          </a:p>
          <a:p>
            <a:pPr marL="622300" indent="-285750">
              <a:buFont typeface="Wingdings" panose="05000000000000000000" pitchFamily="2" charset="2"/>
              <a:buChar char="Ø"/>
            </a:pPr>
            <a:r>
              <a:rPr lang="fr-FR" sz="1400" dirty="0">
                <a:hlinkClick r:id="rId4" action="ppaction://hlinkfile"/>
              </a:rPr>
              <a:t>Présentation du projet suivi des sources d’eau potable</a:t>
            </a:r>
            <a:r>
              <a:rPr lang="fr-FR" sz="1400" dirty="0"/>
              <a:t>  </a:t>
            </a:r>
            <a:r>
              <a:rPr lang="fr-FR" sz="1400" b="1" dirty="0">
                <a:solidFill>
                  <a:srgbClr val="FF0000"/>
                </a:solidFill>
              </a:rPr>
              <a:t>Proposer le captage du Frêne</a:t>
            </a:r>
          </a:p>
          <a:p>
            <a:pPr marL="622300" indent="-285750">
              <a:buFont typeface="Wingdings" panose="05000000000000000000" pitchFamily="2" charset="2"/>
              <a:buChar char="Ø"/>
            </a:pPr>
            <a:r>
              <a:rPr lang="fr-FR" sz="1400" dirty="0">
                <a:hlinkClick r:id="rId5" action="ppaction://hlinkfile"/>
              </a:rPr>
              <a:t>Projet de  CAHIER des CLAUSES TECHNIQUES PARTICULIERES (CCTP)</a:t>
            </a:r>
            <a:endParaRPr lang="fr-FR" sz="1400" dirty="0"/>
          </a:p>
          <a:p>
            <a:pPr marL="622300" indent="-285750">
              <a:buFont typeface="Wingdings" panose="05000000000000000000" pitchFamily="2" charset="2"/>
              <a:buChar char="Ø"/>
            </a:pPr>
            <a:r>
              <a:rPr lang="fr-FR" sz="1400" dirty="0">
                <a:hlinkClick r:id="rId6" action="ppaction://hlinkfile"/>
              </a:rPr>
              <a:t>Compte-rendu de la Commission de suivi des sources de la CLE</a:t>
            </a:r>
            <a:endParaRPr lang="fr-FR" sz="1400" dirty="0"/>
          </a:p>
        </p:txBody>
      </p:sp>
    </p:spTree>
    <p:extLst>
      <p:ext uri="{BB962C8B-B14F-4D97-AF65-F5344CB8AC3E}">
        <p14:creationId xmlns:p14="http://schemas.microsoft.com/office/powerpoint/2010/main" val="11605851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2599DD-9293-4094-8146-29D88C477437}" type="datetime1">
              <a:rPr lang="fr-FR" smtClean="0"/>
              <a:t>17/03/2026</a:t>
            </a:fld>
            <a:endParaRPr lang="fr-FR"/>
          </a:p>
        </p:txBody>
      </p:sp>
      <p:sp>
        <p:nvSpPr>
          <p:cNvPr id="3" name="Espace réservé du pied de page 2"/>
          <p:cNvSpPr>
            <a:spLocks noGrp="1"/>
          </p:cNvSpPr>
          <p:nvPr>
            <p:ph type="ftr" sz="quarter" idx="11"/>
          </p:nvPr>
        </p:nvSpPr>
        <p:spPr/>
        <p:txBody>
          <a:bodyPr/>
          <a:lstStyle/>
          <a:p>
            <a:r>
              <a:rPr lang="fr-FR"/>
              <a:t>CM n°34 du  05/03/2026</a:t>
            </a:r>
          </a:p>
        </p:txBody>
      </p:sp>
      <p:sp>
        <p:nvSpPr>
          <p:cNvPr id="4" name="Espace réservé du numéro de diapositive 3"/>
          <p:cNvSpPr>
            <a:spLocks noGrp="1"/>
          </p:cNvSpPr>
          <p:nvPr>
            <p:ph type="sldNum" sz="quarter" idx="12"/>
          </p:nvPr>
        </p:nvSpPr>
        <p:spPr/>
        <p:txBody>
          <a:bodyPr/>
          <a:lstStyle/>
          <a:p>
            <a:fld id="{759F8C28-2559-48B3-A02F-41E0C7A8A4CA}" type="slidenum">
              <a:rPr lang="fr-FR" smtClean="0"/>
              <a:t>89</a:t>
            </a:fld>
            <a:endParaRPr lang="fr-FR" dirty="0"/>
          </a:p>
        </p:txBody>
      </p:sp>
      <p:sp>
        <p:nvSpPr>
          <p:cNvPr id="7" name="Rectangle 6"/>
          <p:cNvSpPr/>
          <p:nvPr/>
        </p:nvSpPr>
        <p:spPr>
          <a:xfrm>
            <a:off x="1361547" y="40324"/>
            <a:ext cx="6048672" cy="369332"/>
          </a:xfrm>
          <a:prstGeom prst="rect">
            <a:avLst/>
          </a:prstGeom>
        </p:spPr>
        <p:txBody>
          <a:bodyPr wrap="square">
            <a:spAutoFit/>
          </a:bodyPr>
          <a:lstStyle/>
          <a:p>
            <a:pPr algn="ctr"/>
            <a:r>
              <a:rPr lang="fr-FR" b="1" dirty="0">
                <a:solidFill>
                  <a:srgbClr val="00B0F0"/>
                </a:solidFill>
              </a:rPr>
              <a:t>Divers travaux à finir ou en attente ou à prévoir 1</a:t>
            </a:r>
          </a:p>
        </p:txBody>
      </p:sp>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368"/>
            <a:ext cx="1098557" cy="720000"/>
          </a:xfrm>
          <a:prstGeom prst="rect">
            <a:avLst/>
          </a:prstGeom>
        </p:spPr>
      </p:pic>
      <p:sp>
        <p:nvSpPr>
          <p:cNvPr id="11" name="ZoneTexte 10">
            <a:extLst>
              <a:ext uri="{FF2B5EF4-FFF2-40B4-BE49-F238E27FC236}">
                <a16:creationId xmlns:a16="http://schemas.microsoft.com/office/drawing/2014/main" id="{938B8B9E-7876-139F-689B-0464A128FD3A}"/>
              </a:ext>
            </a:extLst>
          </p:cNvPr>
          <p:cNvSpPr txBox="1"/>
          <p:nvPr/>
        </p:nvSpPr>
        <p:spPr>
          <a:xfrm>
            <a:off x="450715" y="4456409"/>
            <a:ext cx="1528997" cy="646331"/>
          </a:xfrm>
          <a:prstGeom prst="rect">
            <a:avLst/>
          </a:prstGeom>
          <a:noFill/>
        </p:spPr>
        <p:txBody>
          <a:bodyPr wrap="square" rtlCol="0">
            <a:spAutoFit/>
          </a:bodyPr>
          <a:lstStyle/>
          <a:p>
            <a:r>
              <a:rPr lang="fr-FR" sz="1200" dirty="0">
                <a:solidFill>
                  <a:schemeClr val="bg1"/>
                </a:solidFill>
              </a:rPr>
              <a:t>SMS du 20/09/23 :</a:t>
            </a:r>
          </a:p>
          <a:p>
            <a:r>
              <a:rPr lang="fr-FR" sz="1200" dirty="0">
                <a:solidFill>
                  <a:schemeClr val="bg1"/>
                </a:solidFill>
              </a:rPr>
              <a:t>Risque pour câble électrique et toilettes</a:t>
            </a:r>
          </a:p>
        </p:txBody>
      </p:sp>
      <p:pic>
        <p:nvPicPr>
          <p:cNvPr id="13" name="Picture 2">
            <a:extLst>
              <a:ext uri="{FF2B5EF4-FFF2-40B4-BE49-F238E27FC236}">
                <a16:creationId xmlns:a16="http://schemas.microsoft.com/office/drawing/2014/main" id="{93FE0964-CA11-5964-93DC-EE05FD9806E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1556" y="3568032"/>
            <a:ext cx="2765768" cy="1728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ZoneTexte 14">
            <a:extLst>
              <a:ext uri="{FF2B5EF4-FFF2-40B4-BE49-F238E27FC236}">
                <a16:creationId xmlns:a16="http://schemas.microsoft.com/office/drawing/2014/main" id="{44DD068F-6285-FEC1-1D2A-E587B9DF8342}"/>
              </a:ext>
            </a:extLst>
          </p:cNvPr>
          <p:cNvSpPr txBox="1"/>
          <p:nvPr/>
        </p:nvSpPr>
        <p:spPr>
          <a:xfrm>
            <a:off x="6404119" y="2749810"/>
            <a:ext cx="2664296" cy="830997"/>
          </a:xfrm>
          <a:prstGeom prst="rect">
            <a:avLst/>
          </a:prstGeom>
          <a:noFill/>
        </p:spPr>
        <p:txBody>
          <a:bodyPr wrap="square" rtlCol="0">
            <a:spAutoFit/>
          </a:bodyPr>
          <a:lstStyle/>
          <a:p>
            <a:r>
              <a:rPr lang="fr-FR" sz="1200" b="1" dirty="0"/>
              <a:t>Remplacer les ampoules énergivores </a:t>
            </a:r>
            <a:br>
              <a:rPr lang="fr-FR" sz="1200" b="1" dirty="0"/>
            </a:br>
            <a:r>
              <a:rPr lang="fr-FR" sz="1200" b="1" dirty="0"/>
              <a:t>dans les bâtiments par des </a:t>
            </a:r>
            <a:r>
              <a:rPr lang="fr-FR" sz="1200" b="1" dirty="0" err="1"/>
              <a:t>leds</a:t>
            </a:r>
            <a:endParaRPr lang="fr-FR" sz="1200" b="1" dirty="0"/>
          </a:p>
          <a:p>
            <a:r>
              <a:rPr lang="fr-FR" sz="1200" b="1" dirty="0"/>
              <a:t>Mairie ?</a:t>
            </a:r>
          </a:p>
          <a:p>
            <a:r>
              <a:rPr lang="fr-FR" sz="1200" b="1" dirty="0"/>
              <a:t>Salle polyvalente ?</a:t>
            </a:r>
          </a:p>
        </p:txBody>
      </p:sp>
      <p:pic>
        <p:nvPicPr>
          <p:cNvPr id="6" name="Image 5" descr="Une image contenant arbre, extérieur, terrain, forêt&#10;&#10;Description générée automatiquement">
            <a:extLst>
              <a:ext uri="{FF2B5EF4-FFF2-40B4-BE49-F238E27FC236}">
                <a16:creationId xmlns:a16="http://schemas.microsoft.com/office/drawing/2014/main" id="{27FA6105-9334-207D-B860-872CD0747A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3270" y="820765"/>
            <a:ext cx="2766283" cy="1728927"/>
          </a:xfrm>
          <a:prstGeom prst="rect">
            <a:avLst/>
          </a:prstGeom>
        </p:spPr>
      </p:pic>
      <p:pic>
        <p:nvPicPr>
          <p:cNvPr id="9" name="Image 8">
            <a:extLst>
              <a:ext uri="{FF2B5EF4-FFF2-40B4-BE49-F238E27FC236}">
                <a16:creationId xmlns:a16="http://schemas.microsoft.com/office/drawing/2014/main" id="{C8784B1E-1DD2-B411-206C-33DA73484888}"/>
              </a:ext>
            </a:extLst>
          </p:cNvPr>
          <p:cNvPicPr>
            <a:picLocks noChangeAspect="1"/>
          </p:cNvPicPr>
          <p:nvPr/>
        </p:nvPicPr>
        <p:blipFill>
          <a:blip r:embed="rId6"/>
          <a:stretch>
            <a:fillRect/>
          </a:stretch>
        </p:blipFill>
        <p:spPr>
          <a:xfrm>
            <a:off x="7999060" y="1858634"/>
            <a:ext cx="913682" cy="919040"/>
          </a:xfrm>
          <a:prstGeom prst="rect">
            <a:avLst/>
          </a:prstGeom>
        </p:spPr>
      </p:pic>
      <p:sp>
        <p:nvSpPr>
          <p:cNvPr id="18" name="ZoneTexte 17">
            <a:extLst>
              <a:ext uri="{FF2B5EF4-FFF2-40B4-BE49-F238E27FC236}">
                <a16:creationId xmlns:a16="http://schemas.microsoft.com/office/drawing/2014/main" id="{3DEE2874-6E91-700B-3F46-EFD5CE15DAC4}"/>
              </a:ext>
            </a:extLst>
          </p:cNvPr>
          <p:cNvSpPr txBox="1"/>
          <p:nvPr/>
        </p:nvSpPr>
        <p:spPr>
          <a:xfrm>
            <a:off x="406816" y="4347327"/>
            <a:ext cx="5101288" cy="276999"/>
          </a:xfrm>
          <a:prstGeom prst="rect">
            <a:avLst/>
          </a:prstGeom>
          <a:noFill/>
        </p:spPr>
        <p:txBody>
          <a:bodyPr wrap="square" rtlCol="0">
            <a:spAutoFit/>
          </a:bodyPr>
          <a:lstStyle/>
          <a:p>
            <a:r>
              <a:rPr lang="fr-FR" sz="1200" b="1" dirty="0"/>
              <a:t>Le Département va remplacer les 4 vieux panneaux au carrefour de l’école</a:t>
            </a:r>
          </a:p>
        </p:txBody>
      </p:sp>
      <p:sp>
        <p:nvSpPr>
          <p:cNvPr id="19" name="ZoneTexte 18">
            <a:extLst>
              <a:ext uri="{FF2B5EF4-FFF2-40B4-BE49-F238E27FC236}">
                <a16:creationId xmlns:a16="http://schemas.microsoft.com/office/drawing/2014/main" id="{04435F56-BA5F-9444-9E8B-9ED7C7A73DC4}"/>
              </a:ext>
            </a:extLst>
          </p:cNvPr>
          <p:cNvSpPr txBox="1"/>
          <p:nvPr/>
        </p:nvSpPr>
        <p:spPr>
          <a:xfrm>
            <a:off x="6447640" y="543766"/>
            <a:ext cx="2133600" cy="276999"/>
          </a:xfrm>
          <a:prstGeom prst="rect">
            <a:avLst/>
          </a:prstGeom>
          <a:noFill/>
        </p:spPr>
        <p:txBody>
          <a:bodyPr wrap="square" rtlCol="0">
            <a:spAutoFit/>
          </a:bodyPr>
          <a:lstStyle/>
          <a:p>
            <a:pPr algn="ctr"/>
            <a:r>
              <a:rPr lang="fr-FR" sz="1200" b="1" dirty="0"/>
              <a:t>Piste </a:t>
            </a:r>
            <a:r>
              <a:rPr lang="fr-FR" sz="1200" b="1" dirty="0" err="1"/>
              <a:t>Sauzerie</a:t>
            </a:r>
            <a:endParaRPr lang="fr-FR" sz="1200" b="1" dirty="0"/>
          </a:p>
        </p:txBody>
      </p:sp>
      <p:pic>
        <p:nvPicPr>
          <p:cNvPr id="14" name="Image 13">
            <a:extLst>
              <a:ext uri="{FF2B5EF4-FFF2-40B4-BE49-F238E27FC236}">
                <a16:creationId xmlns:a16="http://schemas.microsoft.com/office/drawing/2014/main" id="{C5B7E117-4569-42C8-234E-D9D440A8789C}"/>
              </a:ext>
            </a:extLst>
          </p:cNvPr>
          <p:cNvPicPr>
            <a:picLocks noChangeAspect="1"/>
          </p:cNvPicPr>
          <p:nvPr/>
        </p:nvPicPr>
        <p:blipFill>
          <a:blip r:embed="rId7"/>
          <a:stretch>
            <a:fillRect/>
          </a:stretch>
        </p:blipFill>
        <p:spPr>
          <a:xfrm>
            <a:off x="30400" y="895662"/>
            <a:ext cx="5621720" cy="3327824"/>
          </a:xfrm>
          <a:prstGeom prst="rect">
            <a:avLst/>
          </a:prstGeom>
        </p:spPr>
      </p:pic>
      <p:pic>
        <p:nvPicPr>
          <p:cNvPr id="17" name="Image 16">
            <a:extLst>
              <a:ext uri="{FF2B5EF4-FFF2-40B4-BE49-F238E27FC236}">
                <a16:creationId xmlns:a16="http://schemas.microsoft.com/office/drawing/2014/main" id="{68D6515A-9EA3-4D3B-A436-EAA201420059}"/>
              </a:ext>
            </a:extLst>
          </p:cNvPr>
          <p:cNvPicPr>
            <a:picLocks noChangeAspect="1"/>
          </p:cNvPicPr>
          <p:nvPr/>
        </p:nvPicPr>
        <p:blipFill>
          <a:blip r:embed="rId8"/>
          <a:stretch>
            <a:fillRect/>
          </a:stretch>
        </p:blipFill>
        <p:spPr>
          <a:xfrm>
            <a:off x="2533748" y="2794199"/>
            <a:ext cx="1600423" cy="1343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ZoneTexte 9">
            <a:extLst>
              <a:ext uri="{FF2B5EF4-FFF2-40B4-BE49-F238E27FC236}">
                <a16:creationId xmlns:a16="http://schemas.microsoft.com/office/drawing/2014/main" id="{88DC8AD8-A4BE-2DC1-8F0E-F399CDB7AF84}"/>
              </a:ext>
            </a:extLst>
          </p:cNvPr>
          <p:cNvSpPr txBox="1"/>
          <p:nvPr/>
        </p:nvSpPr>
        <p:spPr>
          <a:xfrm>
            <a:off x="2111418" y="4709492"/>
            <a:ext cx="1944216" cy="369332"/>
          </a:xfrm>
          <a:prstGeom prst="rect">
            <a:avLst/>
          </a:prstGeom>
          <a:noFill/>
        </p:spPr>
        <p:txBody>
          <a:bodyPr wrap="square" rtlCol="0">
            <a:spAutoFit/>
          </a:bodyPr>
          <a:lstStyle/>
          <a:p>
            <a:pPr algn="ctr"/>
            <a:r>
              <a:rPr lang="fr-FR" dirty="0"/>
              <a:t>Coût ?</a:t>
            </a:r>
          </a:p>
        </p:txBody>
      </p:sp>
    </p:spTree>
    <p:extLst>
      <p:ext uri="{BB962C8B-B14F-4D97-AF65-F5344CB8AC3E}">
        <p14:creationId xmlns:p14="http://schemas.microsoft.com/office/powerpoint/2010/main" val="3850734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8995D-D8B8-C49C-66BD-ABF8670F2B3C}"/>
            </a:ext>
          </a:extLst>
        </p:cNvPr>
        <p:cNvGrpSpPr/>
        <p:nvPr/>
      </p:nvGrpSpPr>
      <p:grpSpPr>
        <a:xfrm>
          <a:off x="0" y="0"/>
          <a:ext cx="0" cy="0"/>
          <a:chOff x="0" y="0"/>
          <a:chExt cx="0" cy="0"/>
        </a:xfrm>
      </p:grpSpPr>
      <p:sp>
        <p:nvSpPr>
          <p:cNvPr id="16386" name="ZoneTexte 3">
            <a:extLst>
              <a:ext uri="{FF2B5EF4-FFF2-40B4-BE49-F238E27FC236}">
                <a16:creationId xmlns:a16="http://schemas.microsoft.com/office/drawing/2014/main" id="{BCC6D022-1580-F724-36A8-214F35399872}"/>
              </a:ext>
            </a:extLst>
          </p:cNvPr>
          <p:cNvSpPr txBox="1">
            <a:spLocks noChangeArrowheads="1"/>
          </p:cNvSpPr>
          <p:nvPr/>
        </p:nvSpPr>
        <p:spPr bwMode="auto">
          <a:xfrm>
            <a:off x="1115616" y="63443"/>
            <a:ext cx="7344816" cy="67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07000"/>
              </a:lnSpc>
              <a:spcBef>
                <a:spcPct val="0"/>
              </a:spcBef>
              <a:spcAft>
                <a:spcPts val="800"/>
              </a:spcAft>
              <a:buFontTx/>
              <a:buNone/>
            </a:pPr>
            <a:r>
              <a:rPr lang="fr-FR" altLang="fr-FR" sz="1800" b="1" dirty="0">
                <a:solidFill>
                  <a:srgbClr val="00B0F0"/>
                </a:solidFill>
                <a:latin typeface="+mn-lt"/>
              </a:rPr>
              <a:t>Convention d’occupation à titre gratuit d’un garage communal au profit des associations « Comité des fêtes de Valbonnais » et « VALB »</a:t>
            </a:r>
          </a:p>
        </p:txBody>
      </p:sp>
      <p:sp>
        <p:nvSpPr>
          <p:cNvPr id="2" name="Espace réservé de la date 1">
            <a:extLst>
              <a:ext uri="{FF2B5EF4-FFF2-40B4-BE49-F238E27FC236}">
                <a16:creationId xmlns:a16="http://schemas.microsoft.com/office/drawing/2014/main" id="{CB603CDB-5C32-35E4-9468-CD20E880D609}"/>
              </a:ext>
            </a:extLst>
          </p:cNvPr>
          <p:cNvSpPr>
            <a:spLocks noGrp="1"/>
          </p:cNvSpPr>
          <p:nvPr>
            <p:ph type="dt" sz="half" idx="10"/>
          </p:nvPr>
        </p:nvSpPr>
        <p:spPr/>
        <p:txBody>
          <a:bodyPr/>
          <a:lstStyle/>
          <a:p>
            <a:fld id="{E3D349D0-7C2E-441C-94F8-A3E15E0C62FC}" type="datetime1">
              <a:rPr lang="fr-FR" smtClean="0"/>
              <a:t>17/03/2026</a:t>
            </a:fld>
            <a:endParaRPr lang="fr-FR"/>
          </a:p>
        </p:txBody>
      </p:sp>
      <p:sp>
        <p:nvSpPr>
          <p:cNvPr id="3" name="Espace réservé du pied de page 2">
            <a:extLst>
              <a:ext uri="{FF2B5EF4-FFF2-40B4-BE49-F238E27FC236}">
                <a16:creationId xmlns:a16="http://schemas.microsoft.com/office/drawing/2014/main" id="{1CC00D17-2C9F-9646-F39C-FE45376FC0BD}"/>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3332619E-9DA6-138E-221A-D75A59BC4BCC}"/>
              </a:ext>
            </a:extLst>
          </p:cNvPr>
          <p:cNvSpPr>
            <a:spLocks noGrp="1"/>
          </p:cNvSpPr>
          <p:nvPr>
            <p:ph type="sldNum" sz="quarter" idx="12"/>
          </p:nvPr>
        </p:nvSpPr>
        <p:spPr/>
        <p:txBody>
          <a:bodyPr/>
          <a:lstStyle/>
          <a:p>
            <a:fld id="{759F8C28-2559-48B3-A02F-41E0C7A8A4CA}" type="slidenum">
              <a:rPr lang="fr-FR" smtClean="0"/>
              <a:t>9</a:t>
            </a:fld>
            <a:endParaRPr lang="fr-FR"/>
          </a:p>
        </p:txBody>
      </p:sp>
      <p:pic>
        <p:nvPicPr>
          <p:cNvPr id="6" name="Image 5">
            <a:extLst>
              <a:ext uri="{FF2B5EF4-FFF2-40B4-BE49-F238E27FC236}">
                <a16:creationId xmlns:a16="http://schemas.microsoft.com/office/drawing/2014/main" id="{47044728-BAB3-C19F-EA2D-9D6E2F7530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pic>
        <p:nvPicPr>
          <p:cNvPr id="9" name="Image 8">
            <a:extLst>
              <a:ext uri="{FF2B5EF4-FFF2-40B4-BE49-F238E27FC236}">
                <a16:creationId xmlns:a16="http://schemas.microsoft.com/office/drawing/2014/main" id="{118D4355-1AEE-3C81-BDF8-A76DCCFE0543}"/>
              </a:ext>
            </a:extLst>
          </p:cNvPr>
          <p:cNvPicPr>
            <a:picLocks noChangeAspect="1"/>
          </p:cNvPicPr>
          <p:nvPr/>
        </p:nvPicPr>
        <p:blipFill>
          <a:blip r:embed="rId3"/>
          <a:stretch>
            <a:fillRect/>
          </a:stretch>
        </p:blipFill>
        <p:spPr>
          <a:xfrm>
            <a:off x="1209176" y="833630"/>
            <a:ext cx="6725648" cy="4047740"/>
          </a:xfrm>
          <a:prstGeom prst="rect">
            <a:avLst/>
          </a:prstGeom>
        </p:spPr>
      </p:pic>
    </p:spTree>
    <p:extLst>
      <p:ext uri="{BB962C8B-B14F-4D97-AF65-F5344CB8AC3E}">
        <p14:creationId xmlns:p14="http://schemas.microsoft.com/office/powerpoint/2010/main" val="36463193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F3DB6-3D4C-C94B-6395-A1BA71444ADB}"/>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C55220B-6011-F298-350C-DD90E1ACE96D}"/>
              </a:ext>
            </a:extLst>
          </p:cNvPr>
          <p:cNvSpPr>
            <a:spLocks noGrp="1"/>
          </p:cNvSpPr>
          <p:nvPr>
            <p:ph type="dt" sz="half" idx="10"/>
          </p:nvPr>
        </p:nvSpPr>
        <p:spPr/>
        <p:txBody>
          <a:bodyPr/>
          <a:lstStyle/>
          <a:p>
            <a:fld id="{ED5521E4-C23B-4864-905B-013C8599A246}"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21AD4D72-4612-0C84-3770-B4A1C93D5C10}"/>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1B6CB179-E0F9-5060-5E3A-9E78FAFF767E}"/>
              </a:ext>
            </a:extLst>
          </p:cNvPr>
          <p:cNvSpPr>
            <a:spLocks noGrp="1"/>
          </p:cNvSpPr>
          <p:nvPr>
            <p:ph type="sldNum" sz="quarter" idx="12"/>
          </p:nvPr>
        </p:nvSpPr>
        <p:spPr/>
        <p:txBody>
          <a:bodyPr/>
          <a:lstStyle/>
          <a:p>
            <a:fld id="{759F8C28-2559-48B3-A02F-41E0C7A8A4CA}" type="slidenum">
              <a:rPr lang="fr-FR" smtClean="0"/>
              <a:t>90</a:t>
            </a:fld>
            <a:endParaRPr lang="fr-FR"/>
          </a:p>
        </p:txBody>
      </p:sp>
      <p:sp>
        <p:nvSpPr>
          <p:cNvPr id="5" name="ZoneTexte 4">
            <a:extLst>
              <a:ext uri="{FF2B5EF4-FFF2-40B4-BE49-F238E27FC236}">
                <a16:creationId xmlns:a16="http://schemas.microsoft.com/office/drawing/2014/main" id="{D4972336-16C2-334D-558F-AD3F8181D004}"/>
              </a:ext>
            </a:extLst>
          </p:cNvPr>
          <p:cNvSpPr txBox="1"/>
          <p:nvPr/>
        </p:nvSpPr>
        <p:spPr>
          <a:xfrm>
            <a:off x="10623" y="0"/>
            <a:ext cx="9122754" cy="369332"/>
          </a:xfrm>
          <a:prstGeom prst="rect">
            <a:avLst/>
          </a:prstGeom>
          <a:noFill/>
        </p:spPr>
        <p:txBody>
          <a:bodyPr wrap="square" rtlCol="0">
            <a:spAutoFit/>
          </a:bodyPr>
          <a:lstStyle/>
          <a:p>
            <a:pPr algn="ctr"/>
            <a:r>
              <a:rPr lang="fr-FR" b="1" dirty="0">
                <a:solidFill>
                  <a:srgbClr val="00B0F0"/>
                </a:solidFill>
              </a:rPr>
              <a:t>Divers travaux à finir ou en attente ou à prévoir 2</a:t>
            </a:r>
          </a:p>
        </p:txBody>
      </p:sp>
      <p:pic>
        <p:nvPicPr>
          <p:cNvPr id="7" name="Image 6">
            <a:extLst>
              <a:ext uri="{FF2B5EF4-FFF2-40B4-BE49-F238E27FC236}">
                <a16:creationId xmlns:a16="http://schemas.microsoft.com/office/drawing/2014/main" id="{3CE2B21E-7237-E679-EC59-684E38EF27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368"/>
            <a:ext cx="1098557" cy="720000"/>
          </a:xfrm>
          <a:prstGeom prst="rect">
            <a:avLst/>
          </a:prstGeom>
        </p:spPr>
      </p:pic>
      <p:pic>
        <p:nvPicPr>
          <p:cNvPr id="9" name="Image 8">
            <a:extLst>
              <a:ext uri="{FF2B5EF4-FFF2-40B4-BE49-F238E27FC236}">
                <a16:creationId xmlns:a16="http://schemas.microsoft.com/office/drawing/2014/main" id="{261A96BE-7EB0-5CB9-5C0A-94A434D9F467}"/>
              </a:ext>
            </a:extLst>
          </p:cNvPr>
          <p:cNvPicPr>
            <a:picLocks noChangeAspect="1"/>
          </p:cNvPicPr>
          <p:nvPr/>
        </p:nvPicPr>
        <p:blipFill>
          <a:blip r:embed="rId4"/>
          <a:stretch>
            <a:fillRect/>
          </a:stretch>
        </p:blipFill>
        <p:spPr>
          <a:xfrm>
            <a:off x="3430391" y="482217"/>
            <a:ext cx="1087993" cy="2023465"/>
          </a:xfrm>
          <a:prstGeom prst="rect">
            <a:avLst/>
          </a:prstGeom>
        </p:spPr>
      </p:pic>
      <p:sp>
        <p:nvSpPr>
          <p:cNvPr id="11" name="ZoneTexte 10">
            <a:extLst>
              <a:ext uri="{FF2B5EF4-FFF2-40B4-BE49-F238E27FC236}">
                <a16:creationId xmlns:a16="http://schemas.microsoft.com/office/drawing/2014/main" id="{CDD2733D-9EA2-7D56-D7CF-865F33B49FD2}"/>
              </a:ext>
            </a:extLst>
          </p:cNvPr>
          <p:cNvSpPr txBox="1"/>
          <p:nvPr/>
        </p:nvSpPr>
        <p:spPr>
          <a:xfrm>
            <a:off x="248300" y="1333167"/>
            <a:ext cx="3446446" cy="307777"/>
          </a:xfrm>
          <a:prstGeom prst="rect">
            <a:avLst/>
          </a:prstGeom>
          <a:noFill/>
        </p:spPr>
        <p:txBody>
          <a:bodyPr wrap="square" rtlCol="0">
            <a:spAutoFit/>
          </a:bodyPr>
          <a:lstStyle/>
          <a:p>
            <a:r>
              <a:rPr lang="fr-FR" sz="1400" b="1" dirty="0"/>
              <a:t>Sèche mains pour la salle polyvalente</a:t>
            </a:r>
          </a:p>
        </p:txBody>
      </p:sp>
      <p:sp>
        <p:nvSpPr>
          <p:cNvPr id="12" name="ZoneTexte 11">
            <a:extLst>
              <a:ext uri="{FF2B5EF4-FFF2-40B4-BE49-F238E27FC236}">
                <a16:creationId xmlns:a16="http://schemas.microsoft.com/office/drawing/2014/main" id="{235A4D78-8574-454B-8E49-A8F78A3C7DD3}"/>
              </a:ext>
            </a:extLst>
          </p:cNvPr>
          <p:cNvSpPr txBox="1"/>
          <p:nvPr/>
        </p:nvSpPr>
        <p:spPr>
          <a:xfrm>
            <a:off x="268961" y="2845298"/>
            <a:ext cx="3048000" cy="954107"/>
          </a:xfrm>
          <a:prstGeom prst="rect">
            <a:avLst/>
          </a:prstGeom>
          <a:noFill/>
        </p:spPr>
        <p:txBody>
          <a:bodyPr wrap="square" rtlCol="0">
            <a:spAutoFit/>
          </a:bodyPr>
          <a:lstStyle/>
          <a:p>
            <a:pPr algn="ctr"/>
            <a:r>
              <a:rPr lang="fr-FR" sz="1400" b="1" dirty="0"/>
              <a:t>Changement de volets au secrétariat</a:t>
            </a:r>
            <a:br>
              <a:rPr lang="fr-FR" sz="1400" b="1" dirty="0"/>
            </a:br>
            <a:r>
              <a:rPr lang="pt-BR" sz="1400" dirty="0">
                <a:hlinkClick r:id="rId5" action="ppaction://hlinkfile"/>
              </a:rPr>
              <a:t>Devis L&amp;H</a:t>
            </a:r>
            <a:r>
              <a:rPr lang="pt-BR" sz="1400" dirty="0"/>
              <a:t> Volets neufs : 4 900 €  </a:t>
            </a:r>
            <a:br>
              <a:rPr lang="pt-BR" sz="1400" dirty="0"/>
            </a:br>
            <a:r>
              <a:rPr lang="pt-BR" sz="1400" dirty="0">
                <a:solidFill>
                  <a:srgbClr val="FF0000"/>
                </a:solidFill>
              </a:rPr>
              <a:t>(3 paires de volets dans le devis)</a:t>
            </a:r>
          </a:p>
          <a:p>
            <a:pPr algn="ctr"/>
            <a:endParaRPr lang="fr-FR" sz="1400" b="1" dirty="0"/>
          </a:p>
        </p:txBody>
      </p:sp>
      <p:pic>
        <p:nvPicPr>
          <p:cNvPr id="13" name="Image 12" descr="Une image contenant plein air, fenêtre, bâtiment, ciel&#10;&#10;Description générée automatiquement">
            <a:extLst>
              <a:ext uri="{FF2B5EF4-FFF2-40B4-BE49-F238E27FC236}">
                <a16:creationId xmlns:a16="http://schemas.microsoft.com/office/drawing/2014/main" id="{B751CA3E-64D2-3251-F967-789F3C5AFF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9709" y="2260609"/>
            <a:ext cx="2160181" cy="1350113"/>
          </a:xfrm>
          <a:prstGeom prst="rect">
            <a:avLst/>
          </a:prstGeom>
        </p:spPr>
      </p:pic>
      <p:sp>
        <p:nvSpPr>
          <p:cNvPr id="14" name="Rectangle 13">
            <a:extLst>
              <a:ext uri="{FF2B5EF4-FFF2-40B4-BE49-F238E27FC236}">
                <a16:creationId xmlns:a16="http://schemas.microsoft.com/office/drawing/2014/main" id="{DF8F67A0-AEAC-7FCC-BF6E-C7353A812445}"/>
              </a:ext>
            </a:extLst>
          </p:cNvPr>
          <p:cNvSpPr/>
          <p:nvPr/>
        </p:nvSpPr>
        <p:spPr>
          <a:xfrm>
            <a:off x="5410089" y="2878760"/>
            <a:ext cx="288032" cy="33758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C3A91A9A-174E-079D-A045-9BFF4FFA1E07}"/>
              </a:ext>
            </a:extLst>
          </p:cNvPr>
          <p:cNvSpPr/>
          <p:nvPr/>
        </p:nvSpPr>
        <p:spPr>
          <a:xfrm>
            <a:off x="5864170" y="2852769"/>
            <a:ext cx="288032" cy="33758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descr="Une image contenant Graphique, créativité&#10;&#10;Le contenu généré par l’IA peut être incorrect.">
            <a:hlinkClick r:id="rId7" action="ppaction://hlinksldjump"/>
            <a:extLst>
              <a:ext uri="{FF2B5EF4-FFF2-40B4-BE49-F238E27FC236}">
                <a16:creationId xmlns:a16="http://schemas.microsoft.com/office/drawing/2014/main" id="{D0CE53B7-406D-BBD6-0E21-7F2A2A00AB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331626">
            <a:off x="7150956" y="2703729"/>
            <a:ext cx="457150" cy="360040"/>
          </a:xfrm>
          <a:prstGeom prst="rect">
            <a:avLst/>
          </a:prstGeom>
        </p:spPr>
      </p:pic>
      <p:pic>
        <p:nvPicPr>
          <p:cNvPr id="20" name="Image 19">
            <a:extLst>
              <a:ext uri="{FF2B5EF4-FFF2-40B4-BE49-F238E27FC236}">
                <a16:creationId xmlns:a16="http://schemas.microsoft.com/office/drawing/2014/main" id="{44A4E4BA-E757-6493-C188-B80440B8FB7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58132" y="3699153"/>
            <a:ext cx="2157153" cy="1350818"/>
          </a:xfrm>
          <a:prstGeom prst="rect">
            <a:avLst/>
          </a:prstGeom>
        </p:spPr>
      </p:pic>
      <p:sp>
        <p:nvSpPr>
          <p:cNvPr id="22" name="ZoneTexte 21">
            <a:extLst>
              <a:ext uri="{FF2B5EF4-FFF2-40B4-BE49-F238E27FC236}">
                <a16:creationId xmlns:a16="http://schemas.microsoft.com/office/drawing/2014/main" id="{9FD5CBB9-C384-D25A-AFF0-D20FF5603E69}"/>
              </a:ext>
            </a:extLst>
          </p:cNvPr>
          <p:cNvSpPr txBox="1"/>
          <p:nvPr/>
        </p:nvSpPr>
        <p:spPr>
          <a:xfrm>
            <a:off x="405076" y="3893454"/>
            <a:ext cx="4624598" cy="707886"/>
          </a:xfrm>
          <a:prstGeom prst="rect">
            <a:avLst/>
          </a:prstGeom>
          <a:noFill/>
        </p:spPr>
        <p:txBody>
          <a:bodyPr wrap="square">
            <a:spAutoFit/>
          </a:bodyPr>
          <a:lstStyle/>
          <a:p>
            <a:r>
              <a:rPr lang="fr-FR" sz="1400" b="1" dirty="0"/>
              <a:t>Eglise du Bourg : remise en état de l’escalier du bas -</a:t>
            </a:r>
            <a:br>
              <a:rPr lang="fr-FR" sz="1400" b="1" dirty="0"/>
            </a:br>
            <a:r>
              <a:rPr lang="fr-FR" sz="1200" dirty="0">
                <a:hlinkClick r:id="rId10" action="ppaction://hlinkfile"/>
              </a:rPr>
              <a:t>Devis L&amp;B escalier clocher</a:t>
            </a:r>
            <a:r>
              <a:rPr lang="fr-FR" sz="1200" dirty="0"/>
              <a:t> : 6 800 €</a:t>
            </a:r>
          </a:p>
          <a:p>
            <a:endParaRPr lang="fr-FR" sz="1400" b="1" dirty="0"/>
          </a:p>
        </p:txBody>
      </p:sp>
      <p:pic>
        <p:nvPicPr>
          <p:cNvPr id="23" name="Image 22" descr="Une image contenant Graphique, créativité&#10;&#10;Le contenu généré par l’IA peut être incorrect.">
            <a:hlinkClick r:id="rId11" action="ppaction://hlinksldjump"/>
            <a:extLst>
              <a:ext uri="{FF2B5EF4-FFF2-40B4-BE49-F238E27FC236}">
                <a16:creationId xmlns:a16="http://schemas.microsoft.com/office/drawing/2014/main" id="{C985B4D0-EC2F-D50A-C592-64977529544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331626">
            <a:off x="7190957" y="4104842"/>
            <a:ext cx="457150" cy="360040"/>
          </a:xfrm>
          <a:prstGeom prst="rect">
            <a:avLst/>
          </a:prstGeom>
        </p:spPr>
      </p:pic>
      <p:sp>
        <p:nvSpPr>
          <p:cNvPr id="8" name="ZoneTexte 7">
            <a:extLst>
              <a:ext uri="{FF2B5EF4-FFF2-40B4-BE49-F238E27FC236}">
                <a16:creationId xmlns:a16="http://schemas.microsoft.com/office/drawing/2014/main" id="{CA3A8350-FFAD-2186-C513-198E5BD061FF}"/>
              </a:ext>
            </a:extLst>
          </p:cNvPr>
          <p:cNvSpPr txBox="1"/>
          <p:nvPr/>
        </p:nvSpPr>
        <p:spPr>
          <a:xfrm>
            <a:off x="867238" y="1780347"/>
            <a:ext cx="1944216" cy="369332"/>
          </a:xfrm>
          <a:prstGeom prst="rect">
            <a:avLst/>
          </a:prstGeom>
          <a:noFill/>
        </p:spPr>
        <p:txBody>
          <a:bodyPr wrap="square" rtlCol="0">
            <a:spAutoFit/>
          </a:bodyPr>
          <a:lstStyle/>
          <a:p>
            <a:pPr algn="ctr"/>
            <a:r>
              <a:rPr lang="fr-FR" dirty="0"/>
              <a:t>Coût ?</a:t>
            </a:r>
          </a:p>
        </p:txBody>
      </p:sp>
    </p:spTree>
    <p:extLst>
      <p:ext uri="{BB962C8B-B14F-4D97-AF65-F5344CB8AC3E}">
        <p14:creationId xmlns:p14="http://schemas.microsoft.com/office/powerpoint/2010/main" val="1353097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AB085-341F-2789-B3A7-1D33484AB6DC}"/>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798EB079-A186-70A6-67CF-11052023672C}"/>
              </a:ext>
            </a:extLst>
          </p:cNvPr>
          <p:cNvSpPr txBox="1"/>
          <p:nvPr/>
        </p:nvSpPr>
        <p:spPr>
          <a:xfrm>
            <a:off x="0" y="85856"/>
            <a:ext cx="9108504" cy="375552"/>
          </a:xfrm>
          <a:prstGeom prst="rect">
            <a:avLst/>
          </a:prstGeom>
          <a:noFill/>
        </p:spPr>
        <p:txBody>
          <a:bodyPr wrap="square" rtlCol="0">
            <a:spAutoFit/>
          </a:bodyPr>
          <a:lstStyle/>
          <a:p>
            <a:pPr algn="ctr">
              <a:lnSpc>
                <a:spcPct val="107000"/>
              </a:lnSpc>
              <a:spcAft>
                <a:spcPts val="800"/>
              </a:spcAft>
            </a:pPr>
            <a:r>
              <a:rPr lang="fr-FR" b="1" dirty="0">
                <a:solidFill>
                  <a:srgbClr val="00B0F0"/>
                </a:solidFill>
              </a:rPr>
              <a:t>Remise en état du chemin du Palais</a:t>
            </a:r>
          </a:p>
        </p:txBody>
      </p:sp>
      <p:sp>
        <p:nvSpPr>
          <p:cNvPr id="2" name="Espace réservé de la date 1">
            <a:extLst>
              <a:ext uri="{FF2B5EF4-FFF2-40B4-BE49-F238E27FC236}">
                <a16:creationId xmlns:a16="http://schemas.microsoft.com/office/drawing/2014/main" id="{0170AEA7-471A-E550-A39D-A296E6862D53}"/>
              </a:ext>
            </a:extLst>
          </p:cNvPr>
          <p:cNvSpPr>
            <a:spLocks noGrp="1"/>
          </p:cNvSpPr>
          <p:nvPr>
            <p:ph type="dt" sz="half" idx="10"/>
          </p:nvPr>
        </p:nvSpPr>
        <p:spPr/>
        <p:txBody>
          <a:bodyPr/>
          <a:lstStyle/>
          <a:p>
            <a:fld id="{30F40434-14FE-42E4-8C7A-36443D40BA3A}"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7BAF2A97-BC4D-E55F-B8DB-8CE06FD158DA}"/>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8385F2D9-FBD8-D317-DFFB-45FD364163E8}"/>
              </a:ext>
            </a:extLst>
          </p:cNvPr>
          <p:cNvSpPr>
            <a:spLocks noGrp="1"/>
          </p:cNvSpPr>
          <p:nvPr>
            <p:ph type="sldNum" sz="quarter" idx="12"/>
          </p:nvPr>
        </p:nvSpPr>
        <p:spPr/>
        <p:txBody>
          <a:bodyPr/>
          <a:lstStyle/>
          <a:p>
            <a:fld id="{759F8C28-2559-48B3-A02F-41E0C7A8A4CA}" type="slidenum">
              <a:rPr lang="fr-FR" smtClean="0"/>
              <a:t>91</a:t>
            </a:fld>
            <a:endParaRPr lang="fr-FR"/>
          </a:p>
        </p:txBody>
      </p:sp>
      <p:sp>
        <p:nvSpPr>
          <p:cNvPr id="6" name="ZoneTexte 5">
            <a:extLst>
              <a:ext uri="{FF2B5EF4-FFF2-40B4-BE49-F238E27FC236}">
                <a16:creationId xmlns:a16="http://schemas.microsoft.com/office/drawing/2014/main" id="{81BBD8A6-C042-EE09-BAB0-4506DD92BC59}"/>
              </a:ext>
            </a:extLst>
          </p:cNvPr>
          <p:cNvSpPr txBox="1"/>
          <p:nvPr/>
        </p:nvSpPr>
        <p:spPr>
          <a:xfrm>
            <a:off x="395536" y="4153644"/>
            <a:ext cx="8424936" cy="738664"/>
          </a:xfrm>
          <a:prstGeom prst="rect">
            <a:avLst/>
          </a:prstGeom>
          <a:noFill/>
        </p:spPr>
        <p:txBody>
          <a:bodyPr wrap="square" rtlCol="0">
            <a:spAutoFit/>
          </a:bodyPr>
          <a:lstStyle/>
          <a:p>
            <a:pPr marL="285750" indent="-285750">
              <a:buFont typeface="Arial" panose="020B0604020202020204" pitchFamily="34" charset="0"/>
              <a:buChar char="•"/>
            </a:pPr>
            <a:r>
              <a:rPr lang="fr-FR" sz="1400" dirty="0"/>
              <a:t>Chemin infranchissable</a:t>
            </a:r>
          </a:p>
          <a:p>
            <a:pPr marL="285750" indent="-285750">
              <a:buFont typeface="Arial" panose="020B0604020202020204" pitchFamily="34" charset="0"/>
              <a:buChar char="•"/>
            </a:pPr>
            <a:r>
              <a:rPr lang="fr-FR" sz="1400" dirty="0"/>
              <a:t>Fuite d’eaux usée</a:t>
            </a:r>
          </a:p>
          <a:p>
            <a:pPr marL="285750" indent="-285750">
              <a:buFont typeface="Arial" panose="020B0604020202020204" pitchFamily="34" charset="0"/>
              <a:buChar char="•"/>
            </a:pPr>
            <a:r>
              <a:rPr lang="fr-FR" sz="1400" dirty="0"/>
              <a:t>Mur fragile mais n’appartenant pas à la commune</a:t>
            </a:r>
          </a:p>
        </p:txBody>
      </p:sp>
      <p:pic>
        <p:nvPicPr>
          <p:cNvPr id="8" name="Image 7" descr="Une image contenant cône, Panneau de signalisation&#10;&#10;Le contenu généré par l’IA peut être incorrect.">
            <a:extLst>
              <a:ext uri="{FF2B5EF4-FFF2-40B4-BE49-F238E27FC236}">
                <a16:creationId xmlns:a16="http://schemas.microsoft.com/office/drawing/2014/main" id="{7C0ECDA7-58A8-5151-AE3A-72184F809A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986"/>
            <a:ext cx="1098557" cy="720000"/>
          </a:xfrm>
          <a:prstGeom prst="rect">
            <a:avLst/>
          </a:prstGeom>
        </p:spPr>
      </p:pic>
      <p:pic>
        <p:nvPicPr>
          <p:cNvPr id="10" name="Image 9" descr="Une image contenant plein air, plante, ciel, bâtiment&#10;&#10;Le contenu généré par l’IA peut être incorrect.">
            <a:extLst>
              <a:ext uri="{FF2B5EF4-FFF2-40B4-BE49-F238E27FC236}">
                <a16:creationId xmlns:a16="http://schemas.microsoft.com/office/drawing/2014/main" id="{FE495EBC-B562-98CF-7B25-486EB25AF1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21101"/>
            <a:ext cx="5976664" cy="3735415"/>
          </a:xfrm>
          <a:prstGeom prst="rect">
            <a:avLst/>
          </a:prstGeom>
        </p:spPr>
      </p:pic>
      <p:pic>
        <p:nvPicPr>
          <p:cNvPr id="11" name="Image 10">
            <a:extLst>
              <a:ext uri="{FF2B5EF4-FFF2-40B4-BE49-F238E27FC236}">
                <a16:creationId xmlns:a16="http://schemas.microsoft.com/office/drawing/2014/main" id="{725E3BDD-E125-4776-4862-B8A4DF00F1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24482" y="1949"/>
            <a:ext cx="304801" cy="569977"/>
          </a:xfrm>
          <a:prstGeom prst="rect">
            <a:avLst/>
          </a:prstGeom>
        </p:spPr>
      </p:pic>
      <p:sp>
        <p:nvSpPr>
          <p:cNvPr id="7" name="ZoneTexte 6">
            <a:extLst>
              <a:ext uri="{FF2B5EF4-FFF2-40B4-BE49-F238E27FC236}">
                <a16:creationId xmlns:a16="http://schemas.microsoft.com/office/drawing/2014/main" id="{CCA07201-D10D-690A-119A-50BF7CF9EE68}"/>
              </a:ext>
            </a:extLst>
          </p:cNvPr>
          <p:cNvSpPr txBox="1"/>
          <p:nvPr/>
        </p:nvSpPr>
        <p:spPr>
          <a:xfrm>
            <a:off x="3635896" y="4909967"/>
            <a:ext cx="1944216" cy="369332"/>
          </a:xfrm>
          <a:prstGeom prst="rect">
            <a:avLst/>
          </a:prstGeom>
          <a:noFill/>
        </p:spPr>
        <p:txBody>
          <a:bodyPr wrap="square" rtlCol="0">
            <a:spAutoFit/>
          </a:bodyPr>
          <a:lstStyle/>
          <a:p>
            <a:pPr algn="ctr"/>
            <a:r>
              <a:rPr lang="fr-FR" dirty="0"/>
              <a:t>Coût ?</a:t>
            </a:r>
          </a:p>
        </p:txBody>
      </p:sp>
    </p:spTree>
    <p:extLst>
      <p:ext uri="{BB962C8B-B14F-4D97-AF65-F5344CB8AC3E}">
        <p14:creationId xmlns:p14="http://schemas.microsoft.com/office/powerpoint/2010/main" val="27815205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CA58F-1513-079E-006C-C9322CDB5032}"/>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3912FD3-377F-4AD4-C3AB-1CD3ECC4FB71}"/>
              </a:ext>
            </a:extLst>
          </p:cNvPr>
          <p:cNvSpPr>
            <a:spLocks noGrp="1"/>
          </p:cNvSpPr>
          <p:nvPr>
            <p:ph type="dt" sz="half" idx="10"/>
          </p:nvPr>
        </p:nvSpPr>
        <p:spPr/>
        <p:txBody>
          <a:bodyPr/>
          <a:lstStyle/>
          <a:p>
            <a:fld id="{7944908E-0EAE-4DCC-A075-15E2E0FF35B4}" type="datetime1">
              <a:rPr lang="fr-FR" smtClean="0"/>
              <a:t>17/03/2026</a:t>
            </a:fld>
            <a:endParaRPr lang="fr-FR"/>
          </a:p>
        </p:txBody>
      </p:sp>
      <p:sp>
        <p:nvSpPr>
          <p:cNvPr id="3" name="Espace réservé du pied de page 2">
            <a:extLst>
              <a:ext uri="{FF2B5EF4-FFF2-40B4-BE49-F238E27FC236}">
                <a16:creationId xmlns:a16="http://schemas.microsoft.com/office/drawing/2014/main" id="{6A5CED18-CE0F-30FE-E209-DEF8F079DAF1}"/>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17947119-02C5-10F8-06FD-AD5D0EDE0FB9}"/>
              </a:ext>
            </a:extLst>
          </p:cNvPr>
          <p:cNvSpPr>
            <a:spLocks noGrp="1"/>
          </p:cNvSpPr>
          <p:nvPr>
            <p:ph type="sldNum" sz="quarter" idx="12"/>
          </p:nvPr>
        </p:nvSpPr>
        <p:spPr/>
        <p:txBody>
          <a:bodyPr/>
          <a:lstStyle/>
          <a:p>
            <a:fld id="{759F8C28-2559-48B3-A02F-41E0C7A8A4CA}" type="slidenum">
              <a:rPr lang="fr-FR" smtClean="0"/>
              <a:t>92</a:t>
            </a:fld>
            <a:endParaRPr lang="fr-FR"/>
          </a:p>
        </p:txBody>
      </p:sp>
      <p:sp>
        <p:nvSpPr>
          <p:cNvPr id="7" name="ZoneTexte 6">
            <a:extLst>
              <a:ext uri="{FF2B5EF4-FFF2-40B4-BE49-F238E27FC236}">
                <a16:creationId xmlns:a16="http://schemas.microsoft.com/office/drawing/2014/main" id="{2418AFD0-2C22-DDA9-F2F8-C226440A5A5C}"/>
              </a:ext>
            </a:extLst>
          </p:cNvPr>
          <p:cNvSpPr txBox="1"/>
          <p:nvPr/>
        </p:nvSpPr>
        <p:spPr>
          <a:xfrm>
            <a:off x="-7883" y="5116719"/>
            <a:ext cx="9142803" cy="276999"/>
          </a:xfrm>
          <a:prstGeom prst="rect">
            <a:avLst/>
          </a:prstGeom>
          <a:noFill/>
        </p:spPr>
        <p:txBody>
          <a:bodyPr wrap="square" rtlCol="0">
            <a:spAutoFit/>
          </a:bodyPr>
          <a:lstStyle/>
          <a:p>
            <a:pPr algn="ctr"/>
            <a:r>
              <a:rPr lang="fr-FR" sz="1200" dirty="0">
                <a:hlinkClick r:id="rId2"/>
              </a:rPr>
              <a:t>Les </a:t>
            </a:r>
            <a:r>
              <a:rPr lang="fr-FR" sz="1200" dirty="0" err="1">
                <a:hlinkClick r:id="rId2"/>
              </a:rPr>
              <a:t>Angelas</a:t>
            </a:r>
            <a:r>
              <a:rPr lang="fr-FR" sz="1200" dirty="0"/>
              <a:t>  -  </a:t>
            </a:r>
            <a:r>
              <a:rPr lang="fr-FR" sz="1200" dirty="0">
                <a:hlinkClick r:id="rId3"/>
              </a:rPr>
              <a:t>Les </a:t>
            </a:r>
            <a:r>
              <a:rPr lang="fr-FR" sz="1200" dirty="0" err="1">
                <a:hlinkClick r:id="rId3"/>
              </a:rPr>
              <a:t>Verneys</a:t>
            </a:r>
            <a:r>
              <a:rPr lang="fr-FR" sz="1200" dirty="0"/>
              <a:t> - </a:t>
            </a:r>
            <a:r>
              <a:rPr lang="fr-FR" sz="1200" dirty="0">
                <a:hlinkClick r:id="rId4"/>
              </a:rPr>
              <a:t>La Roche</a:t>
            </a:r>
            <a:r>
              <a:rPr lang="fr-FR" sz="1200" dirty="0"/>
              <a:t> – </a:t>
            </a:r>
            <a:r>
              <a:rPr lang="fr-FR" sz="1200" dirty="0" err="1">
                <a:hlinkClick r:id="rId5"/>
              </a:rPr>
              <a:t>Leygat</a:t>
            </a:r>
            <a:r>
              <a:rPr lang="fr-FR" sz="1200" dirty="0"/>
              <a:t> – </a:t>
            </a:r>
            <a:r>
              <a:rPr lang="fr-FR" sz="1200" dirty="0" err="1">
                <a:hlinkClick r:id="rId6"/>
              </a:rPr>
              <a:t>Chabrand</a:t>
            </a:r>
            <a:r>
              <a:rPr lang="fr-FR" sz="1200" dirty="0"/>
              <a:t> -  </a:t>
            </a:r>
            <a:r>
              <a:rPr lang="fr-FR" sz="1200" dirty="0" err="1">
                <a:hlinkClick r:id="rId7"/>
              </a:rPr>
              <a:t>Péchal</a:t>
            </a:r>
            <a:r>
              <a:rPr lang="fr-FR" sz="1200" dirty="0"/>
              <a:t> - </a:t>
            </a:r>
            <a:r>
              <a:rPr lang="fr-FR" sz="1200" dirty="0" err="1">
                <a:hlinkClick r:id="rId8"/>
              </a:rPr>
              <a:t>Valbonnais</a:t>
            </a:r>
            <a:r>
              <a:rPr lang="fr-FR" sz="1200" dirty="0">
                <a:hlinkClick r:id="rId8"/>
              </a:rPr>
              <a:t> (Bourg, </a:t>
            </a:r>
            <a:r>
              <a:rPr lang="fr-FR" sz="1200" dirty="0" err="1">
                <a:hlinkClick r:id="rId8"/>
              </a:rPr>
              <a:t>Nicolaux</a:t>
            </a:r>
            <a:r>
              <a:rPr lang="fr-FR" sz="1200" dirty="0">
                <a:hlinkClick r:id="rId8"/>
              </a:rPr>
              <a:t>, Roussillon, Clos-Moulina)</a:t>
            </a:r>
            <a:r>
              <a:rPr lang="fr-FR" sz="1200" dirty="0"/>
              <a:t> - </a:t>
            </a:r>
            <a:r>
              <a:rPr lang="fr-FR" sz="1200" dirty="0">
                <a:hlinkClick r:id="rId9"/>
              </a:rPr>
              <a:t>Le Pont du Prêtre</a:t>
            </a:r>
            <a:endParaRPr lang="fr-FR" sz="1200" dirty="0"/>
          </a:p>
        </p:txBody>
      </p:sp>
      <p:sp>
        <p:nvSpPr>
          <p:cNvPr id="13" name="Rectangle 12">
            <a:extLst>
              <a:ext uri="{FF2B5EF4-FFF2-40B4-BE49-F238E27FC236}">
                <a16:creationId xmlns:a16="http://schemas.microsoft.com/office/drawing/2014/main" id="{DB8107BC-C008-3FF7-0C4F-31A938776AF1}"/>
              </a:ext>
            </a:extLst>
          </p:cNvPr>
          <p:cNvSpPr/>
          <p:nvPr/>
        </p:nvSpPr>
        <p:spPr>
          <a:xfrm>
            <a:off x="1289210" y="29445"/>
            <a:ext cx="7027206" cy="369332"/>
          </a:xfrm>
          <a:prstGeom prst="rect">
            <a:avLst/>
          </a:prstGeom>
        </p:spPr>
        <p:txBody>
          <a:bodyPr wrap="square">
            <a:spAutoFit/>
          </a:bodyPr>
          <a:lstStyle/>
          <a:p>
            <a:pPr algn="ctr">
              <a:spcBef>
                <a:spcPct val="0"/>
              </a:spcBef>
            </a:pPr>
            <a:r>
              <a:rPr lang="fr-FR" b="1" dirty="0">
                <a:solidFill>
                  <a:schemeClr val="tx2">
                    <a:lumMod val="60000"/>
                    <a:lumOff val="40000"/>
                  </a:schemeClr>
                </a:solidFill>
              </a:rPr>
              <a:t>Travaux BERTINI – MJ-PRESTATIONS DE SERVICES – Travaux de voirie</a:t>
            </a:r>
          </a:p>
        </p:txBody>
      </p:sp>
      <p:pic>
        <p:nvPicPr>
          <p:cNvPr id="11" name="Image 10" descr="Une image contenant cône, Panneau de signalisation&#10;&#10;Le contenu généré par l’IA peut être incorrect.">
            <a:extLst>
              <a:ext uri="{FF2B5EF4-FFF2-40B4-BE49-F238E27FC236}">
                <a16:creationId xmlns:a16="http://schemas.microsoft.com/office/drawing/2014/main" id="{69108378-D4E5-A60B-4DA3-800CA49EDFE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061" y="1465"/>
            <a:ext cx="720000" cy="471892"/>
          </a:xfrm>
          <a:prstGeom prst="rect">
            <a:avLst/>
          </a:prstGeom>
        </p:spPr>
      </p:pic>
      <p:pic>
        <p:nvPicPr>
          <p:cNvPr id="22" name="Image 21">
            <a:extLst>
              <a:ext uri="{FF2B5EF4-FFF2-40B4-BE49-F238E27FC236}">
                <a16:creationId xmlns:a16="http://schemas.microsoft.com/office/drawing/2014/main" id="{29AC4599-FD1B-A052-A806-387BBB9E5C28}"/>
              </a:ext>
            </a:extLst>
          </p:cNvPr>
          <p:cNvPicPr>
            <a:picLocks noChangeAspect="1"/>
          </p:cNvPicPr>
          <p:nvPr/>
        </p:nvPicPr>
        <p:blipFill>
          <a:blip r:embed="rId11"/>
          <a:stretch>
            <a:fillRect/>
          </a:stretch>
        </p:blipFill>
        <p:spPr>
          <a:xfrm>
            <a:off x="2725681" y="435932"/>
            <a:ext cx="3650545" cy="1366075"/>
          </a:xfrm>
          <a:prstGeom prst="rect">
            <a:avLst/>
          </a:prstGeom>
        </p:spPr>
      </p:pic>
      <p:sp>
        <p:nvSpPr>
          <p:cNvPr id="25" name="ZoneTexte 24">
            <a:extLst>
              <a:ext uri="{FF2B5EF4-FFF2-40B4-BE49-F238E27FC236}">
                <a16:creationId xmlns:a16="http://schemas.microsoft.com/office/drawing/2014/main" id="{68460AAB-7F4B-49B1-9860-527D3AB283D5}"/>
              </a:ext>
            </a:extLst>
          </p:cNvPr>
          <p:cNvSpPr txBox="1"/>
          <p:nvPr/>
        </p:nvSpPr>
        <p:spPr>
          <a:xfrm>
            <a:off x="2267744" y="1917788"/>
            <a:ext cx="4460337" cy="461665"/>
          </a:xfrm>
          <a:prstGeom prst="rect">
            <a:avLst/>
          </a:prstGeom>
          <a:noFill/>
        </p:spPr>
        <p:txBody>
          <a:bodyPr wrap="square" rtlCol="0">
            <a:spAutoFit/>
          </a:bodyPr>
          <a:lstStyle/>
          <a:p>
            <a:pPr algn="ctr"/>
            <a:r>
              <a:rPr lang="fr-FR" sz="1200" dirty="0"/>
              <a:t>Devis </a:t>
            </a:r>
            <a:r>
              <a:rPr lang="fr-FR" sz="1200" dirty="0" err="1"/>
              <a:t>Bertini</a:t>
            </a:r>
            <a:r>
              <a:rPr lang="fr-FR" sz="1200" dirty="0"/>
              <a:t> TP : Drain et cunette sous les Moloks des </a:t>
            </a:r>
            <a:r>
              <a:rPr lang="fr-FR" sz="1200" dirty="0" err="1"/>
              <a:t>Verneys</a:t>
            </a:r>
            <a:r>
              <a:rPr lang="fr-FR" sz="1200" dirty="0"/>
              <a:t>, </a:t>
            </a:r>
            <a:r>
              <a:rPr lang="fr-FR" sz="1200" dirty="0">
                <a:solidFill>
                  <a:srgbClr val="FF0000"/>
                </a:solidFill>
                <a:latin typeface="Arial" panose="020B0604020202020204" pitchFamily="34" charset="0"/>
              </a:rPr>
              <a:t> Montant révisé : </a:t>
            </a:r>
            <a:r>
              <a:rPr lang="fr-FR" sz="1200" dirty="0">
                <a:solidFill>
                  <a:srgbClr val="FF0000"/>
                </a:solidFill>
                <a:latin typeface="Arial" panose="020B0604020202020204" pitchFamily="34" charset="0"/>
                <a:hlinkClick r:id="rId12" action="ppaction://hlinkfile"/>
              </a:rPr>
              <a:t>15 950 €TTC</a:t>
            </a:r>
            <a:endParaRPr lang="fr-FR" sz="1200" dirty="0">
              <a:solidFill>
                <a:srgbClr val="FF0000"/>
              </a:solidFill>
            </a:endParaRPr>
          </a:p>
        </p:txBody>
      </p:sp>
      <p:pic>
        <p:nvPicPr>
          <p:cNvPr id="14" name="Image 13">
            <a:extLst>
              <a:ext uri="{FF2B5EF4-FFF2-40B4-BE49-F238E27FC236}">
                <a16:creationId xmlns:a16="http://schemas.microsoft.com/office/drawing/2014/main" id="{803D1E08-4208-0440-563F-1484A2D24B76}"/>
              </a:ext>
            </a:extLst>
          </p:cNvPr>
          <p:cNvPicPr>
            <a:picLocks noChangeAspect="1"/>
          </p:cNvPicPr>
          <p:nvPr/>
        </p:nvPicPr>
        <p:blipFill>
          <a:blip r:embed="rId13"/>
          <a:stretch>
            <a:fillRect/>
          </a:stretch>
        </p:blipFill>
        <p:spPr>
          <a:xfrm>
            <a:off x="2725681" y="2734408"/>
            <a:ext cx="3675674" cy="1862915"/>
          </a:xfrm>
          <a:prstGeom prst="rect">
            <a:avLst/>
          </a:prstGeom>
        </p:spPr>
      </p:pic>
      <p:sp>
        <p:nvSpPr>
          <p:cNvPr id="16" name="ZoneTexte 15">
            <a:extLst>
              <a:ext uri="{FF2B5EF4-FFF2-40B4-BE49-F238E27FC236}">
                <a16:creationId xmlns:a16="http://schemas.microsoft.com/office/drawing/2014/main" id="{87EE5042-36B4-1F1C-89D2-B1D6BDA943D6}"/>
              </a:ext>
            </a:extLst>
          </p:cNvPr>
          <p:cNvSpPr txBox="1"/>
          <p:nvPr/>
        </p:nvSpPr>
        <p:spPr>
          <a:xfrm>
            <a:off x="2267744" y="4617899"/>
            <a:ext cx="4778545" cy="461665"/>
          </a:xfrm>
          <a:prstGeom prst="rect">
            <a:avLst/>
          </a:prstGeom>
          <a:noFill/>
        </p:spPr>
        <p:txBody>
          <a:bodyPr wrap="square" rtlCol="0">
            <a:spAutoFit/>
          </a:bodyPr>
          <a:lstStyle/>
          <a:p>
            <a:pPr algn="ctr"/>
            <a:r>
              <a:rPr lang="fr-FR" sz="1200" dirty="0"/>
              <a:t>Collecteur d’eau pluviale rue Principale </a:t>
            </a:r>
            <a:br>
              <a:rPr lang="fr-FR" sz="1200" dirty="0"/>
            </a:br>
            <a:r>
              <a:rPr lang="fr-FR" sz="1200" dirty="0"/>
              <a:t>Devis </a:t>
            </a:r>
            <a:r>
              <a:rPr lang="fr-FR" sz="1200" dirty="0" err="1"/>
              <a:t>Bertini</a:t>
            </a:r>
            <a:r>
              <a:rPr lang="fr-FR" sz="1200" dirty="0"/>
              <a:t> TP : </a:t>
            </a:r>
            <a:r>
              <a:rPr lang="fr-FR" sz="1200" dirty="0">
                <a:solidFill>
                  <a:srgbClr val="FF0000"/>
                </a:solidFill>
                <a:latin typeface="Arial" panose="020B0604020202020204" pitchFamily="34" charset="0"/>
              </a:rPr>
              <a:t>20 063,33 €TTC - Montant révisé : </a:t>
            </a:r>
            <a:r>
              <a:rPr lang="fr-FR" sz="1200" dirty="0">
                <a:solidFill>
                  <a:srgbClr val="FF0000"/>
                </a:solidFill>
                <a:latin typeface="Arial" panose="020B0604020202020204" pitchFamily="34" charset="0"/>
                <a:hlinkClick r:id="rId14" action="ppaction://hlinkfile"/>
              </a:rPr>
              <a:t>23 269,76 €TTC</a:t>
            </a:r>
            <a:endParaRPr lang="fr-FR" sz="1200" dirty="0">
              <a:solidFill>
                <a:srgbClr val="FF0000"/>
              </a:solidFill>
            </a:endParaRPr>
          </a:p>
        </p:txBody>
      </p:sp>
    </p:spTree>
    <p:extLst>
      <p:ext uri="{BB962C8B-B14F-4D97-AF65-F5344CB8AC3E}">
        <p14:creationId xmlns:p14="http://schemas.microsoft.com/office/powerpoint/2010/main" val="310038020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30D94-6D79-D5C1-BABF-40603EC113F2}"/>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D9C437FD-780F-804D-5AB9-98387F7142FB}"/>
              </a:ext>
            </a:extLst>
          </p:cNvPr>
          <p:cNvSpPr txBox="1"/>
          <p:nvPr/>
        </p:nvSpPr>
        <p:spPr>
          <a:xfrm>
            <a:off x="0" y="85856"/>
            <a:ext cx="9108504" cy="375552"/>
          </a:xfrm>
          <a:prstGeom prst="rect">
            <a:avLst/>
          </a:prstGeom>
          <a:noFill/>
        </p:spPr>
        <p:txBody>
          <a:bodyPr wrap="square" rtlCol="0">
            <a:spAutoFit/>
          </a:bodyPr>
          <a:lstStyle/>
          <a:p>
            <a:pPr algn="ct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r>
              <a:rPr lang="fr-FR" b="1" dirty="0">
                <a:solidFill>
                  <a:srgbClr val="00B0F0"/>
                </a:solidFill>
              </a:rPr>
              <a:t>Etat des lieux des services de portage à domicile, réalisé par la CCM</a:t>
            </a:r>
          </a:p>
        </p:txBody>
      </p:sp>
      <p:sp>
        <p:nvSpPr>
          <p:cNvPr id="2" name="Espace réservé de la date 1">
            <a:extLst>
              <a:ext uri="{FF2B5EF4-FFF2-40B4-BE49-F238E27FC236}">
                <a16:creationId xmlns:a16="http://schemas.microsoft.com/office/drawing/2014/main" id="{5C603DFB-E057-1B36-5F50-EBC9AB777F08}"/>
              </a:ext>
            </a:extLst>
          </p:cNvPr>
          <p:cNvSpPr>
            <a:spLocks noGrp="1"/>
          </p:cNvSpPr>
          <p:nvPr>
            <p:ph type="dt" sz="half" idx="10"/>
          </p:nvPr>
        </p:nvSpPr>
        <p:spPr/>
        <p:txBody>
          <a:bodyPr/>
          <a:lstStyle/>
          <a:p>
            <a:fld id="{662E89A4-7E61-48F5-BD27-5652D3C5B7C5}"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1FBBDF26-2A91-9045-D7C6-1CDEB5C995CB}"/>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B48565D6-A4D7-1974-2FEC-DECBD17E0E73}"/>
              </a:ext>
            </a:extLst>
          </p:cNvPr>
          <p:cNvSpPr>
            <a:spLocks noGrp="1"/>
          </p:cNvSpPr>
          <p:nvPr>
            <p:ph type="sldNum" sz="quarter" idx="12"/>
          </p:nvPr>
        </p:nvSpPr>
        <p:spPr/>
        <p:txBody>
          <a:bodyPr/>
          <a:lstStyle/>
          <a:p>
            <a:fld id="{759F8C28-2559-48B3-A02F-41E0C7A8A4CA}" type="slidenum">
              <a:rPr lang="fr-FR" smtClean="0"/>
              <a:t>93</a:t>
            </a:fld>
            <a:endParaRPr lang="fr-FR"/>
          </a:p>
        </p:txBody>
      </p:sp>
      <p:pic>
        <p:nvPicPr>
          <p:cNvPr id="7" name="Image 6">
            <a:extLst>
              <a:ext uri="{FF2B5EF4-FFF2-40B4-BE49-F238E27FC236}">
                <a16:creationId xmlns:a16="http://schemas.microsoft.com/office/drawing/2014/main" id="{9FEC4944-43FC-EA39-7924-783286AD9A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sp>
        <p:nvSpPr>
          <p:cNvPr id="6" name="ZoneTexte 5">
            <a:extLst>
              <a:ext uri="{FF2B5EF4-FFF2-40B4-BE49-F238E27FC236}">
                <a16:creationId xmlns:a16="http://schemas.microsoft.com/office/drawing/2014/main" id="{5CA65D85-96A0-4E6B-F6AB-4B342938036A}"/>
              </a:ext>
            </a:extLst>
          </p:cNvPr>
          <p:cNvSpPr txBox="1"/>
          <p:nvPr/>
        </p:nvSpPr>
        <p:spPr>
          <a:xfrm>
            <a:off x="0" y="699258"/>
            <a:ext cx="9036496" cy="1200329"/>
          </a:xfrm>
          <a:prstGeom prst="rect">
            <a:avLst/>
          </a:prstGeom>
          <a:noFill/>
        </p:spPr>
        <p:txBody>
          <a:bodyPr wrap="square" rtlCol="0">
            <a:spAutoFit/>
          </a:bodyPr>
          <a:lstStyle/>
          <a:p>
            <a:r>
              <a:rPr lang="fr-FR" sz="1200" dirty="0"/>
              <a:t>Message de la Présidente de la CCM :</a:t>
            </a:r>
            <a:br>
              <a:rPr lang="fr-FR" sz="1200" dirty="0"/>
            </a:br>
            <a:r>
              <a:rPr lang="fr-FR" sz="1200" dirty="0"/>
              <a:t>Dans le cadre de son Projet Alimentaire de Territoire, la Communauté de Communes de la </a:t>
            </a:r>
            <a:r>
              <a:rPr lang="fr-FR" sz="1200" dirty="0" err="1"/>
              <a:t>Matheysine</a:t>
            </a:r>
            <a:r>
              <a:rPr lang="fr-FR" sz="1200" dirty="0"/>
              <a:t> a réalisé un état des lieux des services de portage de repas à domicile présents sur le territoire, afin de faciliter l’information des communes, structures sociales et habitants. </a:t>
            </a:r>
          </a:p>
          <a:p>
            <a:r>
              <a:rPr lang="fr-FR" sz="1200" dirty="0"/>
              <a:t>Ce travail a conduit à l’élaboration de cette carte, recensant, sur la base des déclarations des prestataires, les zones de desserte existantes, ainsi que le contact des services compétents de la Maison du Département pour l’accompagnement des personnes en perte d’autonomie.</a:t>
            </a:r>
          </a:p>
          <a:p>
            <a:r>
              <a:rPr lang="fr-FR" sz="1200" dirty="0"/>
              <a:t>La CCM intervient uniquement en tant que relais d’information. </a:t>
            </a:r>
          </a:p>
        </p:txBody>
      </p:sp>
      <p:pic>
        <p:nvPicPr>
          <p:cNvPr id="11" name="Image 10" descr="Une image contenant texte, carte, atlas, diagramme&#10;&#10;Le contenu généré par l’IA peut être incorrect.">
            <a:extLst>
              <a:ext uri="{FF2B5EF4-FFF2-40B4-BE49-F238E27FC236}">
                <a16:creationId xmlns:a16="http://schemas.microsoft.com/office/drawing/2014/main" id="{FEACB408-506B-36CE-63F3-65C688508A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8547" y="1834383"/>
            <a:ext cx="5491410" cy="3880617"/>
          </a:xfrm>
          <a:prstGeom prst="rect">
            <a:avLst/>
          </a:prstGeom>
        </p:spPr>
      </p:pic>
    </p:spTree>
    <p:extLst>
      <p:ext uri="{BB962C8B-B14F-4D97-AF65-F5344CB8AC3E}">
        <p14:creationId xmlns:p14="http://schemas.microsoft.com/office/powerpoint/2010/main" val="38142141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67074-3FA3-1C47-81C7-61E1C21DEDF6}"/>
            </a:ext>
          </a:extLst>
        </p:cNvPr>
        <p:cNvGrpSpPr/>
        <p:nvPr/>
      </p:nvGrpSpPr>
      <p:grpSpPr>
        <a:xfrm>
          <a:off x="0" y="0"/>
          <a:ext cx="0" cy="0"/>
          <a:chOff x="0" y="0"/>
          <a:chExt cx="0" cy="0"/>
        </a:xfrm>
      </p:grpSpPr>
      <p:sp>
        <p:nvSpPr>
          <p:cNvPr id="16386" name="ZoneTexte 3">
            <a:extLst>
              <a:ext uri="{FF2B5EF4-FFF2-40B4-BE49-F238E27FC236}">
                <a16:creationId xmlns:a16="http://schemas.microsoft.com/office/drawing/2014/main" id="{25FC48EE-D7E6-E6E9-52E0-EA2C8C842AC5}"/>
              </a:ext>
            </a:extLst>
          </p:cNvPr>
          <p:cNvSpPr txBox="1">
            <a:spLocks noChangeArrowheads="1"/>
          </p:cNvSpPr>
          <p:nvPr/>
        </p:nvSpPr>
        <p:spPr bwMode="auto">
          <a:xfrm>
            <a:off x="1115616" y="63443"/>
            <a:ext cx="6720417" cy="375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07000"/>
              </a:lnSpc>
              <a:spcBef>
                <a:spcPct val="0"/>
              </a:spcBef>
              <a:spcAft>
                <a:spcPts val="800"/>
              </a:spcAft>
              <a:buFontTx/>
              <a:buNone/>
            </a:pPr>
            <a:r>
              <a:rPr lang="fr-FR" altLang="fr-FR" sz="1800" b="1" dirty="0">
                <a:solidFill>
                  <a:srgbClr val="00B0F0"/>
                </a:solidFill>
                <a:latin typeface="+mn-lt"/>
              </a:rPr>
              <a:t>Pistes de réflexion sur le règlement des salles communales </a:t>
            </a:r>
          </a:p>
        </p:txBody>
      </p:sp>
      <p:pic>
        <p:nvPicPr>
          <p:cNvPr id="16387" name="Picture 2">
            <a:extLst>
              <a:ext uri="{FF2B5EF4-FFF2-40B4-BE49-F238E27FC236}">
                <a16:creationId xmlns:a16="http://schemas.microsoft.com/office/drawing/2014/main" id="{98832A56-D8B6-5B27-EF81-92DE6EDB9E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1052" y="424350"/>
            <a:ext cx="3919736" cy="1442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e la date 1">
            <a:extLst>
              <a:ext uri="{FF2B5EF4-FFF2-40B4-BE49-F238E27FC236}">
                <a16:creationId xmlns:a16="http://schemas.microsoft.com/office/drawing/2014/main" id="{EB752F4E-CEF0-A7BB-55E9-F0CA97D2B313}"/>
              </a:ext>
            </a:extLst>
          </p:cNvPr>
          <p:cNvSpPr>
            <a:spLocks noGrp="1"/>
          </p:cNvSpPr>
          <p:nvPr>
            <p:ph type="dt" sz="half" idx="10"/>
          </p:nvPr>
        </p:nvSpPr>
        <p:spPr/>
        <p:txBody>
          <a:bodyPr/>
          <a:lstStyle/>
          <a:p>
            <a:fld id="{2D952280-F881-46DA-BA5A-CA9D976C9ABD}" type="datetime1">
              <a:rPr lang="fr-FR" smtClean="0"/>
              <a:t>17/03/2026</a:t>
            </a:fld>
            <a:endParaRPr lang="fr-FR"/>
          </a:p>
        </p:txBody>
      </p:sp>
      <p:sp>
        <p:nvSpPr>
          <p:cNvPr id="3" name="Espace réservé du pied de page 2">
            <a:extLst>
              <a:ext uri="{FF2B5EF4-FFF2-40B4-BE49-F238E27FC236}">
                <a16:creationId xmlns:a16="http://schemas.microsoft.com/office/drawing/2014/main" id="{4C37ACD7-F840-F32D-C00E-E7F8EE9C70CA}"/>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8BF1A116-C725-7D9B-A8EF-33BEE084CDA1}"/>
              </a:ext>
            </a:extLst>
          </p:cNvPr>
          <p:cNvSpPr>
            <a:spLocks noGrp="1"/>
          </p:cNvSpPr>
          <p:nvPr>
            <p:ph type="sldNum" sz="quarter" idx="12"/>
          </p:nvPr>
        </p:nvSpPr>
        <p:spPr/>
        <p:txBody>
          <a:bodyPr/>
          <a:lstStyle/>
          <a:p>
            <a:fld id="{759F8C28-2559-48B3-A02F-41E0C7A8A4CA}" type="slidenum">
              <a:rPr lang="fr-FR" smtClean="0"/>
              <a:t>94</a:t>
            </a:fld>
            <a:endParaRPr lang="fr-FR"/>
          </a:p>
        </p:txBody>
      </p:sp>
      <p:sp>
        <p:nvSpPr>
          <p:cNvPr id="5" name="ZoneTexte 4">
            <a:extLst>
              <a:ext uri="{FF2B5EF4-FFF2-40B4-BE49-F238E27FC236}">
                <a16:creationId xmlns:a16="http://schemas.microsoft.com/office/drawing/2014/main" id="{515611EF-290A-3280-F661-E54738743076}"/>
              </a:ext>
            </a:extLst>
          </p:cNvPr>
          <p:cNvSpPr txBox="1"/>
          <p:nvPr/>
        </p:nvSpPr>
        <p:spPr>
          <a:xfrm>
            <a:off x="27058" y="1941844"/>
            <a:ext cx="8865422" cy="2031325"/>
          </a:xfrm>
          <a:prstGeom prst="rect">
            <a:avLst/>
          </a:prstGeom>
          <a:noFill/>
        </p:spPr>
        <p:txBody>
          <a:bodyPr wrap="square" rtlCol="0">
            <a:spAutoFit/>
          </a:bodyPr>
          <a:lstStyle/>
          <a:p>
            <a:pPr algn="ctr"/>
            <a:r>
              <a:rPr lang="fr-FR" sz="1400" b="1" dirty="0"/>
              <a:t>Quelques pistes de réflexion</a:t>
            </a:r>
          </a:p>
          <a:p>
            <a:pPr marL="285750" indent="-285750">
              <a:buFont typeface="Arial" panose="020B0604020202020204" pitchFamily="34" charset="0"/>
              <a:buChar char="•"/>
            </a:pPr>
            <a:r>
              <a:rPr lang="fr-FR" sz="1400" b="1" dirty="0"/>
              <a:t>Article 7</a:t>
            </a:r>
            <a:r>
              <a:rPr lang="fr-FR" sz="1400" dirty="0"/>
              <a:t> : Interdire tout matériel électroménager, autre que le matériel communal présent dans la salle.</a:t>
            </a:r>
          </a:p>
          <a:p>
            <a:pPr marL="285750" indent="-285750">
              <a:buFont typeface="Arial" panose="020B0604020202020204" pitchFamily="34" charset="0"/>
              <a:buChar char="•"/>
            </a:pPr>
            <a:r>
              <a:rPr lang="fr-FR" sz="1400" b="1" dirty="0"/>
              <a:t>Article 24</a:t>
            </a:r>
            <a:r>
              <a:rPr lang="fr-FR" sz="1400" dirty="0"/>
              <a:t> : Remise et rendue des clefs - Etat des lieux à heures et dates convenues à l’avance sans empiéter sur les autres réservations.</a:t>
            </a:r>
          </a:p>
          <a:p>
            <a:pPr marL="285750" indent="-285750">
              <a:buFont typeface="Arial" panose="020B0604020202020204" pitchFamily="34" charset="0"/>
              <a:buChar char="•"/>
            </a:pPr>
            <a:r>
              <a:rPr lang="fr-FR" sz="1400" b="1" dirty="0"/>
              <a:t>Ajouter aux débuts des paragraphes III et IV</a:t>
            </a:r>
            <a:r>
              <a:rPr lang="fr-FR" sz="1400" dirty="0"/>
              <a:t> </a:t>
            </a:r>
            <a:br>
              <a:rPr lang="fr-FR" sz="1400" dirty="0"/>
            </a:br>
            <a:r>
              <a:rPr lang="fr-FR" sz="1400" dirty="0"/>
              <a:t>Attention, en cas de catastrophe nécessitant le relogement de nombreuses personnes, la Mairie sera en droit de réquisitionner, en urgence,  les salles qu’elle jugera nécessaire comme lieu de secours. </a:t>
            </a:r>
          </a:p>
          <a:p>
            <a:pPr marL="285750" indent="-285750">
              <a:buFont typeface="Arial" panose="020B0604020202020204" pitchFamily="34" charset="0"/>
              <a:buChar char="•"/>
            </a:pPr>
            <a:r>
              <a:rPr lang="fr-FR" sz="1400" b="1" strike="sngStrike" dirty="0"/>
              <a:t>Article encore inexistant pour les associations :</a:t>
            </a:r>
            <a:r>
              <a:rPr lang="fr-FR" sz="1400" strike="sngStrike" dirty="0"/>
              <a:t> Prévoir un état des lieux , à heures et dates convenues à l’avance, avant et après chaque manifestation festive avec repas.</a:t>
            </a:r>
            <a:r>
              <a:rPr lang="fr-FR" sz="1400" dirty="0"/>
              <a:t> &gt;&gt;&gt; Demander à Marie de remonter les désordres ?</a:t>
            </a:r>
          </a:p>
        </p:txBody>
      </p:sp>
      <p:pic>
        <p:nvPicPr>
          <p:cNvPr id="6" name="Image 5">
            <a:extLst>
              <a:ext uri="{FF2B5EF4-FFF2-40B4-BE49-F238E27FC236}">
                <a16:creationId xmlns:a16="http://schemas.microsoft.com/office/drawing/2014/main" id="{0F99199F-F9EF-92E4-A0AE-A9681C68AA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sp>
        <p:nvSpPr>
          <p:cNvPr id="7" name="ZoneTexte 6">
            <a:extLst>
              <a:ext uri="{FF2B5EF4-FFF2-40B4-BE49-F238E27FC236}">
                <a16:creationId xmlns:a16="http://schemas.microsoft.com/office/drawing/2014/main" id="{B4B5C2BB-2551-A710-236D-99767CE91E3A}"/>
              </a:ext>
            </a:extLst>
          </p:cNvPr>
          <p:cNvSpPr txBox="1"/>
          <p:nvPr/>
        </p:nvSpPr>
        <p:spPr>
          <a:xfrm>
            <a:off x="0" y="985292"/>
            <a:ext cx="2411760" cy="646331"/>
          </a:xfrm>
          <a:prstGeom prst="rect">
            <a:avLst/>
          </a:prstGeom>
          <a:noFill/>
        </p:spPr>
        <p:txBody>
          <a:bodyPr wrap="square" rtlCol="0">
            <a:spAutoFit/>
          </a:bodyPr>
          <a:lstStyle/>
          <a:p>
            <a:pPr algn="ctr"/>
            <a:r>
              <a:rPr lang="fr-FR" dirty="0"/>
              <a:t>Règlement</a:t>
            </a:r>
          </a:p>
          <a:p>
            <a:pPr algn="ctr"/>
            <a:r>
              <a:rPr lang="fr-FR" dirty="0">
                <a:hlinkClick r:id="rId4" action="ppaction://hlinkfile"/>
              </a:rPr>
              <a:t>Version décembre 2024</a:t>
            </a:r>
            <a:endParaRPr lang="fr-FR" dirty="0"/>
          </a:p>
        </p:txBody>
      </p:sp>
    </p:spTree>
    <p:extLst>
      <p:ext uri="{BB962C8B-B14F-4D97-AF65-F5344CB8AC3E}">
        <p14:creationId xmlns:p14="http://schemas.microsoft.com/office/powerpoint/2010/main" val="7377416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84F5-9060-4A10-CA3C-98A18FC7B42D}"/>
            </a:ext>
          </a:extLst>
        </p:cNvPr>
        <p:cNvGrpSpPr/>
        <p:nvPr/>
      </p:nvGrpSpPr>
      <p:grpSpPr>
        <a:xfrm>
          <a:off x="0" y="0"/>
          <a:ext cx="0" cy="0"/>
          <a:chOff x="0" y="0"/>
          <a:chExt cx="0" cy="0"/>
        </a:xfrm>
      </p:grpSpPr>
      <p:sp>
        <p:nvSpPr>
          <p:cNvPr id="16386" name="ZoneTexte 3">
            <a:extLst>
              <a:ext uri="{FF2B5EF4-FFF2-40B4-BE49-F238E27FC236}">
                <a16:creationId xmlns:a16="http://schemas.microsoft.com/office/drawing/2014/main" id="{40E5BE25-49EC-8CFC-F553-FBA0DAF6A8B5}"/>
              </a:ext>
            </a:extLst>
          </p:cNvPr>
          <p:cNvSpPr txBox="1">
            <a:spLocks noChangeArrowheads="1"/>
          </p:cNvSpPr>
          <p:nvPr/>
        </p:nvSpPr>
        <p:spPr bwMode="auto">
          <a:xfrm>
            <a:off x="849302" y="7607"/>
            <a:ext cx="5594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None/>
            </a:pPr>
            <a:r>
              <a:rPr lang="fr-FR" altLang="fr-FR" sz="1800" b="1" dirty="0">
                <a:solidFill>
                  <a:schemeClr val="tx2">
                    <a:lumMod val="60000"/>
                    <a:lumOff val="40000"/>
                  </a:schemeClr>
                </a:solidFill>
                <a:latin typeface="+mn-lt"/>
              </a:rPr>
              <a:t>Que faire avec ces DPE des logements aux </a:t>
            </a:r>
            <a:r>
              <a:rPr lang="fr-FR" altLang="fr-FR" sz="1800" b="1" dirty="0" err="1">
                <a:solidFill>
                  <a:schemeClr val="tx2">
                    <a:lumMod val="60000"/>
                    <a:lumOff val="40000"/>
                  </a:schemeClr>
                </a:solidFill>
                <a:latin typeface="+mn-lt"/>
              </a:rPr>
              <a:t>Alleman</a:t>
            </a:r>
            <a:r>
              <a:rPr lang="fr-FR" altLang="fr-FR" sz="1800" b="1" dirty="0">
                <a:solidFill>
                  <a:schemeClr val="tx2">
                    <a:lumMod val="60000"/>
                    <a:lumOff val="40000"/>
                  </a:schemeClr>
                </a:solidFill>
                <a:latin typeface="+mn-lt"/>
              </a:rPr>
              <a:t> ?</a:t>
            </a:r>
            <a:endParaRPr lang="fr-FR" altLang="fr-FR" sz="1400" b="1" dirty="0">
              <a:solidFill>
                <a:schemeClr val="tx2">
                  <a:lumMod val="60000"/>
                  <a:lumOff val="40000"/>
                </a:schemeClr>
              </a:solidFill>
              <a:latin typeface="+mn-lt"/>
            </a:endParaRPr>
          </a:p>
        </p:txBody>
      </p:sp>
      <p:sp>
        <p:nvSpPr>
          <p:cNvPr id="2" name="Espace réservé de la date 1">
            <a:extLst>
              <a:ext uri="{FF2B5EF4-FFF2-40B4-BE49-F238E27FC236}">
                <a16:creationId xmlns:a16="http://schemas.microsoft.com/office/drawing/2014/main" id="{9F16CBE1-F02D-32BD-F6B2-033D176AEE89}"/>
              </a:ext>
            </a:extLst>
          </p:cNvPr>
          <p:cNvSpPr>
            <a:spLocks noGrp="1"/>
          </p:cNvSpPr>
          <p:nvPr>
            <p:ph type="dt" sz="half" idx="10"/>
          </p:nvPr>
        </p:nvSpPr>
        <p:spPr/>
        <p:txBody>
          <a:bodyPr/>
          <a:lstStyle/>
          <a:p>
            <a:fld id="{BAFD979F-F7F9-4948-9019-85C8F4CB9B73}" type="datetime1">
              <a:rPr lang="fr-FR" smtClean="0"/>
              <a:t>17/03/2026</a:t>
            </a:fld>
            <a:endParaRPr lang="fr-FR"/>
          </a:p>
        </p:txBody>
      </p:sp>
      <p:sp>
        <p:nvSpPr>
          <p:cNvPr id="3" name="Espace réservé du pied de page 2">
            <a:extLst>
              <a:ext uri="{FF2B5EF4-FFF2-40B4-BE49-F238E27FC236}">
                <a16:creationId xmlns:a16="http://schemas.microsoft.com/office/drawing/2014/main" id="{42661D92-38E3-1F3F-FC18-E023AC0A9F9B}"/>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86C94C21-D228-B47E-2294-505B0CE0D743}"/>
              </a:ext>
            </a:extLst>
          </p:cNvPr>
          <p:cNvSpPr>
            <a:spLocks noGrp="1"/>
          </p:cNvSpPr>
          <p:nvPr>
            <p:ph type="sldNum" sz="quarter" idx="12"/>
          </p:nvPr>
        </p:nvSpPr>
        <p:spPr/>
        <p:txBody>
          <a:bodyPr/>
          <a:lstStyle/>
          <a:p>
            <a:fld id="{759F8C28-2559-48B3-A02F-41E0C7A8A4CA}" type="slidenum">
              <a:rPr lang="fr-FR" smtClean="0"/>
              <a:t>95</a:t>
            </a:fld>
            <a:endParaRPr lang="fr-FR"/>
          </a:p>
        </p:txBody>
      </p:sp>
      <p:pic>
        <p:nvPicPr>
          <p:cNvPr id="6" name="Image 5">
            <a:extLst>
              <a:ext uri="{FF2B5EF4-FFF2-40B4-BE49-F238E27FC236}">
                <a16:creationId xmlns:a16="http://schemas.microsoft.com/office/drawing/2014/main" id="{EC47B4D8-6593-0ADF-09C0-8E1AB4143E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354"/>
            <a:ext cx="588323" cy="565598"/>
          </a:xfrm>
          <a:prstGeom prst="rect">
            <a:avLst/>
          </a:prstGeom>
        </p:spPr>
      </p:pic>
      <p:sp>
        <p:nvSpPr>
          <p:cNvPr id="13" name="ZoneTexte 12">
            <a:extLst>
              <a:ext uri="{FF2B5EF4-FFF2-40B4-BE49-F238E27FC236}">
                <a16:creationId xmlns:a16="http://schemas.microsoft.com/office/drawing/2014/main" id="{A547A26F-4819-F718-94D8-9950CA70CE05}"/>
              </a:ext>
            </a:extLst>
          </p:cNvPr>
          <p:cNvSpPr txBox="1"/>
          <p:nvPr/>
        </p:nvSpPr>
        <p:spPr>
          <a:xfrm>
            <a:off x="0" y="319469"/>
            <a:ext cx="6444208" cy="1954381"/>
          </a:xfrm>
          <a:prstGeom prst="rect">
            <a:avLst/>
          </a:prstGeom>
          <a:noFill/>
        </p:spPr>
        <p:txBody>
          <a:bodyPr wrap="square" rtlCol="0">
            <a:spAutoFit/>
          </a:bodyPr>
          <a:lstStyle/>
          <a:p>
            <a:r>
              <a:rPr lang="fr-FR" sz="1100" b="1" dirty="0"/>
              <a:t>                 Que dit la loi ? </a:t>
            </a:r>
            <a:r>
              <a:rPr lang="fr-FR" sz="1100" dirty="0"/>
              <a:t>Au 1er janvier 2025, les logements classés G sont considérés comme « indécentes ». Or, un logement indécent n'est pas autorisé à être mis en location. Ainsi, les propriétaires de ces bien ne peuvent plus le louer dans le cadre d'un nouveau bail ou d'un renouvellement ou d'une reconduction tacite du contrat.</a:t>
            </a:r>
            <a:r>
              <a:rPr lang="fr-FR" sz="1100" b="1" dirty="0"/>
              <a:t>                  Quelques pistes sur le calcul du DPE</a:t>
            </a:r>
            <a:r>
              <a:rPr lang="fr-FR" sz="1100" dirty="0"/>
              <a:t> : La note globale est la pire des 2 notes.</a:t>
            </a:r>
            <a:br>
              <a:rPr lang="fr-FR" sz="1100" dirty="0"/>
            </a:br>
            <a:r>
              <a:rPr lang="fr-FR" sz="1100" dirty="0"/>
              <a:t>Dés que l’on a une chaudière au fioul on est classé F pour les GES</a:t>
            </a:r>
            <a:br>
              <a:rPr lang="fr-FR" sz="1100" dirty="0"/>
            </a:br>
            <a:r>
              <a:rPr lang="fr-FR" sz="1100" dirty="0">
                <a:solidFill>
                  <a:srgbClr val="FF0000"/>
                </a:solidFill>
              </a:rPr>
              <a:t>Cf article du DL du 24/09/2025 et l’utilisation de l’électricité: </a:t>
            </a:r>
            <a:br>
              <a:rPr lang="fr-FR" sz="1100" dirty="0">
                <a:solidFill>
                  <a:srgbClr val="FF0000"/>
                </a:solidFill>
              </a:rPr>
            </a:br>
            <a:r>
              <a:rPr lang="fr-FR" sz="1100" dirty="0">
                <a:solidFill>
                  <a:srgbClr val="FF0000"/>
                </a:solidFill>
                <a:hlinkClick r:id="rId4" action="ppaction://hlinkfile"/>
              </a:rPr>
              <a:t>Nouveau calcul pour améliorer DPE sans travaux</a:t>
            </a:r>
            <a:br>
              <a:rPr lang="fr-FR" sz="1100" dirty="0">
                <a:solidFill>
                  <a:srgbClr val="FF0000"/>
                </a:solidFill>
              </a:rPr>
            </a:br>
            <a:r>
              <a:rPr lang="fr-FR" sz="1100" dirty="0">
                <a:solidFill>
                  <a:srgbClr val="FF0000"/>
                </a:solidFill>
              </a:rPr>
              <a:t>Message du 30/09/25 :de ac-environnement.com : </a:t>
            </a:r>
            <a:r>
              <a:rPr lang="fr-FR" sz="1100" b="1" dirty="0">
                <a:solidFill>
                  <a:srgbClr val="FF0000"/>
                </a:solidFill>
              </a:rPr>
              <a:t>Le contrat avec la COMCOM de la </a:t>
            </a:r>
            <a:r>
              <a:rPr lang="fr-FR" sz="1100" b="1" dirty="0" err="1">
                <a:solidFill>
                  <a:srgbClr val="FF0000"/>
                </a:solidFill>
              </a:rPr>
              <a:t>Matheysine</a:t>
            </a:r>
            <a:r>
              <a:rPr lang="fr-FR" sz="1100" b="1" dirty="0">
                <a:solidFill>
                  <a:srgbClr val="FF0000"/>
                </a:solidFill>
              </a:rPr>
              <a:t> étant terminé et à défaut de réponse de votre part nous devons clôturer ce dossier.</a:t>
            </a:r>
          </a:p>
          <a:p>
            <a:r>
              <a:rPr lang="fr-FR" sz="1100" b="1" dirty="0">
                <a:solidFill>
                  <a:srgbClr val="FF0000"/>
                </a:solidFill>
              </a:rPr>
              <a:t>Dès réception de nouveaux éléments de votre part nous pourrons traiter ces demandes au besoin sur devis, hors contrat.</a:t>
            </a:r>
          </a:p>
        </p:txBody>
      </p:sp>
      <p:graphicFrame>
        <p:nvGraphicFramePr>
          <p:cNvPr id="9" name="Tableau 8">
            <a:extLst>
              <a:ext uri="{FF2B5EF4-FFF2-40B4-BE49-F238E27FC236}">
                <a16:creationId xmlns:a16="http://schemas.microsoft.com/office/drawing/2014/main" id="{6EE33FE8-B483-55A1-E80F-9EF05385DA78}"/>
              </a:ext>
            </a:extLst>
          </p:cNvPr>
          <p:cNvGraphicFramePr>
            <a:graphicFrameLocks noGrp="1"/>
          </p:cNvGraphicFramePr>
          <p:nvPr/>
        </p:nvGraphicFramePr>
        <p:xfrm>
          <a:off x="179512" y="2242183"/>
          <a:ext cx="8178836" cy="3465061"/>
        </p:xfrm>
        <a:graphic>
          <a:graphicData uri="http://schemas.openxmlformats.org/drawingml/2006/table">
            <a:tbl>
              <a:tblPr firstRow="1" bandRow="1">
                <a:tableStyleId>{5C22544A-7EE6-4342-B048-85BDC9FD1C3A}</a:tableStyleId>
              </a:tblPr>
              <a:tblGrid>
                <a:gridCol w="2559839">
                  <a:extLst>
                    <a:ext uri="{9D8B030D-6E8A-4147-A177-3AD203B41FA5}">
                      <a16:colId xmlns:a16="http://schemas.microsoft.com/office/drawing/2014/main" val="1689556921"/>
                    </a:ext>
                  </a:extLst>
                </a:gridCol>
                <a:gridCol w="950264">
                  <a:extLst>
                    <a:ext uri="{9D8B030D-6E8A-4147-A177-3AD203B41FA5}">
                      <a16:colId xmlns:a16="http://schemas.microsoft.com/office/drawing/2014/main" val="1756342962"/>
                    </a:ext>
                  </a:extLst>
                </a:gridCol>
                <a:gridCol w="962744">
                  <a:extLst>
                    <a:ext uri="{9D8B030D-6E8A-4147-A177-3AD203B41FA5}">
                      <a16:colId xmlns:a16="http://schemas.microsoft.com/office/drawing/2014/main" val="4099552979"/>
                    </a:ext>
                  </a:extLst>
                </a:gridCol>
                <a:gridCol w="814987">
                  <a:extLst>
                    <a:ext uri="{9D8B030D-6E8A-4147-A177-3AD203B41FA5}">
                      <a16:colId xmlns:a16="http://schemas.microsoft.com/office/drawing/2014/main" val="1204657429"/>
                    </a:ext>
                  </a:extLst>
                </a:gridCol>
                <a:gridCol w="837158">
                  <a:extLst>
                    <a:ext uri="{9D8B030D-6E8A-4147-A177-3AD203B41FA5}">
                      <a16:colId xmlns:a16="http://schemas.microsoft.com/office/drawing/2014/main" val="3775147704"/>
                    </a:ext>
                  </a:extLst>
                </a:gridCol>
                <a:gridCol w="2053844">
                  <a:extLst>
                    <a:ext uri="{9D8B030D-6E8A-4147-A177-3AD203B41FA5}">
                      <a16:colId xmlns:a16="http://schemas.microsoft.com/office/drawing/2014/main" val="2008363629"/>
                    </a:ext>
                  </a:extLst>
                </a:gridCol>
              </a:tblGrid>
              <a:tr h="331723">
                <a:tc>
                  <a:txBody>
                    <a:bodyPr/>
                    <a:lstStyle/>
                    <a:p>
                      <a:pPr algn="ctr"/>
                      <a:r>
                        <a:rPr lang="fr-FR" sz="1200" dirty="0">
                          <a:solidFill>
                            <a:schemeClr val="tx1"/>
                          </a:solidFill>
                        </a:rPr>
                        <a:t>Logements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200" dirty="0">
                          <a:solidFill>
                            <a:schemeClr val="tx1"/>
                          </a:solidFill>
                        </a:rPr>
                        <a:t>KWh/</a:t>
                      </a:r>
                    </a:p>
                    <a:p>
                      <a:pPr algn="ctr"/>
                      <a:r>
                        <a:rPr lang="fr-FR" sz="1200" dirty="0">
                          <a:solidFill>
                            <a:schemeClr val="tx1"/>
                          </a:solidFill>
                        </a:rPr>
                        <a:t>m2/an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200" dirty="0">
                          <a:solidFill>
                            <a:schemeClr val="tx1"/>
                          </a:solidFill>
                        </a:rPr>
                        <a:t>DPE</a:t>
                      </a:r>
                    </a:p>
                    <a:p>
                      <a:pPr algn="ctr"/>
                      <a:r>
                        <a:rPr lang="fr-FR" sz="1200" dirty="0">
                          <a:solidFill>
                            <a:schemeClr val="tx1"/>
                          </a:solidFill>
                        </a:rPr>
                        <a:t>Energie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200" dirty="0">
                          <a:solidFill>
                            <a:schemeClr val="tx1"/>
                          </a:solidFill>
                        </a:rPr>
                        <a:t>KgCO2/m2/an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200" dirty="0">
                          <a:solidFill>
                            <a:schemeClr val="tx1"/>
                          </a:solidFill>
                        </a:rPr>
                        <a:t>DPE</a:t>
                      </a:r>
                    </a:p>
                    <a:p>
                      <a:pPr algn="ctr"/>
                      <a:r>
                        <a:rPr lang="fr-FR" sz="1200" dirty="0">
                          <a:solidFill>
                            <a:schemeClr val="tx1"/>
                          </a:solidFill>
                        </a:rPr>
                        <a:t>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200" dirty="0">
                          <a:solidFill>
                            <a:schemeClr val="tx1"/>
                          </a:solidFill>
                        </a:rPr>
                        <a:t>Lien vers DPE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8524636"/>
                  </a:ext>
                </a:extLst>
              </a:tr>
              <a:tr h="331723">
                <a:tc>
                  <a:txBody>
                    <a:bodyPr/>
                    <a:lstStyle/>
                    <a:p>
                      <a:r>
                        <a:rPr lang="fr-FR" sz="1200" dirty="0">
                          <a:solidFill>
                            <a:schemeClr val="tx1"/>
                          </a:solidFill>
                        </a:rPr>
                        <a:t>Ecole des </a:t>
                      </a:r>
                      <a:r>
                        <a:rPr lang="fr-FR" sz="1200" dirty="0" err="1">
                          <a:solidFill>
                            <a:schemeClr val="tx1"/>
                          </a:solidFill>
                        </a:rPr>
                        <a:t>Angelas</a:t>
                      </a:r>
                      <a:r>
                        <a:rPr lang="fr-FR" sz="1200" dirty="0">
                          <a:solidFill>
                            <a:schemeClr val="tx1"/>
                          </a:solidFill>
                        </a:rPr>
                        <a:t> OUEST </a:t>
                      </a:r>
                      <a:r>
                        <a:rPr lang="fr-FR" sz="900" dirty="0">
                          <a:solidFill>
                            <a:schemeClr val="tx1"/>
                          </a:solidFill>
                        </a:rPr>
                        <a:t>(Ruelle)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1" dirty="0">
                          <a:solidFill>
                            <a:srgbClr val="FF0000"/>
                          </a:solidFill>
                          <a:latin typeface="Arial" panose="020B0604020202020204" pitchFamily="34" charset="0"/>
                          <a:cs typeface="Arial" panose="020B0604020202020204" pitchFamily="34" charset="0"/>
                        </a:rPr>
                        <a:t>784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1" dirty="0">
                          <a:solidFill>
                            <a:srgbClr val="FF0000"/>
                          </a:solidFill>
                          <a:latin typeface="Arial" panose="020B0604020202020204" pitchFamily="34" charset="0"/>
                          <a:cs typeface="Arial" panose="020B0604020202020204" pitchFamily="34" charset="0"/>
                        </a:rPr>
                        <a:t>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1" dirty="0">
                          <a:solidFill>
                            <a:srgbClr val="FF0000"/>
                          </a:solidFill>
                          <a:latin typeface="Arial" panose="020B0604020202020204" pitchFamily="34" charset="0"/>
                          <a:cs typeface="Arial" panose="020B0604020202020204" pitchFamily="34" charset="0"/>
                        </a:rPr>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1" dirty="0">
                          <a:solidFill>
                            <a:srgbClr val="FF0000"/>
                          </a:solidFill>
                          <a:latin typeface="Arial" panose="020B0604020202020204" pitchFamily="34" charset="0"/>
                          <a:cs typeface="Arial" panose="020B0604020202020204" pitchFamily="34" charset="0"/>
                        </a:rPr>
                        <a:t>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hlinkClick r:id="rId5" action="ppaction://hlinkfile"/>
                        </a:rPr>
                        <a:t>DPE-</a:t>
                      </a:r>
                      <a:r>
                        <a:rPr lang="fr-FR" sz="1200" dirty="0" err="1">
                          <a:solidFill>
                            <a:schemeClr val="tx1"/>
                          </a:solidFill>
                          <a:hlinkClick r:id="rId5" action="ppaction://hlinkfile"/>
                        </a:rPr>
                        <a:t>Angelas</a:t>
                      </a:r>
                      <a:r>
                        <a:rPr lang="fr-FR" sz="1200" dirty="0">
                          <a:solidFill>
                            <a:schemeClr val="tx1"/>
                          </a:solidFill>
                          <a:hlinkClick r:id="rId5" action="ppaction://hlinkfile"/>
                        </a:rPr>
                        <a:t>-Ouest</a:t>
                      </a: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3771791"/>
                  </a:ext>
                </a:extLst>
              </a:tr>
              <a:tr h="0">
                <a:tc>
                  <a:txBody>
                    <a:bodyPr/>
                    <a:lstStyle/>
                    <a:p>
                      <a:r>
                        <a:rPr lang="fr-FR" sz="1200" dirty="0">
                          <a:solidFill>
                            <a:schemeClr val="tx1"/>
                          </a:solidFill>
                        </a:rPr>
                        <a:t>Ecole des </a:t>
                      </a:r>
                      <a:r>
                        <a:rPr lang="fr-FR" sz="1200" dirty="0" err="1">
                          <a:solidFill>
                            <a:schemeClr val="tx1"/>
                          </a:solidFill>
                        </a:rPr>
                        <a:t>Angelas</a:t>
                      </a:r>
                      <a:r>
                        <a:rPr lang="fr-FR" sz="1200" dirty="0">
                          <a:solidFill>
                            <a:schemeClr val="tx1"/>
                          </a:solidFill>
                        </a:rPr>
                        <a:t> 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345087"/>
                  </a:ext>
                </a:extLst>
              </a:tr>
              <a:tr h="331723">
                <a:tc>
                  <a:txBody>
                    <a:bodyPr/>
                    <a:lstStyle/>
                    <a:p>
                      <a:r>
                        <a:rPr lang="fr-FR" sz="1200" dirty="0">
                          <a:solidFill>
                            <a:schemeClr val="tx1"/>
                          </a:solidFill>
                        </a:rPr>
                        <a:t>Les Allemans-T4_RDC_DROIT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4954951"/>
                  </a:ext>
                </a:extLst>
              </a:tr>
              <a:tr h="331723">
                <a:tc>
                  <a:txBody>
                    <a:bodyPr/>
                    <a:lstStyle/>
                    <a:p>
                      <a:r>
                        <a:rPr lang="fr-FR" sz="1200" dirty="0">
                          <a:solidFill>
                            <a:schemeClr val="tx1"/>
                          </a:solidFill>
                        </a:rPr>
                        <a:t>Les Allemans-T4_ETAGE 2 </a:t>
                      </a:r>
                      <a:r>
                        <a:rPr lang="fr-FR" sz="900" dirty="0">
                          <a:solidFill>
                            <a:schemeClr val="tx1"/>
                          </a:solidFill>
                        </a:rPr>
                        <a:t>(</a:t>
                      </a:r>
                      <a:r>
                        <a:rPr lang="fr-FR" sz="900" dirty="0" err="1">
                          <a:solidFill>
                            <a:schemeClr val="tx1"/>
                          </a:solidFill>
                        </a:rPr>
                        <a:t>Pillotti</a:t>
                      </a:r>
                      <a:r>
                        <a:rPr lang="fr-FR" sz="9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fr-FR" sz="1400" b="1" kern="1200" dirty="0">
                          <a:solidFill>
                            <a:srgbClr val="FF0000"/>
                          </a:solidFill>
                          <a:latin typeface="Arial" panose="020B0604020202020204" pitchFamily="34" charset="0"/>
                          <a:ea typeface="+mn-ea"/>
                          <a:cs typeface="Arial" panose="020B0604020202020204" pitchFamily="34" charset="0"/>
                        </a:rPr>
                        <a:t>544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fr-FR" sz="1400" b="1" kern="1200" dirty="0">
                          <a:solidFill>
                            <a:srgbClr val="FF0000"/>
                          </a:solidFill>
                          <a:latin typeface="Arial" panose="020B0604020202020204" pitchFamily="34" charset="0"/>
                          <a:ea typeface="+mn-ea"/>
                          <a:cs typeface="Arial" panose="020B0604020202020204" pitchFamily="34" charset="0"/>
                        </a:rPr>
                        <a:t>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fr-FR" sz="1400" b="1" kern="1200" dirty="0">
                          <a:solidFill>
                            <a:srgbClr val="FF0000"/>
                          </a:solidFill>
                          <a:latin typeface="Arial" panose="020B0604020202020204" pitchFamily="34" charset="0"/>
                          <a:ea typeface="+mn-ea"/>
                          <a:cs typeface="Arial" panose="020B0604020202020204" pitchFamily="34" charset="0"/>
                        </a:rPr>
                        <a:t>154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fr-FR" sz="1400" b="1" kern="1200" dirty="0">
                          <a:solidFill>
                            <a:srgbClr val="FF0000"/>
                          </a:solidFill>
                          <a:latin typeface="Arial" panose="020B0604020202020204" pitchFamily="34" charset="0"/>
                          <a:ea typeface="+mn-ea"/>
                          <a:cs typeface="Arial" panose="020B0604020202020204" pitchFamily="34" charset="0"/>
                        </a:rPr>
                        <a:t>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200" dirty="0">
                          <a:solidFill>
                            <a:schemeClr val="tx1"/>
                          </a:solidFill>
                          <a:hlinkClick r:id="rId6" action="ppaction://hlinkfile"/>
                        </a:rPr>
                        <a:t>Allemans-T4_ETAGE 2</a:t>
                      </a: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5781452"/>
                  </a:ext>
                </a:extLst>
              </a:tr>
              <a:tr h="331723">
                <a:tc>
                  <a:txBody>
                    <a:bodyPr/>
                    <a:lstStyle/>
                    <a:p>
                      <a:r>
                        <a:rPr lang="fr-FR" sz="1200" dirty="0">
                          <a:solidFill>
                            <a:schemeClr val="tx1"/>
                          </a:solidFill>
                        </a:rPr>
                        <a:t>Les Allemans-T4_ETAGE 1_B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2597143"/>
                  </a:ext>
                </a:extLst>
              </a:tr>
              <a:tr h="331723">
                <a:tc>
                  <a:txBody>
                    <a:bodyPr/>
                    <a:lstStyle/>
                    <a:p>
                      <a:r>
                        <a:rPr lang="fr-FR" sz="1200" dirty="0">
                          <a:solidFill>
                            <a:schemeClr val="tx1"/>
                          </a:solidFill>
                        </a:rPr>
                        <a:t>Les Allemans-T4_ETAGE-1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1564657"/>
                  </a:ext>
                </a:extLst>
              </a:tr>
              <a:tr h="331723">
                <a:tc>
                  <a:txBody>
                    <a:bodyPr/>
                    <a:lstStyle/>
                    <a:p>
                      <a:r>
                        <a:rPr lang="fr-FR" sz="1200" dirty="0">
                          <a:solidFill>
                            <a:schemeClr val="tx1"/>
                          </a:solidFill>
                        </a:rPr>
                        <a:t>Les Allemans-T3_RDC_Gauche </a:t>
                      </a:r>
                      <a:r>
                        <a:rPr lang="fr-FR" sz="1000" dirty="0">
                          <a:solidFill>
                            <a:schemeClr val="tx1"/>
                          </a:solidFill>
                        </a:rPr>
                        <a:t>(Brun)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fr-FR" sz="1400" b="1" kern="1200" dirty="0">
                          <a:solidFill>
                            <a:srgbClr val="FF0000"/>
                          </a:solidFill>
                          <a:latin typeface="Arial" panose="020B0604020202020204" pitchFamily="34" charset="0"/>
                          <a:ea typeface="+mn-ea"/>
                          <a:cs typeface="Arial" panose="020B0604020202020204" pitchFamily="34" charset="0"/>
                        </a:rPr>
                        <a:t>325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fr-FR" sz="1400" b="1" kern="1200" dirty="0">
                          <a:solidFill>
                            <a:srgbClr val="FF0000"/>
                          </a:solidFill>
                          <a:latin typeface="Arial" panose="020B0604020202020204" pitchFamily="34" charset="0"/>
                          <a:ea typeface="+mn-ea"/>
                          <a:cs typeface="Arial" panose="020B0604020202020204" pitchFamily="34" charset="0"/>
                        </a:rPr>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kern="1200" dirty="0">
                          <a:solidFill>
                            <a:srgbClr val="FF0000"/>
                          </a:solidFill>
                          <a:latin typeface="Arial" panose="020B0604020202020204" pitchFamily="34" charset="0"/>
                          <a:ea typeface="+mn-ea"/>
                          <a:cs typeface="Arial" panose="020B0604020202020204" pitchFamily="34" charset="0"/>
                        </a:rPr>
                        <a:t>81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kern="1200" dirty="0">
                          <a:solidFill>
                            <a:srgbClr val="FF0000"/>
                          </a:solidFill>
                          <a:latin typeface="Arial" panose="020B0604020202020204" pitchFamily="34" charset="0"/>
                          <a:ea typeface="+mn-ea"/>
                          <a:cs typeface="Arial" panose="020B0604020202020204" pitchFamily="34" charset="0"/>
                        </a:rPr>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solidFill>
                            <a:schemeClr val="tx1"/>
                          </a:solidFill>
                          <a:hlinkClick r:id="rId7" action="ppaction://hlinkfile"/>
                        </a:rPr>
                        <a:t>Les Allemans-T3_RDC_Gauche</a:t>
                      </a:r>
                      <a:endParaRPr lang="fr-FR"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8265770"/>
                  </a:ext>
                </a:extLst>
              </a:tr>
              <a:tr h="331723">
                <a:tc>
                  <a:txBody>
                    <a:bodyPr/>
                    <a:lstStyle/>
                    <a:p>
                      <a:r>
                        <a:rPr lang="fr-FR" sz="1200" dirty="0" err="1">
                          <a:solidFill>
                            <a:schemeClr val="tx1"/>
                          </a:solidFill>
                        </a:rPr>
                        <a:t>LaPlaineInfirmier</a:t>
                      </a: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1" dirty="0">
                          <a:solidFill>
                            <a:schemeClr val="tx1"/>
                          </a:solidFill>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900" kern="1200" dirty="0">
                          <a:solidFill>
                            <a:schemeClr val="dk1"/>
                          </a:solidFill>
                          <a:effectLst/>
                          <a:latin typeface="+mn-lt"/>
                          <a:ea typeface="+mn-ea"/>
                          <a:cs typeface="+mn-cs"/>
                        </a:rPr>
                        <a:t>pas de système de chauffage</a:t>
                      </a:r>
                      <a:endParaRPr lang="fr-FR"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1923617"/>
                  </a:ext>
                </a:extLst>
              </a:tr>
              <a:tr h="331723">
                <a:tc>
                  <a:txBody>
                    <a:bodyPr/>
                    <a:lstStyle/>
                    <a:p>
                      <a:r>
                        <a:rPr lang="fr-FR" sz="1200" dirty="0" err="1">
                          <a:solidFill>
                            <a:schemeClr val="tx1"/>
                          </a:solidFill>
                        </a:rPr>
                        <a:t>LaPlainKine</a:t>
                      </a: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1" dirty="0">
                          <a:solidFill>
                            <a:schemeClr val="tx1"/>
                          </a:solidFill>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kern="1200" dirty="0">
                          <a:solidFill>
                            <a:schemeClr val="dk1"/>
                          </a:solidFill>
                          <a:effectLst/>
                          <a:latin typeface="+mn-lt"/>
                          <a:ea typeface="+mn-ea"/>
                          <a:cs typeface="+mn-cs"/>
                        </a:rPr>
                        <a:t>pas de système de chauffage</a:t>
                      </a:r>
                      <a:endParaRPr lang="fr-FR" sz="900" dirty="0">
                        <a:solidFill>
                          <a:schemeClr val="tx1"/>
                        </a:solidFill>
                      </a:endParaRPr>
                    </a:p>
                    <a:p>
                      <a:pPr algn="ctr"/>
                      <a:endParaRPr lang="fr-FR"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8048372"/>
                  </a:ext>
                </a:extLst>
              </a:tr>
            </a:tbl>
          </a:graphicData>
        </a:graphic>
      </p:graphicFrame>
      <p:pic>
        <p:nvPicPr>
          <p:cNvPr id="10" name="Image 9" descr="Une image contenant texte, capture d’écran, Police, nombre&#10;&#10;Le contenu généré par l’IA peut être incorrect.">
            <a:extLst>
              <a:ext uri="{FF2B5EF4-FFF2-40B4-BE49-F238E27FC236}">
                <a16:creationId xmlns:a16="http://schemas.microsoft.com/office/drawing/2014/main" id="{F7E095E6-893C-F03D-5D15-FFA2307B395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44208" y="7756"/>
            <a:ext cx="2699792" cy="1953796"/>
          </a:xfrm>
          <a:prstGeom prst="rect">
            <a:avLst/>
          </a:prstGeom>
        </p:spPr>
      </p:pic>
      <p:pic>
        <p:nvPicPr>
          <p:cNvPr id="12" name="Image 11">
            <a:extLst>
              <a:ext uri="{FF2B5EF4-FFF2-40B4-BE49-F238E27FC236}">
                <a16:creationId xmlns:a16="http://schemas.microsoft.com/office/drawing/2014/main" id="{37FB37C8-AF5E-5549-B6D5-B715CC3FFE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27984" y="4225652"/>
            <a:ext cx="888337" cy="489968"/>
          </a:xfrm>
          <a:prstGeom prst="rect">
            <a:avLst/>
          </a:prstGeom>
        </p:spPr>
      </p:pic>
      <p:sp>
        <p:nvSpPr>
          <p:cNvPr id="15" name="ZoneTexte 14">
            <a:extLst>
              <a:ext uri="{FF2B5EF4-FFF2-40B4-BE49-F238E27FC236}">
                <a16:creationId xmlns:a16="http://schemas.microsoft.com/office/drawing/2014/main" id="{38B82BE0-7F4D-2AB8-A5B3-B2828308111D}"/>
              </a:ext>
            </a:extLst>
          </p:cNvPr>
          <p:cNvSpPr txBox="1"/>
          <p:nvPr/>
        </p:nvSpPr>
        <p:spPr>
          <a:xfrm>
            <a:off x="4377502" y="4225652"/>
            <a:ext cx="989300" cy="400110"/>
          </a:xfrm>
          <a:prstGeom prst="rect">
            <a:avLst/>
          </a:prstGeom>
          <a:noFill/>
        </p:spPr>
        <p:txBody>
          <a:bodyPr wrap="square" rtlCol="0">
            <a:spAutoFit/>
          </a:bodyPr>
          <a:lstStyle/>
          <a:p>
            <a:pPr algn="ctr"/>
            <a:r>
              <a:rPr lang="fr-FR" sz="900" b="1" dirty="0">
                <a:solidFill>
                  <a:srgbClr val="FF0000"/>
                </a:solidFill>
              </a:rPr>
              <a:t>ERREUR !</a:t>
            </a:r>
          </a:p>
          <a:p>
            <a:pPr algn="ctr"/>
            <a:r>
              <a:rPr lang="fr-FR" sz="900" b="1" dirty="0">
                <a:solidFill>
                  <a:srgbClr val="FF0000"/>
                </a:solidFill>
              </a:rPr>
              <a:t>Devrait-être </a:t>
            </a:r>
            <a:r>
              <a:rPr lang="fr-FR" sz="1100" b="1" dirty="0">
                <a:solidFill>
                  <a:srgbClr val="FF0000"/>
                </a:solidFill>
              </a:rPr>
              <a:t>E</a:t>
            </a:r>
          </a:p>
        </p:txBody>
      </p:sp>
      <p:pic>
        <p:nvPicPr>
          <p:cNvPr id="5" name="Image 4" descr="Une image contenant Graphique, créativité&#10;&#10;Le contenu généré par l’IA peut être incorrect.">
            <a:hlinkClick r:id="rId10" action="ppaction://hlinksldjump"/>
            <a:extLst>
              <a:ext uri="{FF2B5EF4-FFF2-40B4-BE49-F238E27FC236}">
                <a16:creationId xmlns:a16="http://schemas.microsoft.com/office/drawing/2014/main" id="{D4F3F3FF-DB22-ADA8-418B-204E747CF5C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4148325">
            <a:off x="8459526" y="4836307"/>
            <a:ext cx="457150" cy="360040"/>
          </a:xfrm>
          <a:prstGeom prst="rect">
            <a:avLst/>
          </a:prstGeom>
        </p:spPr>
      </p:pic>
    </p:spTree>
    <p:extLst>
      <p:ext uri="{BB962C8B-B14F-4D97-AF65-F5344CB8AC3E}">
        <p14:creationId xmlns:p14="http://schemas.microsoft.com/office/powerpoint/2010/main" val="34054455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72596-1068-5BEE-C325-70D6FA97787D}"/>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BA0958-27AA-AA36-83E3-A558D763AAA3}"/>
              </a:ext>
            </a:extLst>
          </p:cNvPr>
          <p:cNvSpPr>
            <a:spLocks noGrp="1"/>
          </p:cNvSpPr>
          <p:nvPr>
            <p:ph type="dt" sz="half" idx="10"/>
          </p:nvPr>
        </p:nvSpPr>
        <p:spPr/>
        <p:txBody>
          <a:bodyPr/>
          <a:lstStyle/>
          <a:p>
            <a:fld id="{153A5CB2-D4B9-4487-8F52-2DC99016016D}" type="datetime1">
              <a:rPr lang="fr-FR" smtClean="0"/>
              <a:t>17/03/2026</a:t>
            </a:fld>
            <a:endParaRPr lang="fr-FR"/>
          </a:p>
        </p:txBody>
      </p:sp>
      <p:sp>
        <p:nvSpPr>
          <p:cNvPr id="3" name="Espace réservé du pied de page 2">
            <a:extLst>
              <a:ext uri="{FF2B5EF4-FFF2-40B4-BE49-F238E27FC236}">
                <a16:creationId xmlns:a16="http://schemas.microsoft.com/office/drawing/2014/main" id="{0A89F62B-CE54-E88E-CA2F-713A852B5BF2}"/>
              </a:ext>
            </a:extLst>
          </p:cNvPr>
          <p:cNvSpPr>
            <a:spLocks noGrp="1"/>
          </p:cNvSpPr>
          <p:nvPr>
            <p:ph type="ftr" sz="quarter" idx="11"/>
          </p:nvPr>
        </p:nvSpPr>
        <p:spPr/>
        <p:txBody>
          <a:bodyPr/>
          <a:lstStyle/>
          <a:p>
            <a:r>
              <a:rPr lang="fr-FR"/>
              <a:t>CM n°34 du  05/03/2026</a:t>
            </a:r>
            <a:endParaRPr lang="fr-FR" dirty="0"/>
          </a:p>
        </p:txBody>
      </p:sp>
      <p:sp>
        <p:nvSpPr>
          <p:cNvPr id="4" name="Espace réservé du numéro de diapositive 3">
            <a:extLst>
              <a:ext uri="{FF2B5EF4-FFF2-40B4-BE49-F238E27FC236}">
                <a16:creationId xmlns:a16="http://schemas.microsoft.com/office/drawing/2014/main" id="{F67EE2BE-63AA-19DE-17D9-4594E082101C}"/>
              </a:ext>
            </a:extLst>
          </p:cNvPr>
          <p:cNvSpPr>
            <a:spLocks noGrp="1"/>
          </p:cNvSpPr>
          <p:nvPr>
            <p:ph type="sldNum" sz="quarter" idx="12"/>
          </p:nvPr>
        </p:nvSpPr>
        <p:spPr/>
        <p:txBody>
          <a:bodyPr/>
          <a:lstStyle/>
          <a:p>
            <a:fld id="{759F8C28-2559-48B3-A02F-41E0C7A8A4CA}" type="slidenum">
              <a:rPr lang="fr-FR" smtClean="0"/>
              <a:t>96</a:t>
            </a:fld>
            <a:endParaRPr lang="fr-FR" dirty="0"/>
          </a:p>
        </p:txBody>
      </p:sp>
      <p:sp>
        <p:nvSpPr>
          <p:cNvPr id="5" name="Rectangle 4">
            <a:extLst>
              <a:ext uri="{FF2B5EF4-FFF2-40B4-BE49-F238E27FC236}">
                <a16:creationId xmlns:a16="http://schemas.microsoft.com/office/drawing/2014/main" id="{197966B4-82CD-4309-16D1-6B54E3ED53C5}"/>
              </a:ext>
            </a:extLst>
          </p:cNvPr>
          <p:cNvSpPr/>
          <p:nvPr/>
        </p:nvSpPr>
        <p:spPr>
          <a:xfrm>
            <a:off x="647867" y="-12355"/>
            <a:ext cx="7956581" cy="338554"/>
          </a:xfrm>
          <a:prstGeom prst="rect">
            <a:avLst/>
          </a:prstGeom>
        </p:spPr>
        <p:txBody>
          <a:bodyPr wrap="square">
            <a:spAutoFit/>
          </a:bodyPr>
          <a:lstStyle/>
          <a:p>
            <a:pPr algn="ctr"/>
            <a:r>
              <a:rPr lang="fr-FR" sz="1600" b="1" dirty="0">
                <a:solidFill>
                  <a:srgbClr val="00B0F0"/>
                </a:solidFill>
              </a:rPr>
              <a:t>Point sur les rapports de contrôle des bâtiments et aires de jeux par la société Veritas</a:t>
            </a:r>
          </a:p>
        </p:txBody>
      </p:sp>
      <p:pic>
        <p:nvPicPr>
          <p:cNvPr id="9" name="Image 8" descr="Une image contenant Panneau de signalisation, signe&#10;&#10;Le contenu généré par l’IA peut être incorrect.">
            <a:extLst>
              <a:ext uri="{FF2B5EF4-FFF2-40B4-BE49-F238E27FC236}">
                <a16:creationId xmlns:a16="http://schemas.microsoft.com/office/drawing/2014/main" id="{44CD6FB5-4887-4300-766A-437A7B5C1D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28" y="4515"/>
            <a:ext cx="626539" cy="657866"/>
          </a:xfrm>
          <a:prstGeom prst="rect">
            <a:avLst/>
          </a:prstGeom>
        </p:spPr>
      </p:pic>
      <p:graphicFrame>
        <p:nvGraphicFramePr>
          <p:cNvPr id="47" name="Tableau 46">
            <a:extLst>
              <a:ext uri="{FF2B5EF4-FFF2-40B4-BE49-F238E27FC236}">
                <a16:creationId xmlns:a16="http://schemas.microsoft.com/office/drawing/2014/main" id="{99ED30EE-038C-5581-7F49-F762D29B3D2F}"/>
              </a:ext>
            </a:extLst>
          </p:cNvPr>
          <p:cNvGraphicFramePr>
            <a:graphicFrameLocks noGrp="1"/>
          </p:cNvGraphicFramePr>
          <p:nvPr/>
        </p:nvGraphicFramePr>
        <p:xfrm>
          <a:off x="4565709" y="1422147"/>
          <a:ext cx="4110747" cy="2534772"/>
        </p:xfrm>
        <a:graphic>
          <a:graphicData uri="http://schemas.openxmlformats.org/drawingml/2006/table">
            <a:tbl>
              <a:tblPr firstRow="1" bandRow="1">
                <a:tableStyleId>{5C22544A-7EE6-4342-B048-85BDC9FD1C3A}</a:tableStyleId>
              </a:tblPr>
              <a:tblGrid>
                <a:gridCol w="733275">
                  <a:extLst>
                    <a:ext uri="{9D8B030D-6E8A-4147-A177-3AD203B41FA5}">
                      <a16:colId xmlns:a16="http://schemas.microsoft.com/office/drawing/2014/main" val="1146164040"/>
                    </a:ext>
                  </a:extLst>
                </a:gridCol>
                <a:gridCol w="3377472">
                  <a:extLst>
                    <a:ext uri="{9D8B030D-6E8A-4147-A177-3AD203B41FA5}">
                      <a16:colId xmlns:a16="http://schemas.microsoft.com/office/drawing/2014/main" val="3277579987"/>
                    </a:ext>
                  </a:extLst>
                </a:gridCol>
              </a:tblGrid>
              <a:tr h="143269">
                <a:tc>
                  <a:txBody>
                    <a:bodyPr/>
                    <a:lstStyle/>
                    <a:p>
                      <a:endParaRPr lang="fr-FR"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ELECTRIQUE – </a:t>
                      </a:r>
                      <a:r>
                        <a:rPr lang="fr-FR" sz="1200" b="0" kern="1200" dirty="0">
                          <a:solidFill>
                            <a:srgbClr val="5757FF"/>
                          </a:solidFill>
                          <a:latin typeface="+mn-lt"/>
                          <a:ea typeface="+mn-ea"/>
                          <a:cs typeface="+mn-cs"/>
                          <a:hlinkClick r:id="rId4" action="ppaction://hlinkfile">
                            <a:extLst>
                              <a:ext uri="{A12FA001-AC4F-418D-AE19-62706E023703}">
                                <ahyp:hlinkClr xmlns:ahyp="http://schemas.microsoft.com/office/drawing/2018/hyperlinkcolor" val="tx"/>
                              </a:ext>
                            </a:extLst>
                          </a:hlinkClick>
                        </a:rPr>
                        <a:t>Mairie</a:t>
                      </a:r>
                      <a:endParaRPr lang="fr-FR" sz="1200" b="0" kern="1200" dirty="0">
                        <a:solidFill>
                          <a:srgbClr val="5757FF"/>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8503460"/>
                  </a:ext>
                </a:extLst>
              </a:tr>
              <a:tr h="261965">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ELECTRIQUE – </a:t>
                      </a:r>
                      <a:r>
                        <a:rPr lang="fr-FR" sz="1200" b="0" dirty="0">
                          <a:solidFill>
                            <a:schemeClr val="tx1"/>
                          </a:solidFill>
                          <a:hlinkClick r:id="rId5" action="ppaction://hlinkfile"/>
                        </a:rPr>
                        <a:t>Garage Communal du Bourg</a:t>
                      </a:r>
                      <a:endParaRPr lang="fr-FR"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0370588"/>
                  </a:ext>
                </a:extLst>
              </a:tr>
              <a:tr h="275677">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b="0" dirty="0">
                          <a:solidFill>
                            <a:schemeClr val="tx1"/>
                          </a:solidFill>
                        </a:rPr>
                        <a:t>ELECTRIQUE – </a:t>
                      </a:r>
                      <a:r>
                        <a:rPr lang="fr-FR" sz="1200" b="0" dirty="0">
                          <a:solidFill>
                            <a:schemeClr val="tx1"/>
                          </a:solidFill>
                          <a:hlinkClick r:id="rId6" action="ppaction://hlinkfile"/>
                        </a:rPr>
                        <a:t>Eglise des </a:t>
                      </a:r>
                      <a:r>
                        <a:rPr lang="fr-FR" sz="1200" b="0" dirty="0" err="1">
                          <a:solidFill>
                            <a:schemeClr val="tx1"/>
                          </a:solidFill>
                          <a:hlinkClick r:id="rId6" action="ppaction://hlinkfile"/>
                        </a:rPr>
                        <a:t>Angelas</a:t>
                      </a:r>
                      <a:endParaRPr lang="fr-FR"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9802819"/>
                  </a:ext>
                </a:extLst>
              </a:tr>
              <a:tr h="288032">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ELECTRIQUE – </a:t>
                      </a:r>
                      <a:r>
                        <a:rPr lang="fr-FR" sz="1200" b="0" dirty="0">
                          <a:solidFill>
                            <a:schemeClr val="tx1"/>
                          </a:solidFill>
                          <a:hlinkClick r:id="rId7" action="ppaction://hlinkfile"/>
                        </a:rPr>
                        <a:t>Eglise de valbonnais</a:t>
                      </a:r>
                      <a:endParaRPr lang="fr-FR"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3181542"/>
                  </a:ext>
                </a:extLst>
              </a:tr>
              <a:tr h="216024">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SECOURS INCENDIE – Secours Incendie </a:t>
                      </a:r>
                      <a:r>
                        <a:rPr lang="fr-FR" sz="1200" dirty="0">
                          <a:hlinkClick r:id="rId8" action="ppaction://hlinkfile"/>
                        </a:rPr>
                        <a:t>Ecole</a:t>
                      </a:r>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3206587"/>
                  </a:ext>
                </a:extLst>
              </a:tr>
              <a:tr h="301744">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tx1"/>
                          </a:solidFill>
                          <a:latin typeface="+mn-lt"/>
                          <a:ea typeface="+mn-ea"/>
                          <a:cs typeface="+mn-cs"/>
                        </a:rPr>
                        <a:t>ELECTRIQUE - </a:t>
                      </a:r>
                      <a:r>
                        <a:rPr lang="fr-FR" sz="1200" b="0" i="0" u="none" strike="noStrike" kern="1200" baseline="0" dirty="0">
                          <a:solidFill>
                            <a:schemeClr val="tx1"/>
                          </a:solidFill>
                          <a:latin typeface="+mn-lt"/>
                          <a:ea typeface="+mn-ea"/>
                          <a:cs typeface="+mn-cs"/>
                          <a:hlinkClick r:id="rId9" action="ppaction://hlinkfile"/>
                        </a:rPr>
                        <a:t>Ecole</a:t>
                      </a:r>
                      <a:endParaRPr lang="fr-FR" sz="1200" b="0" i="0" u="none" strike="noStrik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9411492"/>
                  </a:ext>
                </a:extLst>
              </a:tr>
              <a:tr h="229655">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ELECTRIQUE – </a:t>
                      </a:r>
                      <a:r>
                        <a:rPr lang="fr-FR" sz="1200" dirty="0">
                          <a:hlinkClick r:id="rId10" action="ppaction://hlinkfile"/>
                        </a:rPr>
                        <a:t>Crèche</a:t>
                      </a:r>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5879594"/>
                  </a:ext>
                </a:extLst>
              </a:tr>
              <a:tr h="229736">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2837086"/>
                  </a:ext>
                </a:extLst>
              </a:tr>
              <a:tr h="297719">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fr-FR" sz="1200" b="0" i="0" u="none" strike="noStrik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0351014"/>
                  </a:ext>
                </a:extLst>
              </a:tr>
            </a:tbl>
          </a:graphicData>
        </a:graphic>
      </p:graphicFrame>
      <p:graphicFrame>
        <p:nvGraphicFramePr>
          <p:cNvPr id="15" name="Tableau 14">
            <a:extLst>
              <a:ext uri="{FF2B5EF4-FFF2-40B4-BE49-F238E27FC236}">
                <a16:creationId xmlns:a16="http://schemas.microsoft.com/office/drawing/2014/main" id="{456E21A0-3163-151B-9B55-2A16FDC7E509}"/>
              </a:ext>
            </a:extLst>
          </p:cNvPr>
          <p:cNvGraphicFramePr>
            <a:graphicFrameLocks noGrp="1"/>
          </p:cNvGraphicFramePr>
          <p:nvPr/>
        </p:nvGraphicFramePr>
        <p:xfrm>
          <a:off x="269657" y="1426920"/>
          <a:ext cx="4190632" cy="3663239"/>
        </p:xfrm>
        <a:graphic>
          <a:graphicData uri="http://schemas.openxmlformats.org/drawingml/2006/table">
            <a:tbl>
              <a:tblPr firstRow="1" bandRow="1">
                <a:tableStyleId>{5C22544A-7EE6-4342-B048-85BDC9FD1C3A}</a:tableStyleId>
              </a:tblPr>
              <a:tblGrid>
                <a:gridCol w="743744">
                  <a:extLst>
                    <a:ext uri="{9D8B030D-6E8A-4147-A177-3AD203B41FA5}">
                      <a16:colId xmlns:a16="http://schemas.microsoft.com/office/drawing/2014/main" val="1146164040"/>
                    </a:ext>
                  </a:extLst>
                </a:gridCol>
                <a:gridCol w="3446888">
                  <a:extLst>
                    <a:ext uri="{9D8B030D-6E8A-4147-A177-3AD203B41FA5}">
                      <a16:colId xmlns:a16="http://schemas.microsoft.com/office/drawing/2014/main" val="3277579987"/>
                    </a:ext>
                  </a:extLst>
                </a:gridCol>
              </a:tblGrid>
              <a:tr h="0">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b="0" i="0" u="none" strike="noStrike" kern="1200" baseline="0" dirty="0">
                          <a:solidFill>
                            <a:schemeClr val="tx1"/>
                          </a:solidFill>
                          <a:latin typeface="+mn-lt"/>
                          <a:ea typeface="+mn-ea"/>
                          <a:cs typeface="+mn-cs"/>
                        </a:rPr>
                        <a:t>THERMIQUE (Gaz) - </a:t>
                      </a:r>
                      <a:r>
                        <a:rPr lang="fr-FR" sz="1200" b="0" i="0" u="none" strike="noStrike" kern="1200" baseline="0" dirty="0">
                          <a:solidFill>
                            <a:schemeClr val="tx1"/>
                          </a:solidFill>
                          <a:latin typeface="+mn-lt"/>
                          <a:ea typeface="+mn-ea"/>
                          <a:cs typeface="+mn-cs"/>
                          <a:hlinkClick r:id="rId11" action="ppaction://hlinkfile"/>
                        </a:rPr>
                        <a:t>Restaurant du Plan d’eau</a:t>
                      </a:r>
                      <a:r>
                        <a:rPr lang="fr-FR" sz="1200" b="0" i="0" u="none" strike="noStrike" kern="1200" baseline="0" dirty="0">
                          <a:solidFill>
                            <a:schemeClr val="tx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8503460"/>
                  </a:ext>
                </a:extLst>
              </a:tr>
              <a:tr h="1246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b="0" i="0" u="none" strike="noStrike" kern="1200" baseline="0" dirty="0">
                          <a:solidFill>
                            <a:schemeClr val="tx1"/>
                          </a:solidFill>
                          <a:latin typeface="+mn-lt"/>
                          <a:ea typeface="+mn-ea"/>
                          <a:cs typeface="+mn-cs"/>
                        </a:rPr>
                        <a:t>ELECTRIQUE - </a:t>
                      </a:r>
                      <a:r>
                        <a:rPr lang="fr-FR" sz="1200" b="0" i="0" u="none" strike="noStrike" kern="1200" baseline="0" dirty="0">
                          <a:solidFill>
                            <a:schemeClr val="tx1"/>
                          </a:solidFill>
                          <a:latin typeface="+mn-lt"/>
                          <a:ea typeface="+mn-ea"/>
                          <a:cs typeface="+mn-cs"/>
                          <a:hlinkClick r:id="rId12" action="ppaction://hlinkfile"/>
                        </a:rPr>
                        <a:t>Restaurant du Plan d’eau </a:t>
                      </a:r>
                      <a:r>
                        <a:rPr lang="fr-FR" sz="1200" b="0" i="0" u="none" strike="noStrike" kern="1200" baseline="0" dirty="0">
                          <a:solidFill>
                            <a:schemeClr val="tx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0370588"/>
                  </a:ext>
                </a:extLst>
              </a:tr>
              <a:tr h="239463">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tx1"/>
                          </a:solidFill>
                          <a:latin typeface="+mn-lt"/>
                          <a:ea typeface="+mn-ea"/>
                          <a:cs typeface="+mn-cs"/>
                        </a:rPr>
                        <a:t>THERMIQUE (Gaz) – </a:t>
                      </a:r>
                      <a:r>
                        <a:rPr lang="fr-FR" sz="1200" b="0" i="0" u="none" strike="noStrike" kern="1200" baseline="0" dirty="0">
                          <a:solidFill>
                            <a:schemeClr val="tx1"/>
                          </a:solidFill>
                          <a:latin typeface="+mn-lt"/>
                          <a:ea typeface="+mn-ea"/>
                          <a:cs typeface="+mn-cs"/>
                          <a:hlinkClick r:id="rId13" action="ppaction://hlinkfile"/>
                        </a:rPr>
                        <a:t>Camping</a:t>
                      </a:r>
                      <a:endParaRPr lang="fr-FR" sz="1200" b="0" i="0" u="none" strike="noStrik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9802819"/>
                  </a:ext>
                </a:extLst>
              </a:tr>
              <a:tr h="0">
                <a:tc>
                  <a:txBody>
                    <a:bodyPr/>
                    <a:lstStyle/>
                    <a:p>
                      <a:endParaRPr lang="fr-FR" sz="12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a:solidFill>
                            <a:schemeClr val="tx1"/>
                          </a:solidFill>
                          <a:latin typeface="+mn-lt"/>
                          <a:ea typeface="+mn-ea"/>
                          <a:cs typeface="+mn-cs"/>
                        </a:rPr>
                        <a:t>ELECTRIQUE - </a:t>
                      </a:r>
                      <a:r>
                        <a:rPr lang="fr-FR" sz="1200" b="0" i="0" u="none" strike="noStrike" kern="1200" baseline="0" dirty="0">
                          <a:solidFill>
                            <a:schemeClr val="tx1"/>
                          </a:solidFill>
                          <a:latin typeface="+mn-lt"/>
                          <a:ea typeface="+mn-ea"/>
                          <a:cs typeface="+mn-cs"/>
                          <a:hlinkClick r:id="rId14" action="ppaction://hlinkfile"/>
                        </a:rPr>
                        <a:t>Camping</a:t>
                      </a:r>
                      <a:r>
                        <a:rPr lang="fr-FR" sz="1200" b="0" i="0" u="none" strike="noStrike" kern="1200" baseline="0" dirty="0">
                          <a:solidFill>
                            <a:schemeClr val="tx1"/>
                          </a:solidFill>
                          <a:latin typeface="+mn-lt"/>
                          <a:ea typeface="+mn-ea"/>
                          <a:cs typeface="+mn-cs"/>
                          <a:hlinkClick r:id="rId12" action="ppaction://hlinkfile"/>
                        </a:rPr>
                        <a:t> </a:t>
                      </a:r>
                      <a:r>
                        <a:rPr lang="fr-FR" sz="1200" b="0" i="0" u="none" strike="noStrike" kern="1200" baseline="0" dirty="0">
                          <a:solidFill>
                            <a:schemeClr val="tx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3181542"/>
                  </a:ext>
                </a:extLst>
              </a:tr>
              <a:tr h="233743">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dirty="0"/>
                        <a:t>ELECTRIQUE – </a:t>
                      </a:r>
                      <a:r>
                        <a:rPr lang="fr-FR" sz="1200" dirty="0">
                          <a:hlinkClick r:id="rId15" action="ppaction://hlinkfile"/>
                        </a:rPr>
                        <a:t>Superette</a:t>
                      </a:r>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3206587"/>
                  </a:ext>
                </a:extLst>
              </a:tr>
              <a:tr h="247455">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dirty="0"/>
                        <a:t>Aire de jeux – </a:t>
                      </a:r>
                      <a:r>
                        <a:rPr lang="fr-FR" sz="1200" dirty="0">
                          <a:hlinkClick r:id="rId16" action="ppaction://hlinkfile"/>
                        </a:rPr>
                        <a:t>Tennis</a:t>
                      </a:r>
                      <a:r>
                        <a:rPr lang="fr-FR" sz="1200"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9411492"/>
                  </a:ext>
                </a:extLst>
              </a:tr>
              <a:tr h="261167">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dirty="0"/>
                        <a:t>Aire de jeux – </a:t>
                      </a:r>
                      <a:r>
                        <a:rPr lang="fr-FR" sz="1200" dirty="0">
                          <a:hlinkClick r:id="rId17" action="ppaction://hlinkfile"/>
                        </a:rPr>
                        <a:t>Plan d’eau </a:t>
                      </a:r>
                      <a:r>
                        <a:rPr lang="fr-FR" sz="12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5879594"/>
                  </a:ext>
                </a:extLst>
              </a:tr>
              <a:tr h="274879">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Terrain de </a:t>
                      </a:r>
                      <a:r>
                        <a:rPr lang="fr-FR" sz="1200" dirty="0">
                          <a:hlinkClick r:id="rId18" action="ppaction://hlinkfile"/>
                        </a:rPr>
                        <a:t>basket et handball</a:t>
                      </a:r>
                      <a:r>
                        <a:rPr lang="fr-FR" sz="1200"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2837086"/>
                  </a:ext>
                </a:extLst>
              </a:tr>
              <a:tr h="215384">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ELECTRIQUE – </a:t>
                      </a:r>
                      <a:r>
                        <a:rPr lang="fr-FR" sz="1200" dirty="0">
                          <a:hlinkClick r:id="rId19" action="ppaction://hlinkfile"/>
                        </a:rPr>
                        <a:t>Salle des associations</a:t>
                      </a:r>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0594390"/>
                  </a:ext>
                </a:extLst>
              </a:tr>
              <a:tr h="221554">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ELECTRIQUE – </a:t>
                      </a:r>
                      <a:r>
                        <a:rPr lang="fr-FR" sz="1200" b="0" dirty="0">
                          <a:solidFill>
                            <a:schemeClr val="tx1"/>
                          </a:solidFill>
                          <a:hlinkClick r:id="rId20" action="ppaction://hlinkfile"/>
                        </a:rPr>
                        <a:t>Salle Polyvalente</a:t>
                      </a:r>
                      <a:endParaRPr lang="fr-FR"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0351014"/>
                  </a:ext>
                </a:extLst>
              </a:tr>
              <a:tr h="235266">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ELECTRIQUE – </a:t>
                      </a:r>
                      <a:r>
                        <a:rPr lang="fr-FR" sz="1200" b="0" dirty="0">
                          <a:solidFill>
                            <a:schemeClr val="tx1"/>
                          </a:solidFill>
                          <a:hlinkClick r:id="rId21" action="ppaction://hlinkfile"/>
                        </a:rPr>
                        <a:t>Salle des </a:t>
                      </a:r>
                      <a:r>
                        <a:rPr lang="fr-FR" sz="1200" b="0" dirty="0" err="1">
                          <a:solidFill>
                            <a:schemeClr val="tx1"/>
                          </a:solidFill>
                          <a:hlinkClick r:id="rId21" action="ppaction://hlinkfile"/>
                        </a:rPr>
                        <a:t>Angelas</a:t>
                      </a:r>
                      <a:endParaRPr lang="fr-FR"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9497274"/>
                  </a:ext>
                </a:extLst>
              </a:tr>
              <a:tr h="248978">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ELECTRIQUE – </a:t>
                      </a:r>
                      <a:r>
                        <a:rPr lang="fr-FR" sz="1200" b="0" dirty="0">
                          <a:solidFill>
                            <a:schemeClr val="tx1"/>
                          </a:solidFill>
                          <a:hlinkClick r:id="rId22" action="ppaction://hlinkfile"/>
                        </a:rPr>
                        <a:t>Bibliothèque</a:t>
                      </a:r>
                      <a:endParaRPr lang="fr-FR"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10446901"/>
                  </a:ext>
                </a:extLst>
              </a:tr>
              <a:tr h="370840">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fr-F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9125438"/>
                  </a:ext>
                </a:extLst>
              </a:tr>
            </a:tbl>
          </a:graphicData>
        </a:graphic>
      </p:graphicFrame>
      <p:pic>
        <p:nvPicPr>
          <p:cNvPr id="8" name="Image 7">
            <a:hlinkClick r:id="rId23" action="ppaction://hlinkfile"/>
            <a:extLst>
              <a:ext uri="{FF2B5EF4-FFF2-40B4-BE49-F238E27FC236}">
                <a16:creationId xmlns:a16="http://schemas.microsoft.com/office/drawing/2014/main" id="{5343A8F1-1559-ECA3-B584-C4F6CBCB9129}"/>
              </a:ext>
            </a:extLst>
          </p:cNvPr>
          <p:cNvPicPr>
            <a:picLocks noChangeAspect="1"/>
          </p:cNvPicPr>
          <p:nvPr/>
        </p:nvPicPr>
        <p:blipFill>
          <a:blip r:embed="rId24"/>
          <a:stretch>
            <a:fillRect/>
          </a:stretch>
        </p:blipFill>
        <p:spPr>
          <a:xfrm>
            <a:off x="508348" y="1426596"/>
            <a:ext cx="317435" cy="233217"/>
          </a:xfrm>
          <a:prstGeom prst="rect">
            <a:avLst/>
          </a:prstGeom>
        </p:spPr>
      </p:pic>
      <p:pic>
        <p:nvPicPr>
          <p:cNvPr id="27" name="Image 26">
            <a:hlinkClick r:id="rId25" action="ppaction://hlinkfile"/>
            <a:extLst>
              <a:ext uri="{FF2B5EF4-FFF2-40B4-BE49-F238E27FC236}">
                <a16:creationId xmlns:a16="http://schemas.microsoft.com/office/drawing/2014/main" id="{69CD39EB-A652-5717-2187-C3C60FA570B5}"/>
              </a:ext>
            </a:extLst>
          </p:cNvPr>
          <p:cNvPicPr>
            <a:picLocks noChangeAspect="1"/>
          </p:cNvPicPr>
          <p:nvPr/>
        </p:nvPicPr>
        <p:blipFill>
          <a:blip r:embed="rId24"/>
          <a:stretch>
            <a:fillRect/>
          </a:stretch>
        </p:blipFill>
        <p:spPr>
          <a:xfrm>
            <a:off x="501685" y="1696200"/>
            <a:ext cx="317435" cy="233217"/>
          </a:xfrm>
          <a:prstGeom prst="rect">
            <a:avLst/>
          </a:prstGeom>
        </p:spPr>
      </p:pic>
      <p:pic>
        <p:nvPicPr>
          <p:cNvPr id="28" name="Image 27">
            <a:hlinkClick r:id="rId26" action="ppaction://hlinkfile"/>
            <a:extLst>
              <a:ext uri="{FF2B5EF4-FFF2-40B4-BE49-F238E27FC236}">
                <a16:creationId xmlns:a16="http://schemas.microsoft.com/office/drawing/2014/main" id="{F7294DE0-F25A-7431-20DE-B2AB6E714150}"/>
              </a:ext>
            </a:extLst>
          </p:cNvPr>
          <p:cNvPicPr>
            <a:picLocks noChangeAspect="1"/>
          </p:cNvPicPr>
          <p:nvPr/>
        </p:nvPicPr>
        <p:blipFill>
          <a:blip r:embed="rId24"/>
          <a:stretch>
            <a:fillRect/>
          </a:stretch>
        </p:blipFill>
        <p:spPr>
          <a:xfrm>
            <a:off x="508349" y="1980086"/>
            <a:ext cx="317435" cy="233217"/>
          </a:xfrm>
          <a:prstGeom prst="rect">
            <a:avLst/>
          </a:prstGeom>
        </p:spPr>
      </p:pic>
      <p:pic>
        <p:nvPicPr>
          <p:cNvPr id="32" name="Image 31">
            <a:hlinkClick r:id="rId27" action="ppaction://hlinkfile"/>
            <a:extLst>
              <a:ext uri="{FF2B5EF4-FFF2-40B4-BE49-F238E27FC236}">
                <a16:creationId xmlns:a16="http://schemas.microsoft.com/office/drawing/2014/main" id="{9F8E7BCE-301E-8581-5C4F-6A19FE6A3741}"/>
              </a:ext>
            </a:extLst>
          </p:cNvPr>
          <p:cNvPicPr>
            <a:picLocks noChangeAspect="1"/>
          </p:cNvPicPr>
          <p:nvPr/>
        </p:nvPicPr>
        <p:blipFill>
          <a:blip r:embed="rId24"/>
          <a:stretch>
            <a:fillRect/>
          </a:stretch>
        </p:blipFill>
        <p:spPr>
          <a:xfrm>
            <a:off x="508349" y="2249153"/>
            <a:ext cx="317435" cy="233217"/>
          </a:xfrm>
          <a:prstGeom prst="rect">
            <a:avLst/>
          </a:prstGeom>
        </p:spPr>
      </p:pic>
      <p:pic>
        <p:nvPicPr>
          <p:cNvPr id="33" name="Image 32">
            <a:hlinkClick r:id="rId28" action="ppaction://hlinkfile"/>
            <a:extLst>
              <a:ext uri="{FF2B5EF4-FFF2-40B4-BE49-F238E27FC236}">
                <a16:creationId xmlns:a16="http://schemas.microsoft.com/office/drawing/2014/main" id="{D8ADE286-FEF7-C685-73F3-0FF9FD73EEA6}"/>
              </a:ext>
            </a:extLst>
          </p:cNvPr>
          <p:cNvPicPr>
            <a:picLocks noChangeAspect="1"/>
          </p:cNvPicPr>
          <p:nvPr/>
        </p:nvPicPr>
        <p:blipFill>
          <a:blip r:embed="rId24"/>
          <a:stretch>
            <a:fillRect/>
          </a:stretch>
        </p:blipFill>
        <p:spPr>
          <a:xfrm>
            <a:off x="489148" y="2545766"/>
            <a:ext cx="317435" cy="233217"/>
          </a:xfrm>
          <a:prstGeom prst="rect">
            <a:avLst/>
          </a:prstGeom>
        </p:spPr>
      </p:pic>
      <p:pic>
        <p:nvPicPr>
          <p:cNvPr id="34" name="Image 33">
            <a:hlinkClick r:id="rId29" action="ppaction://hlinkfile"/>
            <a:extLst>
              <a:ext uri="{FF2B5EF4-FFF2-40B4-BE49-F238E27FC236}">
                <a16:creationId xmlns:a16="http://schemas.microsoft.com/office/drawing/2014/main" id="{62FDBDF3-DDE8-2767-2EE0-F40698E5B67D}"/>
              </a:ext>
            </a:extLst>
          </p:cNvPr>
          <p:cNvPicPr>
            <a:picLocks noChangeAspect="1"/>
          </p:cNvPicPr>
          <p:nvPr/>
        </p:nvPicPr>
        <p:blipFill>
          <a:blip r:embed="rId24"/>
          <a:stretch>
            <a:fillRect/>
          </a:stretch>
        </p:blipFill>
        <p:spPr>
          <a:xfrm>
            <a:off x="508349" y="2822810"/>
            <a:ext cx="317435" cy="233217"/>
          </a:xfrm>
          <a:prstGeom prst="rect">
            <a:avLst/>
          </a:prstGeom>
        </p:spPr>
      </p:pic>
      <p:pic>
        <p:nvPicPr>
          <p:cNvPr id="35" name="Image 34">
            <a:hlinkClick r:id="rId30" action="ppaction://hlinkfile"/>
            <a:extLst>
              <a:ext uri="{FF2B5EF4-FFF2-40B4-BE49-F238E27FC236}">
                <a16:creationId xmlns:a16="http://schemas.microsoft.com/office/drawing/2014/main" id="{D0DAAAA8-9DEB-FC68-DCE3-611424820E87}"/>
              </a:ext>
            </a:extLst>
          </p:cNvPr>
          <p:cNvPicPr>
            <a:picLocks noChangeAspect="1"/>
          </p:cNvPicPr>
          <p:nvPr/>
        </p:nvPicPr>
        <p:blipFill>
          <a:blip r:embed="rId24"/>
          <a:stretch>
            <a:fillRect/>
          </a:stretch>
        </p:blipFill>
        <p:spPr>
          <a:xfrm>
            <a:off x="508349" y="3097318"/>
            <a:ext cx="317435" cy="233217"/>
          </a:xfrm>
          <a:prstGeom prst="rect">
            <a:avLst/>
          </a:prstGeom>
        </p:spPr>
      </p:pic>
      <p:pic>
        <p:nvPicPr>
          <p:cNvPr id="36" name="Image 35">
            <a:hlinkClick r:id="rId31" action="ppaction://hlinkfile"/>
            <a:extLst>
              <a:ext uri="{FF2B5EF4-FFF2-40B4-BE49-F238E27FC236}">
                <a16:creationId xmlns:a16="http://schemas.microsoft.com/office/drawing/2014/main" id="{A5EBDC2E-6EB3-CF42-B44C-F62D8247BF92}"/>
              </a:ext>
            </a:extLst>
          </p:cNvPr>
          <p:cNvPicPr>
            <a:picLocks noChangeAspect="1"/>
          </p:cNvPicPr>
          <p:nvPr/>
        </p:nvPicPr>
        <p:blipFill>
          <a:blip r:embed="rId24"/>
          <a:stretch>
            <a:fillRect/>
          </a:stretch>
        </p:blipFill>
        <p:spPr>
          <a:xfrm>
            <a:off x="511222" y="3369882"/>
            <a:ext cx="317435" cy="233217"/>
          </a:xfrm>
          <a:prstGeom prst="rect">
            <a:avLst/>
          </a:prstGeom>
        </p:spPr>
      </p:pic>
      <p:pic>
        <p:nvPicPr>
          <p:cNvPr id="37" name="Image 36">
            <a:hlinkClick r:id="rId32" action="ppaction://hlinkfile"/>
            <a:extLst>
              <a:ext uri="{FF2B5EF4-FFF2-40B4-BE49-F238E27FC236}">
                <a16:creationId xmlns:a16="http://schemas.microsoft.com/office/drawing/2014/main" id="{60D99FA3-7B8F-782E-7721-1CC0EE0547B2}"/>
              </a:ext>
            </a:extLst>
          </p:cNvPr>
          <p:cNvPicPr>
            <a:picLocks noChangeAspect="1"/>
          </p:cNvPicPr>
          <p:nvPr/>
        </p:nvPicPr>
        <p:blipFill>
          <a:blip r:embed="rId24"/>
          <a:stretch>
            <a:fillRect/>
          </a:stretch>
        </p:blipFill>
        <p:spPr>
          <a:xfrm>
            <a:off x="501685" y="3628549"/>
            <a:ext cx="317435" cy="233217"/>
          </a:xfrm>
          <a:prstGeom prst="rect">
            <a:avLst/>
          </a:prstGeom>
        </p:spPr>
      </p:pic>
      <p:pic>
        <p:nvPicPr>
          <p:cNvPr id="38" name="Image 37">
            <a:hlinkClick r:id="rId33" action="ppaction://hlinkfile"/>
            <a:extLst>
              <a:ext uri="{FF2B5EF4-FFF2-40B4-BE49-F238E27FC236}">
                <a16:creationId xmlns:a16="http://schemas.microsoft.com/office/drawing/2014/main" id="{B00751B1-FB44-F245-4DD4-5439DB70941C}"/>
              </a:ext>
            </a:extLst>
          </p:cNvPr>
          <p:cNvPicPr>
            <a:picLocks noChangeAspect="1"/>
          </p:cNvPicPr>
          <p:nvPr/>
        </p:nvPicPr>
        <p:blipFill>
          <a:blip r:embed="rId24"/>
          <a:stretch>
            <a:fillRect/>
          </a:stretch>
        </p:blipFill>
        <p:spPr>
          <a:xfrm>
            <a:off x="501686" y="3905977"/>
            <a:ext cx="317435" cy="233217"/>
          </a:xfrm>
          <a:prstGeom prst="rect">
            <a:avLst/>
          </a:prstGeom>
        </p:spPr>
      </p:pic>
      <p:pic>
        <p:nvPicPr>
          <p:cNvPr id="39" name="Image 38">
            <a:hlinkClick r:id="rId34" action="ppaction://hlinkfile"/>
            <a:extLst>
              <a:ext uri="{FF2B5EF4-FFF2-40B4-BE49-F238E27FC236}">
                <a16:creationId xmlns:a16="http://schemas.microsoft.com/office/drawing/2014/main" id="{48267407-4E44-95A6-0032-BFF019A81822}"/>
              </a:ext>
            </a:extLst>
          </p:cNvPr>
          <p:cNvPicPr>
            <a:picLocks noChangeAspect="1"/>
          </p:cNvPicPr>
          <p:nvPr/>
        </p:nvPicPr>
        <p:blipFill>
          <a:blip r:embed="rId24"/>
          <a:stretch>
            <a:fillRect/>
          </a:stretch>
        </p:blipFill>
        <p:spPr>
          <a:xfrm>
            <a:off x="511223" y="4171795"/>
            <a:ext cx="317435" cy="233217"/>
          </a:xfrm>
          <a:prstGeom prst="rect">
            <a:avLst/>
          </a:prstGeom>
        </p:spPr>
      </p:pic>
      <p:pic>
        <p:nvPicPr>
          <p:cNvPr id="40" name="Image 39">
            <a:hlinkClick r:id="rId35" action="ppaction://hlinkfile"/>
            <a:extLst>
              <a:ext uri="{FF2B5EF4-FFF2-40B4-BE49-F238E27FC236}">
                <a16:creationId xmlns:a16="http://schemas.microsoft.com/office/drawing/2014/main" id="{40DA2B44-6D27-193B-3EB6-E25AD9A0BDE6}"/>
              </a:ext>
            </a:extLst>
          </p:cNvPr>
          <p:cNvPicPr>
            <a:picLocks noChangeAspect="1"/>
          </p:cNvPicPr>
          <p:nvPr/>
        </p:nvPicPr>
        <p:blipFill>
          <a:blip r:embed="rId24"/>
          <a:stretch>
            <a:fillRect/>
          </a:stretch>
        </p:blipFill>
        <p:spPr>
          <a:xfrm>
            <a:off x="501686" y="4454993"/>
            <a:ext cx="317435" cy="233217"/>
          </a:xfrm>
          <a:prstGeom prst="rect">
            <a:avLst/>
          </a:prstGeom>
        </p:spPr>
      </p:pic>
      <p:pic>
        <p:nvPicPr>
          <p:cNvPr id="41" name="Image 40">
            <a:hlinkClick r:id="rId36" action="ppaction://hlinkfile"/>
            <a:extLst>
              <a:ext uri="{FF2B5EF4-FFF2-40B4-BE49-F238E27FC236}">
                <a16:creationId xmlns:a16="http://schemas.microsoft.com/office/drawing/2014/main" id="{39CCBCFC-37CF-B89C-59B2-051A986923A0}"/>
              </a:ext>
            </a:extLst>
          </p:cNvPr>
          <p:cNvPicPr>
            <a:picLocks noChangeAspect="1"/>
          </p:cNvPicPr>
          <p:nvPr/>
        </p:nvPicPr>
        <p:blipFill>
          <a:blip r:embed="rId24"/>
          <a:stretch>
            <a:fillRect/>
          </a:stretch>
        </p:blipFill>
        <p:spPr>
          <a:xfrm>
            <a:off x="4716267" y="1434586"/>
            <a:ext cx="317435" cy="233217"/>
          </a:xfrm>
          <a:prstGeom prst="rect">
            <a:avLst/>
          </a:prstGeom>
        </p:spPr>
      </p:pic>
      <p:pic>
        <p:nvPicPr>
          <p:cNvPr id="42" name="Image 41">
            <a:hlinkClick r:id="rId37" action="ppaction://hlinkfile"/>
            <a:extLst>
              <a:ext uri="{FF2B5EF4-FFF2-40B4-BE49-F238E27FC236}">
                <a16:creationId xmlns:a16="http://schemas.microsoft.com/office/drawing/2014/main" id="{077F1533-5CC0-8892-77C7-A76F2AEC2422}"/>
              </a:ext>
            </a:extLst>
          </p:cNvPr>
          <p:cNvPicPr>
            <a:picLocks noChangeAspect="1"/>
          </p:cNvPicPr>
          <p:nvPr/>
        </p:nvPicPr>
        <p:blipFill>
          <a:blip r:embed="rId24"/>
          <a:stretch>
            <a:fillRect/>
          </a:stretch>
        </p:blipFill>
        <p:spPr>
          <a:xfrm>
            <a:off x="4716267" y="1702769"/>
            <a:ext cx="317435" cy="233217"/>
          </a:xfrm>
          <a:prstGeom prst="rect">
            <a:avLst/>
          </a:prstGeom>
        </p:spPr>
      </p:pic>
      <p:pic>
        <p:nvPicPr>
          <p:cNvPr id="43" name="Image 42">
            <a:hlinkClick r:id="rId38" action="ppaction://hlinkfile"/>
            <a:extLst>
              <a:ext uri="{FF2B5EF4-FFF2-40B4-BE49-F238E27FC236}">
                <a16:creationId xmlns:a16="http://schemas.microsoft.com/office/drawing/2014/main" id="{1335968E-728D-6405-020A-5D3DA0F16F47}"/>
              </a:ext>
            </a:extLst>
          </p:cNvPr>
          <p:cNvPicPr>
            <a:picLocks noChangeAspect="1"/>
          </p:cNvPicPr>
          <p:nvPr/>
        </p:nvPicPr>
        <p:blipFill>
          <a:blip r:embed="rId24"/>
          <a:stretch>
            <a:fillRect/>
          </a:stretch>
        </p:blipFill>
        <p:spPr>
          <a:xfrm>
            <a:off x="4706990" y="1996213"/>
            <a:ext cx="317435" cy="233217"/>
          </a:xfrm>
          <a:prstGeom prst="rect">
            <a:avLst/>
          </a:prstGeom>
        </p:spPr>
      </p:pic>
      <p:pic>
        <p:nvPicPr>
          <p:cNvPr id="44" name="Image 43">
            <a:hlinkClick r:id="rId39" action="ppaction://hlinkfile"/>
            <a:extLst>
              <a:ext uri="{FF2B5EF4-FFF2-40B4-BE49-F238E27FC236}">
                <a16:creationId xmlns:a16="http://schemas.microsoft.com/office/drawing/2014/main" id="{E1179BA2-D5F8-51BE-2432-3292C9926448}"/>
              </a:ext>
            </a:extLst>
          </p:cNvPr>
          <p:cNvPicPr>
            <a:picLocks noChangeAspect="1"/>
          </p:cNvPicPr>
          <p:nvPr/>
        </p:nvPicPr>
        <p:blipFill>
          <a:blip r:embed="rId24"/>
          <a:stretch>
            <a:fillRect/>
          </a:stretch>
        </p:blipFill>
        <p:spPr>
          <a:xfrm>
            <a:off x="4716267" y="2255890"/>
            <a:ext cx="317435" cy="233217"/>
          </a:xfrm>
          <a:prstGeom prst="rect">
            <a:avLst/>
          </a:prstGeom>
        </p:spPr>
      </p:pic>
      <p:pic>
        <p:nvPicPr>
          <p:cNvPr id="46" name="Image 45">
            <a:hlinkClick r:id="rId40" action="ppaction://hlinkfile"/>
            <a:extLst>
              <a:ext uri="{FF2B5EF4-FFF2-40B4-BE49-F238E27FC236}">
                <a16:creationId xmlns:a16="http://schemas.microsoft.com/office/drawing/2014/main" id="{8CA74008-7A18-75EB-0BBF-63CA61FD9473}"/>
              </a:ext>
            </a:extLst>
          </p:cNvPr>
          <p:cNvPicPr>
            <a:picLocks noChangeAspect="1"/>
          </p:cNvPicPr>
          <p:nvPr/>
        </p:nvPicPr>
        <p:blipFill>
          <a:blip r:embed="rId24"/>
          <a:stretch>
            <a:fillRect/>
          </a:stretch>
        </p:blipFill>
        <p:spPr>
          <a:xfrm>
            <a:off x="4745377" y="3115774"/>
            <a:ext cx="317435" cy="233217"/>
          </a:xfrm>
          <a:prstGeom prst="rect">
            <a:avLst/>
          </a:prstGeom>
        </p:spPr>
      </p:pic>
      <p:sp>
        <p:nvSpPr>
          <p:cNvPr id="6" name="ZoneTexte 5">
            <a:extLst>
              <a:ext uri="{FF2B5EF4-FFF2-40B4-BE49-F238E27FC236}">
                <a16:creationId xmlns:a16="http://schemas.microsoft.com/office/drawing/2014/main" id="{0A769394-C69B-122A-D760-94AAF1B1557F}"/>
              </a:ext>
            </a:extLst>
          </p:cNvPr>
          <p:cNvSpPr txBox="1"/>
          <p:nvPr/>
        </p:nvSpPr>
        <p:spPr>
          <a:xfrm>
            <a:off x="55662" y="808709"/>
            <a:ext cx="709011" cy="556910"/>
          </a:xfrm>
          <a:prstGeom prst="rect">
            <a:avLst/>
          </a:prstGeom>
          <a:noFill/>
        </p:spPr>
        <p:txBody>
          <a:bodyPr wrap="square" rtlCol="0">
            <a:spAutoFit/>
          </a:bodyPr>
          <a:lstStyle/>
          <a:p>
            <a:r>
              <a:rPr lang="fr-FR" sz="1000" dirty="0"/>
              <a:t>CLIC pour voir les réserves</a:t>
            </a:r>
          </a:p>
        </p:txBody>
      </p:sp>
      <p:cxnSp>
        <p:nvCxnSpPr>
          <p:cNvPr id="10" name="Connecteur droit avec flèche 9">
            <a:extLst>
              <a:ext uri="{FF2B5EF4-FFF2-40B4-BE49-F238E27FC236}">
                <a16:creationId xmlns:a16="http://schemas.microsoft.com/office/drawing/2014/main" id="{E8B044CF-1A00-F09C-A047-9FE911094B37}"/>
              </a:ext>
            </a:extLst>
          </p:cNvPr>
          <p:cNvCxnSpPr/>
          <p:nvPr/>
        </p:nvCxnSpPr>
        <p:spPr>
          <a:xfrm>
            <a:off x="679703" y="947936"/>
            <a:ext cx="0" cy="278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E5FD36D2-D503-927A-1CD2-2B035B82FA75}"/>
              </a:ext>
            </a:extLst>
          </p:cNvPr>
          <p:cNvSpPr txBox="1"/>
          <p:nvPr/>
        </p:nvSpPr>
        <p:spPr>
          <a:xfrm>
            <a:off x="4211203" y="812636"/>
            <a:ext cx="709011" cy="556910"/>
          </a:xfrm>
          <a:prstGeom prst="rect">
            <a:avLst/>
          </a:prstGeom>
          <a:noFill/>
        </p:spPr>
        <p:txBody>
          <a:bodyPr wrap="square" rtlCol="0">
            <a:spAutoFit/>
          </a:bodyPr>
          <a:lstStyle/>
          <a:p>
            <a:r>
              <a:rPr lang="fr-FR" sz="1000" dirty="0"/>
              <a:t>CLIC pour voir les réserves</a:t>
            </a:r>
          </a:p>
        </p:txBody>
      </p:sp>
      <p:cxnSp>
        <p:nvCxnSpPr>
          <p:cNvPr id="12" name="Connecteur droit avec flèche 11">
            <a:extLst>
              <a:ext uri="{FF2B5EF4-FFF2-40B4-BE49-F238E27FC236}">
                <a16:creationId xmlns:a16="http://schemas.microsoft.com/office/drawing/2014/main" id="{F0BADF97-3AE5-2269-5C0F-B7392A1B6F38}"/>
              </a:ext>
            </a:extLst>
          </p:cNvPr>
          <p:cNvCxnSpPr/>
          <p:nvPr/>
        </p:nvCxnSpPr>
        <p:spPr>
          <a:xfrm>
            <a:off x="4835244" y="951863"/>
            <a:ext cx="0" cy="278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Image 12">
            <a:hlinkClick r:id="rId41" action="ppaction://hlinkfile"/>
            <a:extLst>
              <a:ext uri="{FF2B5EF4-FFF2-40B4-BE49-F238E27FC236}">
                <a16:creationId xmlns:a16="http://schemas.microsoft.com/office/drawing/2014/main" id="{D1D1E9C8-B7E4-E429-DFA7-DCE1B11A9985}"/>
              </a:ext>
            </a:extLst>
          </p:cNvPr>
          <p:cNvPicPr>
            <a:picLocks noChangeAspect="1"/>
          </p:cNvPicPr>
          <p:nvPr/>
        </p:nvPicPr>
        <p:blipFill>
          <a:blip r:embed="rId24"/>
          <a:stretch>
            <a:fillRect/>
          </a:stretch>
        </p:blipFill>
        <p:spPr>
          <a:xfrm>
            <a:off x="4745377" y="2834710"/>
            <a:ext cx="317435" cy="233217"/>
          </a:xfrm>
          <a:prstGeom prst="rect">
            <a:avLst/>
          </a:prstGeom>
        </p:spPr>
      </p:pic>
      <p:pic>
        <p:nvPicPr>
          <p:cNvPr id="16" name="Image 15">
            <a:extLst>
              <a:ext uri="{FF2B5EF4-FFF2-40B4-BE49-F238E27FC236}">
                <a16:creationId xmlns:a16="http://schemas.microsoft.com/office/drawing/2014/main" id="{A773E415-516E-9FD2-71DC-EC708236B87E}"/>
              </a:ext>
            </a:extLst>
          </p:cNvPr>
          <p:cNvPicPr>
            <a:picLocks noChangeAspect="1"/>
          </p:cNvPicPr>
          <p:nvPr/>
        </p:nvPicPr>
        <p:blipFill>
          <a:blip r:embed="rId42"/>
          <a:stretch>
            <a:fillRect/>
          </a:stretch>
        </p:blipFill>
        <p:spPr>
          <a:xfrm>
            <a:off x="4745377" y="2540778"/>
            <a:ext cx="340468" cy="243191"/>
          </a:xfrm>
          <a:prstGeom prst="rect">
            <a:avLst/>
          </a:prstGeom>
        </p:spPr>
      </p:pic>
      <p:sp>
        <p:nvSpPr>
          <p:cNvPr id="17" name="Rectangle 16">
            <a:extLst>
              <a:ext uri="{FF2B5EF4-FFF2-40B4-BE49-F238E27FC236}">
                <a16:creationId xmlns:a16="http://schemas.microsoft.com/office/drawing/2014/main" id="{F8F28F28-3DC2-ABAD-C482-D911331667D2}"/>
              </a:ext>
            </a:extLst>
          </p:cNvPr>
          <p:cNvSpPr/>
          <p:nvPr/>
        </p:nvSpPr>
        <p:spPr>
          <a:xfrm>
            <a:off x="179512" y="1365619"/>
            <a:ext cx="4325083" cy="149188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avec flèche 18">
            <a:extLst>
              <a:ext uri="{FF2B5EF4-FFF2-40B4-BE49-F238E27FC236}">
                <a16:creationId xmlns:a16="http://schemas.microsoft.com/office/drawing/2014/main" id="{8D945461-B9E8-2763-80FA-7FA47F271F11}"/>
              </a:ext>
            </a:extLst>
          </p:cNvPr>
          <p:cNvCxnSpPr/>
          <p:nvPr/>
        </p:nvCxnSpPr>
        <p:spPr>
          <a:xfrm flipV="1">
            <a:off x="2771800" y="808709"/>
            <a:ext cx="288032" cy="46461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5EB30473-C1D7-1958-CEAC-B1D4889E8AC5}"/>
              </a:ext>
            </a:extLst>
          </p:cNvPr>
          <p:cNvSpPr txBox="1"/>
          <p:nvPr/>
        </p:nvSpPr>
        <p:spPr>
          <a:xfrm>
            <a:off x="2027088" y="496206"/>
            <a:ext cx="2652470" cy="307777"/>
          </a:xfrm>
          <a:prstGeom prst="rect">
            <a:avLst/>
          </a:prstGeom>
          <a:noFill/>
        </p:spPr>
        <p:txBody>
          <a:bodyPr wrap="square" rtlCol="0">
            <a:spAutoFit/>
          </a:bodyPr>
          <a:lstStyle/>
          <a:p>
            <a:r>
              <a:rPr lang="fr-FR" sz="1400" dirty="0">
                <a:solidFill>
                  <a:srgbClr val="FF0000"/>
                </a:solidFill>
              </a:rPr>
              <a:t>A la responsabilité des gérants</a:t>
            </a:r>
          </a:p>
        </p:txBody>
      </p:sp>
      <p:pic>
        <p:nvPicPr>
          <p:cNvPr id="24" name="Image 23">
            <a:extLst>
              <a:ext uri="{FF2B5EF4-FFF2-40B4-BE49-F238E27FC236}">
                <a16:creationId xmlns:a16="http://schemas.microsoft.com/office/drawing/2014/main" id="{F0BFAE7F-C017-C11D-6548-A34EF2877483}"/>
              </a:ext>
            </a:extLst>
          </p:cNvPr>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8839199" y="0"/>
            <a:ext cx="304801" cy="569977"/>
          </a:xfrm>
          <a:prstGeom prst="rect">
            <a:avLst/>
          </a:prstGeom>
        </p:spPr>
      </p:pic>
    </p:spTree>
    <p:extLst>
      <p:ext uri="{BB962C8B-B14F-4D97-AF65-F5344CB8AC3E}">
        <p14:creationId xmlns:p14="http://schemas.microsoft.com/office/powerpoint/2010/main" val="23313182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9F938-0E38-7F4B-B6B5-301C8A488DB4}"/>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68AAB84-E634-ED98-027C-5750DD8EF253}"/>
              </a:ext>
            </a:extLst>
          </p:cNvPr>
          <p:cNvSpPr>
            <a:spLocks noGrp="1"/>
          </p:cNvSpPr>
          <p:nvPr>
            <p:ph type="dt" sz="half" idx="10"/>
          </p:nvPr>
        </p:nvSpPr>
        <p:spPr/>
        <p:txBody>
          <a:bodyPr/>
          <a:lstStyle/>
          <a:p>
            <a:fld id="{43E131CC-ABC0-461B-A143-38F21F6B85AC}"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361DD335-565D-F9FF-9EF3-86C5C83B8E6F}"/>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ACD9523C-8186-70CE-D5EF-AF52C666A713}"/>
              </a:ext>
            </a:extLst>
          </p:cNvPr>
          <p:cNvSpPr>
            <a:spLocks noGrp="1"/>
          </p:cNvSpPr>
          <p:nvPr>
            <p:ph type="sldNum" sz="quarter" idx="12"/>
          </p:nvPr>
        </p:nvSpPr>
        <p:spPr/>
        <p:txBody>
          <a:bodyPr/>
          <a:lstStyle/>
          <a:p>
            <a:fld id="{759F8C28-2559-48B3-A02F-41E0C7A8A4CA}" type="slidenum">
              <a:rPr lang="fr-FR" smtClean="0"/>
              <a:t>97</a:t>
            </a:fld>
            <a:endParaRPr lang="fr-FR" dirty="0"/>
          </a:p>
        </p:txBody>
      </p:sp>
      <p:sp>
        <p:nvSpPr>
          <p:cNvPr id="10" name="Rectangle 9">
            <a:extLst>
              <a:ext uri="{FF2B5EF4-FFF2-40B4-BE49-F238E27FC236}">
                <a16:creationId xmlns:a16="http://schemas.microsoft.com/office/drawing/2014/main" id="{ED87762E-EFB5-CD14-9F1A-6BDADAFDE417}"/>
              </a:ext>
            </a:extLst>
          </p:cNvPr>
          <p:cNvSpPr/>
          <p:nvPr/>
        </p:nvSpPr>
        <p:spPr>
          <a:xfrm>
            <a:off x="827584" y="18259"/>
            <a:ext cx="7632848" cy="369332"/>
          </a:xfrm>
          <a:prstGeom prst="rect">
            <a:avLst/>
          </a:prstGeom>
        </p:spPr>
        <p:txBody>
          <a:bodyPr wrap="square">
            <a:spAutoFit/>
          </a:bodyPr>
          <a:lstStyle/>
          <a:p>
            <a:pPr algn="ctr"/>
            <a:r>
              <a:rPr lang="fr-FR" altLang="fr-FR" b="1" dirty="0">
                <a:solidFill>
                  <a:srgbClr val="00B0F0"/>
                </a:solidFill>
              </a:rPr>
              <a:t>Dangerosité de l’escalier en bas de la rue du Champ de Foire  ?</a:t>
            </a:r>
          </a:p>
        </p:txBody>
      </p:sp>
      <p:pic>
        <p:nvPicPr>
          <p:cNvPr id="19" name="Image 18" descr="Une image contenant Panneau de signalisation, signe&#10;&#10;Description générée automatiquement">
            <a:extLst>
              <a:ext uri="{FF2B5EF4-FFF2-40B4-BE49-F238E27FC236}">
                <a16:creationId xmlns:a16="http://schemas.microsoft.com/office/drawing/2014/main" id="{B3E2CED9-BA7B-4A79-C971-E7F54D4B93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85714" cy="720000"/>
          </a:xfrm>
          <a:prstGeom prst="rect">
            <a:avLst/>
          </a:prstGeom>
        </p:spPr>
      </p:pic>
      <p:pic>
        <p:nvPicPr>
          <p:cNvPr id="21" name="Image 20" descr="Une image contenant bâtiment, plein air, plante, sol&#10;&#10;Le contenu généré par l’IA peut être incorrect.">
            <a:extLst>
              <a:ext uri="{FF2B5EF4-FFF2-40B4-BE49-F238E27FC236}">
                <a16:creationId xmlns:a16="http://schemas.microsoft.com/office/drawing/2014/main" id="{296F21FC-FC5E-1DC5-4AD0-CA73657C06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3728" y="360000"/>
            <a:ext cx="5281533" cy="3300958"/>
          </a:xfrm>
          <a:prstGeom prst="rect">
            <a:avLst/>
          </a:prstGeom>
        </p:spPr>
      </p:pic>
      <p:pic>
        <p:nvPicPr>
          <p:cNvPr id="17" name="Image 16">
            <a:extLst>
              <a:ext uri="{FF2B5EF4-FFF2-40B4-BE49-F238E27FC236}">
                <a16:creationId xmlns:a16="http://schemas.microsoft.com/office/drawing/2014/main" id="{1AE10E00-DF6B-96AC-D7B1-94EC30A8A8FB}"/>
              </a:ext>
            </a:extLst>
          </p:cNvPr>
          <p:cNvPicPr>
            <a:picLocks noChangeAspect="1"/>
          </p:cNvPicPr>
          <p:nvPr/>
        </p:nvPicPr>
        <p:blipFill>
          <a:blip r:embed="rId4"/>
          <a:stretch>
            <a:fillRect/>
          </a:stretch>
        </p:blipFill>
        <p:spPr>
          <a:xfrm>
            <a:off x="5681" y="3144440"/>
            <a:ext cx="3466115" cy="21663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ZoneTexte 21">
            <a:extLst>
              <a:ext uri="{FF2B5EF4-FFF2-40B4-BE49-F238E27FC236}">
                <a16:creationId xmlns:a16="http://schemas.microsoft.com/office/drawing/2014/main" id="{29F1913E-D4B3-BD9E-210A-4D6EDB002634}"/>
              </a:ext>
            </a:extLst>
          </p:cNvPr>
          <p:cNvSpPr txBox="1"/>
          <p:nvPr/>
        </p:nvSpPr>
        <p:spPr>
          <a:xfrm>
            <a:off x="4283968" y="4153644"/>
            <a:ext cx="4176464" cy="646331"/>
          </a:xfrm>
          <a:prstGeom prst="rect">
            <a:avLst/>
          </a:prstGeom>
          <a:noFill/>
        </p:spPr>
        <p:txBody>
          <a:bodyPr wrap="square" rtlCol="0">
            <a:spAutoFit/>
          </a:bodyPr>
          <a:lstStyle/>
          <a:p>
            <a:r>
              <a:rPr lang="fr-FR" dirty="0"/>
              <a:t>Peut-être installer une quille J11 ?</a:t>
            </a:r>
          </a:p>
          <a:p>
            <a:r>
              <a:rPr lang="fr-FR" dirty="0"/>
              <a:t>Non propriété privée</a:t>
            </a:r>
          </a:p>
        </p:txBody>
      </p:sp>
      <p:cxnSp>
        <p:nvCxnSpPr>
          <p:cNvPr id="6" name="Connecteur droit 5">
            <a:extLst>
              <a:ext uri="{FF2B5EF4-FFF2-40B4-BE49-F238E27FC236}">
                <a16:creationId xmlns:a16="http://schemas.microsoft.com/office/drawing/2014/main" id="{E860D0B1-D27C-C70A-2B92-59D331E48D27}"/>
              </a:ext>
            </a:extLst>
          </p:cNvPr>
          <p:cNvCxnSpPr/>
          <p:nvPr/>
        </p:nvCxnSpPr>
        <p:spPr>
          <a:xfrm flipV="1">
            <a:off x="827584" y="769268"/>
            <a:ext cx="6624736" cy="381642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649186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09557-9EC1-BD98-C201-25D980E84017}"/>
            </a:ext>
          </a:extLst>
        </p:cNvPr>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248EF72-628D-D477-7237-0546A8C7D4DC}"/>
              </a:ext>
            </a:extLst>
          </p:cNvPr>
          <p:cNvSpPr>
            <a:spLocks noGrp="1"/>
          </p:cNvSpPr>
          <p:nvPr>
            <p:ph type="dt" sz="half" idx="10"/>
          </p:nvPr>
        </p:nvSpPr>
        <p:spPr/>
        <p:txBody>
          <a:bodyPr/>
          <a:lstStyle/>
          <a:p>
            <a:fld id="{16FAC254-6118-4C70-B4E3-03213FDA317E}" type="datetime1">
              <a:rPr lang="fr-FR" smtClean="0"/>
              <a:t>17/03/2026</a:t>
            </a:fld>
            <a:endParaRPr lang="fr-FR"/>
          </a:p>
        </p:txBody>
      </p:sp>
      <p:sp>
        <p:nvSpPr>
          <p:cNvPr id="3" name="Espace réservé du pied de page 2">
            <a:extLst>
              <a:ext uri="{FF2B5EF4-FFF2-40B4-BE49-F238E27FC236}">
                <a16:creationId xmlns:a16="http://schemas.microsoft.com/office/drawing/2014/main" id="{B93B0FC4-41FA-12D0-ADBE-2438EB07B240}"/>
              </a:ext>
            </a:extLst>
          </p:cNvPr>
          <p:cNvSpPr>
            <a:spLocks noGrp="1"/>
          </p:cNvSpPr>
          <p:nvPr>
            <p:ph type="ftr" sz="quarter" idx="11"/>
          </p:nvPr>
        </p:nvSpPr>
        <p:spPr/>
        <p:txBody>
          <a:bodyPr/>
          <a:lstStyle/>
          <a:p>
            <a:r>
              <a:rPr lang="fr-FR"/>
              <a:t>CM n°34 du  05/03/2026</a:t>
            </a:r>
            <a:endParaRPr lang="fr-FR" dirty="0"/>
          </a:p>
        </p:txBody>
      </p:sp>
      <p:sp>
        <p:nvSpPr>
          <p:cNvPr id="10" name="ZoneTexte 9">
            <a:extLst>
              <a:ext uri="{FF2B5EF4-FFF2-40B4-BE49-F238E27FC236}">
                <a16:creationId xmlns:a16="http://schemas.microsoft.com/office/drawing/2014/main" id="{6E52F9F7-B302-5519-94AD-A46B7080067E}"/>
              </a:ext>
            </a:extLst>
          </p:cNvPr>
          <p:cNvSpPr txBox="1"/>
          <p:nvPr/>
        </p:nvSpPr>
        <p:spPr>
          <a:xfrm>
            <a:off x="778015" y="14301"/>
            <a:ext cx="8365985" cy="369332"/>
          </a:xfrm>
          <a:prstGeom prst="rect">
            <a:avLst/>
          </a:prstGeom>
          <a:noFill/>
        </p:spPr>
        <p:txBody>
          <a:bodyPr wrap="square" rtlCol="0">
            <a:spAutoFit/>
          </a:bodyPr>
          <a:lstStyle/>
          <a:p>
            <a:pPr algn="ctr"/>
            <a:r>
              <a:rPr lang="fr-FR" b="1" dirty="0">
                <a:solidFill>
                  <a:schemeClr val="tx2">
                    <a:lumMod val="60000"/>
                    <a:lumOff val="40000"/>
                  </a:schemeClr>
                </a:solidFill>
              </a:rPr>
              <a:t>Projets d’installation d’un panneau publicitaire carrefour de l’école ?</a:t>
            </a:r>
          </a:p>
        </p:txBody>
      </p:sp>
      <p:sp>
        <p:nvSpPr>
          <p:cNvPr id="4" name="Espace réservé du numéro de diapositive 3">
            <a:extLst>
              <a:ext uri="{FF2B5EF4-FFF2-40B4-BE49-F238E27FC236}">
                <a16:creationId xmlns:a16="http://schemas.microsoft.com/office/drawing/2014/main" id="{E959384E-E5B2-9890-C9C9-29B4509C3A45}"/>
              </a:ext>
            </a:extLst>
          </p:cNvPr>
          <p:cNvSpPr>
            <a:spLocks noGrp="1"/>
          </p:cNvSpPr>
          <p:nvPr>
            <p:ph type="sldNum" sz="quarter" idx="12"/>
          </p:nvPr>
        </p:nvSpPr>
        <p:spPr/>
        <p:txBody>
          <a:bodyPr/>
          <a:lstStyle/>
          <a:p>
            <a:fld id="{759F8C28-2559-48B3-A02F-41E0C7A8A4CA}" type="slidenum">
              <a:rPr lang="fr-FR" smtClean="0"/>
              <a:t>98</a:t>
            </a:fld>
            <a:endParaRPr lang="fr-FR" dirty="0"/>
          </a:p>
        </p:txBody>
      </p:sp>
      <p:cxnSp>
        <p:nvCxnSpPr>
          <p:cNvPr id="18" name="Connecteur droit 17">
            <a:extLst>
              <a:ext uri="{FF2B5EF4-FFF2-40B4-BE49-F238E27FC236}">
                <a16:creationId xmlns:a16="http://schemas.microsoft.com/office/drawing/2014/main" id="{79635FE6-8991-750A-997C-492D97ECCB1B}"/>
              </a:ext>
            </a:extLst>
          </p:cNvPr>
          <p:cNvCxnSpPr/>
          <p:nvPr/>
        </p:nvCxnSpPr>
        <p:spPr>
          <a:xfrm>
            <a:off x="5734654" y="2835826"/>
            <a:ext cx="104025" cy="955944"/>
          </a:xfrm>
          <a:prstGeom prst="line">
            <a:avLst/>
          </a:prstGeom>
          <a:ln w="762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EA82DA99-0CEE-D6E3-D9EB-8E60F5E00F46}"/>
              </a:ext>
            </a:extLst>
          </p:cNvPr>
          <p:cNvCxnSpPr>
            <a:cxnSpLocks/>
          </p:cNvCxnSpPr>
          <p:nvPr/>
        </p:nvCxnSpPr>
        <p:spPr>
          <a:xfrm>
            <a:off x="5292080" y="1496400"/>
            <a:ext cx="0" cy="53477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A6747858-B71E-6F74-72BE-3D61C45577F9}"/>
              </a:ext>
            </a:extLst>
          </p:cNvPr>
          <p:cNvSpPr txBox="1"/>
          <p:nvPr/>
        </p:nvSpPr>
        <p:spPr>
          <a:xfrm>
            <a:off x="498270" y="4647247"/>
            <a:ext cx="7962162" cy="584775"/>
          </a:xfrm>
          <a:prstGeom prst="rect">
            <a:avLst/>
          </a:prstGeom>
          <a:noFill/>
        </p:spPr>
        <p:txBody>
          <a:bodyPr wrap="square" rtlCol="0">
            <a:spAutoFit/>
          </a:bodyPr>
          <a:lstStyle/>
          <a:p>
            <a:r>
              <a:rPr lang="fr-FR" sz="1400" dirty="0"/>
              <a:t>Coût (PROZON) </a:t>
            </a:r>
          </a:p>
          <a:p>
            <a:r>
              <a:rPr lang="fr-FR" sz="1200" dirty="0" err="1"/>
              <a:t>Bimat</a:t>
            </a:r>
            <a:r>
              <a:rPr lang="fr-FR" sz="1200" dirty="0"/>
              <a:t> : 347,39 €TTC – Chaque lamelle : 129,59 €TTC</a:t>
            </a:r>
            <a:r>
              <a:rPr lang="fr-FR" dirty="0"/>
              <a:t> </a:t>
            </a:r>
          </a:p>
        </p:txBody>
      </p:sp>
      <p:pic>
        <p:nvPicPr>
          <p:cNvPr id="15" name="Image 14">
            <a:extLst>
              <a:ext uri="{FF2B5EF4-FFF2-40B4-BE49-F238E27FC236}">
                <a16:creationId xmlns:a16="http://schemas.microsoft.com/office/drawing/2014/main" id="{48317936-7CAD-CF69-3B25-7CFD8FF04060}"/>
              </a:ext>
            </a:extLst>
          </p:cNvPr>
          <p:cNvPicPr>
            <a:picLocks noChangeAspect="1"/>
          </p:cNvPicPr>
          <p:nvPr/>
        </p:nvPicPr>
        <p:blipFill>
          <a:blip r:embed="rId3"/>
          <a:stretch>
            <a:fillRect/>
          </a:stretch>
        </p:blipFill>
        <p:spPr>
          <a:xfrm>
            <a:off x="807395" y="482978"/>
            <a:ext cx="7529209" cy="2879387"/>
          </a:xfrm>
          <a:prstGeom prst="rect">
            <a:avLst/>
          </a:prstGeom>
        </p:spPr>
      </p:pic>
      <p:pic>
        <p:nvPicPr>
          <p:cNvPr id="17" name="Image 16" descr="Une image contenant texte, logo, cercle, Police&#10;&#10;Le contenu généré par l’IA peut être incorrect.">
            <a:extLst>
              <a:ext uri="{FF2B5EF4-FFF2-40B4-BE49-F238E27FC236}">
                <a16:creationId xmlns:a16="http://schemas.microsoft.com/office/drawing/2014/main" id="{4B7D8CC5-1C91-BDCA-7BAA-0203AB6168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15" y="32539"/>
            <a:ext cx="720000" cy="720000"/>
          </a:xfrm>
          <a:prstGeom prst="rect">
            <a:avLst/>
          </a:prstGeom>
        </p:spPr>
      </p:pic>
      <p:pic>
        <p:nvPicPr>
          <p:cNvPr id="20" name="Image 19">
            <a:extLst>
              <a:ext uri="{FF2B5EF4-FFF2-40B4-BE49-F238E27FC236}">
                <a16:creationId xmlns:a16="http://schemas.microsoft.com/office/drawing/2014/main" id="{65D2089E-553E-76FD-683E-AF109E5F317F}"/>
              </a:ext>
            </a:extLst>
          </p:cNvPr>
          <p:cNvPicPr>
            <a:picLocks noChangeAspect="1"/>
          </p:cNvPicPr>
          <p:nvPr/>
        </p:nvPicPr>
        <p:blipFill>
          <a:blip r:embed="rId5"/>
          <a:stretch>
            <a:fillRect/>
          </a:stretch>
        </p:blipFill>
        <p:spPr>
          <a:xfrm>
            <a:off x="58015" y="1496400"/>
            <a:ext cx="2875248" cy="2991925"/>
          </a:xfrm>
          <a:prstGeom prst="rect">
            <a:avLst/>
          </a:prstGeom>
        </p:spPr>
      </p:pic>
    </p:spTree>
    <p:extLst>
      <p:ext uri="{BB962C8B-B14F-4D97-AF65-F5344CB8AC3E}">
        <p14:creationId xmlns:p14="http://schemas.microsoft.com/office/powerpoint/2010/main" val="40834245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C6378-9A35-76E0-8B8D-385016EE187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0BEADCCD-1E7E-0427-856A-3269FF79D286}"/>
              </a:ext>
            </a:extLst>
          </p:cNvPr>
          <p:cNvSpPr txBox="1"/>
          <p:nvPr/>
        </p:nvSpPr>
        <p:spPr>
          <a:xfrm>
            <a:off x="0" y="85856"/>
            <a:ext cx="9108504" cy="375552"/>
          </a:xfrm>
          <a:prstGeom prst="rect">
            <a:avLst/>
          </a:prstGeom>
          <a:noFill/>
        </p:spPr>
        <p:txBody>
          <a:bodyPr wrap="square" rtlCol="0">
            <a:spAutoFit/>
          </a:bodyPr>
          <a:lstStyle/>
          <a:p>
            <a:pPr algn="ct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r>
              <a:rPr lang="fr-FR" b="1" dirty="0">
                <a:solidFill>
                  <a:srgbClr val="00B0F0"/>
                </a:solidFill>
              </a:rPr>
              <a:t>Panneaux solaires sur le toit de la supérette</a:t>
            </a:r>
          </a:p>
        </p:txBody>
      </p:sp>
      <p:sp>
        <p:nvSpPr>
          <p:cNvPr id="2" name="Espace réservé de la date 1">
            <a:extLst>
              <a:ext uri="{FF2B5EF4-FFF2-40B4-BE49-F238E27FC236}">
                <a16:creationId xmlns:a16="http://schemas.microsoft.com/office/drawing/2014/main" id="{78221FCE-33DD-9361-4603-AEE12A9E980D}"/>
              </a:ext>
            </a:extLst>
          </p:cNvPr>
          <p:cNvSpPr>
            <a:spLocks noGrp="1"/>
          </p:cNvSpPr>
          <p:nvPr>
            <p:ph type="dt" sz="half" idx="10"/>
          </p:nvPr>
        </p:nvSpPr>
        <p:spPr/>
        <p:txBody>
          <a:bodyPr/>
          <a:lstStyle/>
          <a:p>
            <a:fld id="{0900C037-DEED-45C1-B1FC-55A61F403D6A}" type="datetime1">
              <a:rPr lang="fr-FR" smtClean="0"/>
              <a:t>17/03/2026</a:t>
            </a:fld>
            <a:endParaRPr lang="fr-FR" dirty="0"/>
          </a:p>
        </p:txBody>
      </p:sp>
      <p:sp>
        <p:nvSpPr>
          <p:cNvPr id="3" name="Espace réservé du pied de page 2">
            <a:extLst>
              <a:ext uri="{FF2B5EF4-FFF2-40B4-BE49-F238E27FC236}">
                <a16:creationId xmlns:a16="http://schemas.microsoft.com/office/drawing/2014/main" id="{65279300-4EBA-C7DD-B318-3D42909FCB92}"/>
              </a:ext>
            </a:extLst>
          </p:cNvPr>
          <p:cNvSpPr>
            <a:spLocks noGrp="1"/>
          </p:cNvSpPr>
          <p:nvPr>
            <p:ph type="ftr" sz="quarter" idx="11"/>
          </p:nvPr>
        </p:nvSpPr>
        <p:spPr/>
        <p:txBody>
          <a:bodyPr/>
          <a:lstStyle/>
          <a:p>
            <a:r>
              <a:rPr lang="fr-FR"/>
              <a:t>CM n°34 du  05/03/2026</a:t>
            </a:r>
          </a:p>
        </p:txBody>
      </p:sp>
      <p:sp>
        <p:nvSpPr>
          <p:cNvPr id="4" name="Espace réservé du numéro de diapositive 3">
            <a:extLst>
              <a:ext uri="{FF2B5EF4-FFF2-40B4-BE49-F238E27FC236}">
                <a16:creationId xmlns:a16="http://schemas.microsoft.com/office/drawing/2014/main" id="{4CC186E4-56D5-F8DE-2A54-EF67A2095321}"/>
              </a:ext>
            </a:extLst>
          </p:cNvPr>
          <p:cNvSpPr>
            <a:spLocks noGrp="1"/>
          </p:cNvSpPr>
          <p:nvPr>
            <p:ph type="sldNum" sz="quarter" idx="12"/>
          </p:nvPr>
        </p:nvSpPr>
        <p:spPr/>
        <p:txBody>
          <a:bodyPr/>
          <a:lstStyle/>
          <a:p>
            <a:fld id="{759F8C28-2559-48B3-A02F-41E0C7A8A4CA}" type="slidenum">
              <a:rPr lang="fr-FR" smtClean="0"/>
              <a:t>99</a:t>
            </a:fld>
            <a:endParaRPr lang="fr-FR"/>
          </a:p>
        </p:txBody>
      </p:sp>
      <p:pic>
        <p:nvPicPr>
          <p:cNvPr id="7" name="Image 6">
            <a:extLst>
              <a:ext uri="{FF2B5EF4-FFF2-40B4-BE49-F238E27FC236}">
                <a16:creationId xmlns:a16="http://schemas.microsoft.com/office/drawing/2014/main" id="{9816DB7D-C10C-0DDD-FB02-ECCBDEFA65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354"/>
            <a:ext cx="748929" cy="720000"/>
          </a:xfrm>
          <a:prstGeom prst="rect">
            <a:avLst/>
          </a:prstGeom>
        </p:spPr>
      </p:pic>
      <p:pic>
        <p:nvPicPr>
          <p:cNvPr id="9" name="Image 8" descr="Une image contenant plein air, bâtiment, plante, arbre&#10;&#10;Le contenu généré par l’IA peut être incorrect.">
            <a:extLst>
              <a:ext uri="{FF2B5EF4-FFF2-40B4-BE49-F238E27FC236}">
                <a16:creationId xmlns:a16="http://schemas.microsoft.com/office/drawing/2014/main" id="{C99B7FA0-3059-43B1-8670-50E7E81043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4195" y="454131"/>
            <a:ext cx="4180114" cy="2612571"/>
          </a:xfrm>
          <a:prstGeom prst="rect">
            <a:avLst/>
          </a:prstGeom>
        </p:spPr>
      </p:pic>
      <p:sp>
        <p:nvSpPr>
          <p:cNvPr id="10" name="ZoneTexte 9">
            <a:extLst>
              <a:ext uri="{FF2B5EF4-FFF2-40B4-BE49-F238E27FC236}">
                <a16:creationId xmlns:a16="http://schemas.microsoft.com/office/drawing/2014/main" id="{676D84C7-6514-0B0C-A092-374913EEBC9F}"/>
              </a:ext>
            </a:extLst>
          </p:cNvPr>
          <p:cNvSpPr txBox="1"/>
          <p:nvPr/>
        </p:nvSpPr>
        <p:spPr>
          <a:xfrm>
            <a:off x="53752" y="3154986"/>
            <a:ext cx="9036496" cy="2246769"/>
          </a:xfrm>
          <a:prstGeom prst="rect">
            <a:avLst/>
          </a:prstGeom>
          <a:noFill/>
        </p:spPr>
        <p:txBody>
          <a:bodyPr wrap="square" rtlCol="0">
            <a:spAutoFit/>
          </a:bodyPr>
          <a:lstStyle/>
          <a:p>
            <a:pPr marL="285750" indent="-285750">
              <a:buFont typeface="Arial" panose="020B0604020202020204" pitchFamily="34" charset="0"/>
              <a:buChar char="•"/>
            </a:pPr>
            <a:r>
              <a:rPr lang="fr-FR" sz="1400" dirty="0"/>
              <a:t>Devis de Alp Solar : </a:t>
            </a:r>
            <a:r>
              <a:rPr lang="fr-FR" sz="1400"/>
              <a:t>26 kW </a:t>
            </a:r>
            <a:r>
              <a:rPr lang="fr-FR" sz="1400" dirty="0"/>
              <a:t>pour </a:t>
            </a:r>
            <a:r>
              <a:rPr lang="fr-FR" sz="1400" dirty="0">
                <a:hlinkClick r:id="rId4" action="ppaction://hlinkfile"/>
              </a:rPr>
              <a:t> 29 458,50 €TTC</a:t>
            </a:r>
            <a:r>
              <a:rPr lang="fr-FR" sz="1400" dirty="0"/>
              <a:t> – Autoconsommation par la superette et le surplus par l’école ou la salle polyvalente</a:t>
            </a:r>
            <a:br>
              <a:rPr lang="fr-FR" sz="1400" dirty="0"/>
            </a:br>
            <a:endParaRPr lang="fr-FR" sz="1400" dirty="0"/>
          </a:p>
          <a:p>
            <a:r>
              <a:rPr lang="fr-FR" sz="1400" dirty="0"/>
              <a:t>Pour info, exemple de partage citoyen :</a:t>
            </a:r>
          </a:p>
          <a:p>
            <a:pPr marL="285750" indent="-285750">
              <a:buFont typeface="Arial" panose="020B0604020202020204" pitchFamily="34" charset="0"/>
              <a:buChar char="•"/>
            </a:pPr>
            <a:r>
              <a:rPr lang="fr-FR" sz="1400" dirty="0"/>
              <a:t>DL du 26 avril 2025 : </a:t>
            </a:r>
            <a:r>
              <a:rPr lang="fr-FR" sz="1400" dirty="0">
                <a:hlinkClick r:id="rId5" action="ppaction://hlinkfile"/>
              </a:rPr>
              <a:t>La solarisation du toit de l’école</a:t>
            </a:r>
            <a:r>
              <a:rPr lang="fr-FR" sz="1400" dirty="0"/>
              <a:t> financé par les citoyens (Jarrie) – pas d’autoconsommation</a:t>
            </a:r>
          </a:p>
          <a:p>
            <a:pPr marL="285750" indent="-285750">
              <a:buFont typeface="Arial" panose="020B0604020202020204" pitchFamily="34" charset="0"/>
              <a:buChar char="•"/>
            </a:pPr>
            <a:r>
              <a:rPr lang="fr-FR" sz="1400" dirty="0">
                <a:hlinkClick r:id="rId6" action="ppaction://hlinkfile"/>
              </a:rPr>
              <a:t>AG 2024 de Centrales Villageoise (Vercors)</a:t>
            </a:r>
            <a:endParaRPr lang="fr-FR" sz="1400" dirty="0"/>
          </a:p>
          <a:p>
            <a:pPr marL="285750" indent="-285750">
              <a:buFont typeface="Arial" panose="020B0604020202020204" pitchFamily="34" charset="0"/>
              <a:buChar char="•"/>
            </a:pPr>
            <a:r>
              <a:rPr lang="fr-FR" sz="1400" dirty="0">
                <a:hlinkClick r:id="rId7" action="ppaction://hlinkfile"/>
              </a:rPr>
              <a:t>Centrale villageoise du </a:t>
            </a:r>
            <a:r>
              <a:rPr lang="fr-FR" sz="1400" dirty="0" err="1">
                <a:hlinkClick r:id="rId7" action="ppaction://hlinkfile"/>
              </a:rPr>
              <a:t>Trièves</a:t>
            </a:r>
            <a:r>
              <a:rPr lang="fr-FR" sz="1400" dirty="0"/>
              <a:t> – Mutualisation des installations individuelles ou communales avec autoconsommation</a:t>
            </a:r>
          </a:p>
          <a:p>
            <a:pPr marL="285750" indent="-285750">
              <a:buFont typeface="Arial" panose="020B0604020202020204" pitchFamily="34" charset="0"/>
              <a:buChar char="•"/>
            </a:pPr>
            <a:r>
              <a:rPr lang="fr-FR" sz="1400" dirty="0" err="1">
                <a:hlinkClick r:id="rId8"/>
              </a:rPr>
              <a:t>Enercoop</a:t>
            </a:r>
            <a:r>
              <a:rPr lang="fr-FR" sz="1400" dirty="0">
                <a:hlinkClick r:id="rId8"/>
              </a:rPr>
              <a:t> AURA</a:t>
            </a:r>
            <a:r>
              <a:rPr lang="fr-FR" sz="1400" dirty="0"/>
              <a:t> - Mutualisation des installations individuelles ou communales avec autoconsommation</a:t>
            </a:r>
          </a:p>
          <a:p>
            <a:pPr marL="285750" indent="-285750">
              <a:buFont typeface="Arial" panose="020B0604020202020204" pitchFamily="34" charset="0"/>
              <a:buChar char="•"/>
            </a:pPr>
            <a:r>
              <a:rPr lang="fr-FR" sz="1400" dirty="0"/>
              <a:t>DL du 15 mai 2025 : Autoconsommation communale et revente aux habitants</a:t>
            </a:r>
            <a:r>
              <a:rPr lang="fr-FR" sz="1400" dirty="0">
                <a:hlinkClick r:id="rId9" action="ppaction://hlinkfile"/>
              </a:rPr>
              <a:t> (Les </a:t>
            </a:r>
            <a:r>
              <a:rPr lang="fr-FR" sz="1400" dirty="0" err="1">
                <a:hlinkClick r:id="rId9" action="ppaction://hlinkfile"/>
              </a:rPr>
              <a:t>Abrets</a:t>
            </a:r>
            <a:r>
              <a:rPr lang="fr-FR" sz="1400" dirty="0">
                <a:hlinkClick r:id="rId9" action="ppaction://hlinkfile"/>
              </a:rPr>
              <a:t> en Dauphiné)</a:t>
            </a:r>
            <a:endParaRPr lang="fr-FR" sz="1400" dirty="0"/>
          </a:p>
          <a:p>
            <a:endParaRPr lang="fr-FR" sz="1400" dirty="0"/>
          </a:p>
        </p:txBody>
      </p:sp>
      <p:pic>
        <p:nvPicPr>
          <p:cNvPr id="6" name="Image 5" descr="Une image contenant Graphique, créativité&#10;&#10;Le contenu généré par l’IA peut être incorrect.">
            <a:hlinkClick r:id="rId10" action="ppaction://hlinksldjump"/>
            <a:extLst>
              <a:ext uri="{FF2B5EF4-FFF2-40B4-BE49-F238E27FC236}">
                <a16:creationId xmlns:a16="http://schemas.microsoft.com/office/drawing/2014/main" id="{CDF1973E-43A7-9D99-F019-B1914417133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4148325">
            <a:off x="4343424" y="5080849"/>
            <a:ext cx="457150" cy="360040"/>
          </a:xfrm>
          <a:prstGeom prst="rect">
            <a:avLst/>
          </a:prstGeom>
        </p:spPr>
      </p:pic>
    </p:spTree>
    <p:extLst>
      <p:ext uri="{BB962C8B-B14F-4D97-AF65-F5344CB8AC3E}">
        <p14:creationId xmlns:p14="http://schemas.microsoft.com/office/powerpoint/2010/main" val="172889432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227780</TotalTime>
  <Words>8646</Words>
  <Application>Microsoft Office PowerPoint</Application>
  <PresentationFormat>Affichage à l'écran (16:10)</PresentationFormat>
  <Paragraphs>1131</Paragraphs>
  <Slides>103</Slides>
  <Notes>47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103</vt:i4>
      </vt:variant>
    </vt:vector>
  </HeadingPairs>
  <TitlesOfParts>
    <vt:vector size="108" baseType="lpstr">
      <vt:lpstr>Arial</vt:lpstr>
      <vt:lpstr>Calibri</vt:lpstr>
      <vt:lpstr>Trebuchet MS</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patrick</dc:creator>
  <cp:lastModifiedBy>Patrick Darne</cp:lastModifiedBy>
  <cp:revision>4080</cp:revision>
  <cp:lastPrinted>2026-02-23T12:16:06Z</cp:lastPrinted>
  <dcterms:created xsi:type="dcterms:W3CDTF">2020-09-23T07:28:15Z</dcterms:created>
  <dcterms:modified xsi:type="dcterms:W3CDTF">2026-03-17T18:22:20Z</dcterms:modified>
</cp:coreProperties>
</file>